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5" r:id="rId1"/>
    <p:sldMasterId id="2147483667" r:id="rId2"/>
    <p:sldMasterId id="2147483663" r:id="rId3"/>
  </p:sldMasterIdLst>
  <p:notesMasterIdLst>
    <p:notesMasterId r:id="rId38"/>
  </p:notesMasterIdLst>
  <p:sldIdLst>
    <p:sldId id="263" r:id="rId4"/>
    <p:sldId id="267" r:id="rId5"/>
    <p:sldId id="268" r:id="rId6"/>
    <p:sldId id="260" r:id="rId7"/>
    <p:sldId id="269" r:id="rId8"/>
    <p:sldId id="270" r:id="rId9"/>
    <p:sldId id="271" r:id="rId10"/>
    <p:sldId id="276" r:id="rId11"/>
    <p:sldId id="272" r:id="rId12"/>
    <p:sldId id="273" r:id="rId13"/>
    <p:sldId id="274" r:id="rId14"/>
    <p:sldId id="275" r:id="rId15"/>
    <p:sldId id="282" r:id="rId16"/>
    <p:sldId id="283" r:id="rId17"/>
    <p:sldId id="284" r:id="rId18"/>
    <p:sldId id="277" r:id="rId19"/>
    <p:sldId id="278" r:id="rId20"/>
    <p:sldId id="279" r:id="rId21"/>
    <p:sldId id="280" r:id="rId22"/>
    <p:sldId id="281" r:id="rId23"/>
    <p:sldId id="285" r:id="rId24"/>
    <p:sldId id="286" r:id="rId25"/>
    <p:sldId id="287" r:id="rId26"/>
    <p:sldId id="288" r:id="rId27"/>
    <p:sldId id="289" r:id="rId28"/>
    <p:sldId id="290" r:id="rId29"/>
    <p:sldId id="291" r:id="rId30"/>
    <p:sldId id="292" r:id="rId31"/>
    <p:sldId id="293" r:id="rId32"/>
    <p:sldId id="264" r:id="rId33"/>
    <p:sldId id="295" r:id="rId34"/>
    <p:sldId id="296" r:id="rId35"/>
    <p:sldId id="297" r:id="rId36"/>
    <p:sldId id="294" r:id="rId37"/>
  </p:sldIdLst>
  <p:sldSz cx="9144000" cy="6858000" type="screen4x3"/>
  <p:notesSz cx="7010400" cy="92964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2C0"/>
    <a:srgbClr val="5362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06" autoAdjust="0"/>
    <p:restoredTop sz="94660"/>
  </p:normalViewPr>
  <p:slideViewPr>
    <p:cSldViewPr snapToGrid="0" snapToObjects="1">
      <p:cViewPr varScale="1">
        <p:scale>
          <a:sx n="62" d="100"/>
          <a:sy n="62" d="100"/>
        </p:scale>
        <p:origin x="-522" y="-84"/>
      </p:cViewPr>
      <p:guideLst>
        <p:guide orient="horz" pos="2160"/>
        <p:guide pos="2880"/>
      </p:guideLst>
    </p:cSldViewPr>
  </p:slideViewPr>
  <p:notesTextViewPr>
    <p:cViewPr>
      <p:scale>
        <a:sx n="100" d="100"/>
        <a:sy n="100" d="100"/>
      </p:scale>
      <p:origin x="0" y="0"/>
    </p:cViewPr>
  </p:notesTextViewPr>
  <p:notesViewPr>
    <p:cSldViewPr snapToGrid="0" snapToObjects="1">
      <p:cViewPr>
        <p:scale>
          <a:sx n="100" d="100"/>
          <a:sy n="100" d="100"/>
        </p:scale>
        <p:origin x="-732" y="2664"/>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fontAlgn="auto">
              <a:spcBef>
                <a:spcPts val="0"/>
              </a:spcBef>
              <a:spcAft>
                <a:spcPts val="0"/>
              </a:spcAft>
              <a:defRPr sz="1200">
                <a:latin typeface="+mn-lt"/>
                <a:cs typeface="+mn-cs"/>
              </a:defRPr>
            </a:lvl1pPr>
          </a:lstStyle>
          <a:p>
            <a:pPr>
              <a:defRPr/>
            </a:pPr>
            <a:fld id="{5D874EF9-08D1-484F-AF7E-869F7E67A01F}" type="datetimeFigureOut">
              <a:rPr lang="en-US"/>
              <a:pPr>
                <a:defRPr/>
              </a:pPr>
              <a:t>8/25/2014</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fontAlgn="auto">
              <a:spcBef>
                <a:spcPts val="0"/>
              </a:spcBef>
              <a:spcAft>
                <a:spcPts val="0"/>
              </a:spcAft>
              <a:defRPr sz="1200">
                <a:latin typeface="+mn-lt"/>
                <a:cs typeface="+mn-cs"/>
              </a:defRPr>
            </a:lvl1pPr>
          </a:lstStyle>
          <a:p>
            <a:pPr>
              <a:defRPr/>
            </a:pPr>
            <a:fld id="{A82909F4-4FDC-452C-9767-604DF39EC985}" type="slidenum">
              <a:rPr lang="en-US"/>
              <a:pPr>
                <a:defRPr/>
              </a:pPr>
              <a:t>‹#›</a:t>
            </a:fld>
            <a:endParaRPr lang="en-US" dirty="0"/>
          </a:p>
        </p:txBody>
      </p:sp>
    </p:spTree>
    <p:extLst>
      <p:ext uri="{BB962C8B-B14F-4D97-AF65-F5344CB8AC3E}">
        <p14:creationId xmlns:p14="http://schemas.microsoft.com/office/powerpoint/2010/main" val="24562069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a:t>
            </a:fld>
            <a:endParaRPr lang="en-US" dirty="0"/>
          </a:p>
        </p:txBody>
      </p:sp>
    </p:spTree>
    <p:extLst>
      <p:ext uri="{BB962C8B-B14F-4D97-AF65-F5344CB8AC3E}">
        <p14:creationId xmlns:p14="http://schemas.microsoft.com/office/powerpoint/2010/main" val="35775814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dirty="0" smtClean="0"/>
          </a:p>
        </p:txBody>
      </p:sp>
      <p:sp>
        <p:nvSpPr>
          <p:cNvPr id="122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B3EB8B8-9D16-4029-AA75-A7D6B964707D}" type="slidenum">
              <a:rPr lang="en-US" smtClean="0"/>
              <a:pPr fontAlgn="base">
                <a:spcBef>
                  <a:spcPct val="0"/>
                </a:spcBef>
                <a:spcAft>
                  <a:spcPct val="0"/>
                </a:spcAft>
                <a:defRPr/>
              </a:pPr>
              <a:t>2</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3</a:t>
            </a:fld>
            <a:endParaRPr lang="en-US" dirty="0"/>
          </a:p>
        </p:txBody>
      </p:sp>
    </p:spTree>
    <p:extLst>
      <p:ext uri="{BB962C8B-B14F-4D97-AF65-F5344CB8AC3E}">
        <p14:creationId xmlns:p14="http://schemas.microsoft.com/office/powerpoint/2010/main" val="4126432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xfrm>
            <a:off x="701040" y="4415790"/>
            <a:ext cx="5699760" cy="418338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r>
              <a:rPr lang="en-US" dirty="0" smtClean="0">
                <a:latin typeface="Arial" pitchFamily="34" charset="0"/>
                <a:cs typeface="Arial" pitchFamily="34" charset="0"/>
              </a:rPr>
              <a:t>          Up to now, many plans with employer stock investments have been subject to class action lawsuits alleging a breach of fiduciary duty from holding and/or allowing further investment in employer stock after a precipitous decline in its value.  A key defense for employers in these “stock-drop” cases was the so-called “</a:t>
            </a:r>
            <a:r>
              <a:rPr lang="en-US" i="1" dirty="0" smtClean="0">
                <a:latin typeface="Arial" pitchFamily="34" charset="0"/>
                <a:cs typeface="Arial" pitchFamily="34" charset="0"/>
              </a:rPr>
              <a:t>Moench</a:t>
            </a:r>
            <a:r>
              <a:rPr lang="en-US" dirty="0" smtClean="0">
                <a:latin typeface="Arial" pitchFamily="34" charset="0"/>
                <a:cs typeface="Arial" pitchFamily="34" charset="0"/>
              </a:rPr>
              <a:t> presumption” of prudence, named after a 1995 decision by the Third Circuit Court of Appeals that was widely followed by other courts.  This presumption meant that a plan fiduciary’s decision to remain invested in employer stock was accepted as reasonable conduct unless plaintiffs pled sufficient facts to overcome the presumption, such as a threat to the employer’s viability. </a:t>
            </a:r>
          </a:p>
          <a:p>
            <a:r>
              <a:rPr lang="en-US" dirty="0" smtClean="0">
                <a:latin typeface="Arial" pitchFamily="34" charset="0"/>
                <a:cs typeface="Arial" pitchFamily="34" charset="0"/>
              </a:rPr>
              <a:t> </a:t>
            </a:r>
          </a:p>
          <a:p>
            <a:r>
              <a:rPr lang="en-US" dirty="0" smtClean="0">
                <a:latin typeface="Arial" pitchFamily="34" charset="0"/>
                <a:cs typeface="Arial" pitchFamily="34" charset="0"/>
              </a:rPr>
              <a:t>          But, in </a:t>
            </a:r>
            <a:r>
              <a:rPr lang="en-US" i="1" dirty="0" smtClean="0">
                <a:latin typeface="Arial" pitchFamily="34" charset="0"/>
                <a:cs typeface="Arial" pitchFamily="34" charset="0"/>
              </a:rPr>
              <a:t>Dudenhoeffer v. Fifth Third Bancorp</a:t>
            </a:r>
            <a:r>
              <a:rPr lang="en-US" dirty="0" smtClean="0">
                <a:latin typeface="Arial" pitchFamily="34" charset="0"/>
                <a:cs typeface="Arial" pitchFamily="34" charset="0"/>
              </a:rPr>
              <a:t>, decided last June, the Supreme Court held that there is no such presumption.  In so ruling, the Court noted that Section 404(a)(2)of ERISA provides relief from the duty of prudence only to the extent that it requires diversification.  Other than this, the same standard of prudence applies to all plans, whether or not they hold employer stock. The Court also concluded that plan sponsors cannot reduce the standard of prudence by requiring an investment in a company stock fund which may cause some employers to remove provisions “baking” such a  requirement into their plan documents. </a:t>
            </a:r>
          </a:p>
          <a:p>
            <a:endParaRPr lang="en-US" dirty="0" smtClean="0">
              <a:latin typeface="Arial" pitchFamily="34" charset="0"/>
              <a:cs typeface="Arial" pitchFamily="34" charset="0"/>
            </a:endParaRPr>
          </a:p>
          <a:p>
            <a:r>
              <a:rPr lang="en-US" dirty="0" smtClean="0">
                <a:latin typeface="Arial" pitchFamily="34" charset="0"/>
                <a:cs typeface="Arial" pitchFamily="34" charset="0"/>
              </a:rPr>
              <a:t>          At first glance, the Supreme Court’s rejection of the </a:t>
            </a:r>
            <a:r>
              <a:rPr lang="en-US" i="1" dirty="0" smtClean="0">
                <a:latin typeface="Arial" pitchFamily="34" charset="0"/>
                <a:cs typeface="Arial" pitchFamily="34" charset="0"/>
              </a:rPr>
              <a:t>Moench</a:t>
            </a:r>
            <a:r>
              <a:rPr lang="en-US" dirty="0" smtClean="0">
                <a:latin typeface="Arial" pitchFamily="34" charset="0"/>
                <a:cs typeface="Arial" pitchFamily="34" charset="0"/>
              </a:rPr>
              <a:t> presumption may be viewed as unwelcome news for plan fiduciaries, since it eliminates a standard defense applied at the initial stage of litigation.  Application of the presumption meant that many participants’ claims were not able to survive a motion to dismiss so that the time and expense of discovery were avoided.  However, a closer examination of the Court’s decision reveals that </a:t>
            </a:r>
            <a:r>
              <a:rPr lang="en-US" dirty="0">
                <a:latin typeface="Arial" pitchFamily="34" charset="0"/>
                <a:cs typeface="Arial" pitchFamily="34" charset="0"/>
              </a:rPr>
              <a:t>it contains pro-fiduciary findings that should please plan fiduciaries</a:t>
            </a:r>
            <a:r>
              <a:rPr lang="en-US" dirty="0"/>
              <a:t>.  </a:t>
            </a:r>
          </a:p>
          <a:p>
            <a:pPr eaLnBrk="1" hangingPunct="1">
              <a:spcBef>
                <a:spcPct val="0"/>
              </a:spcBef>
            </a:pPr>
            <a:endParaRPr lang="en-US" dirty="0" smtClean="0"/>
          </a:p>
        </p:txBody>
      </p:sp>
      <p:sp>
        <p:nvSpPr>
          <p:cNvPr id="133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D53C5CD-322C-44C1-9205-B148702EB7B3}" type="slidenum">
              <a:rPr lang="en-US" smtClean="0"/>
              <a:pPr fontAlgn="base">
                <a:spcBef>
                  <a:spcPct val="0"/>
                </a:spcBef>
                <a:spcAft>
                  <a:spcPct val="0"/>
                </a:spcAft>
                <a:defRPr/>
              </a:pPr>
              <a:t>4</a:t>
            </a:fld>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dirty="0">
                <a:latin typeface="Arial" pitchFamily="34" charset="0"/>
                <a:cs typeface="Arial" pitchFamily="34" charset="0"/>
              </a:rPr>
              <a:t>While the </a:t>
            </a:r>
            <a:r>
              <a:rPr lang="en-US" sz="1150" i="1" dirty="0">
                <a:latin typeface="Arial" pitchFamily="34" charset="0"/>
                <a:cs typeface="Arial" pitchFamily="34" charset="0"/>
              </a:rPr>
              <a:t>Moench</a:t>
            </a:r>
            <a:r>
              <a:rPr lang="en-US" sz="1150" dirty="0">
                <a:latin typeface="Arial" pitchFamily="34" charset="0"/>
                <a:cs typeface="Arial" pitchFamily="34" charset="0"/>
              </a:rPr>
              <a:t> presumption of prudence is no more, the Supreme Court explained how a motion to dismiss should be evaluated in order to tweed out meritless stock drop claims.  The Court’s guidance on this topic indicates that it will be very difficult to mount future stock drop cases</a:t>
            </a:r>
            <a:r>
              <a:rPr lang="en-US" sz="1150" dirty="0" smtClean="0">
                <a:latin typeface="Arial" pitchFamily="34" charset="0"/>
                <a:cs typeface="Arial" pitchFamily="34" charset="0"/>
              </a:rPr>
              <a:t>.</a:t>
            </a:r>
          </a:p>
          <a:p>
            <a:endParaRPr lang="en-US" sz="1150" dirty="0">
              <a:latin typeface="Arial" pitchFamily="34" charset="0"/>
              <a:cs typeface="Arial" pitchFamily="34" charset="0"/>
            </a:endParaRPr>
          </a:p>
          <a:p>
            <a:r>
              <a:rPr lang="en-US" sz="1150" dirty="0">
                <a:latin typeface="Arial" pitchFamily="34" charset="0"/>
                <a:cs typeface="Arial" pitchFamily="34" charset="0"/>
              </a:rPr>
              <a:t>According to the Supreme Court, fiduciaries evaluating an investment in employer stock may rely on its market price in making decisions to buy, hold or sell the stock.  Specifically, the Court held that “where a stock is publicly traded, allegations that a fiduciary should have recognized from publicly available information alone that the market was over- or undervaluing the stock are implausible as a general rule, at least in the absence of special circumstances.”  This means that the stock market price is generally the best estimate of its value.  </a:t>
            </a:r>
            <a:endParaRPr lang="en-US" sz="1150" dirty="0" smtClean="0">
              <a:latin typeface="Arial" pitchFamily="34" charset="0"/>
              <a:cs typeface="Arial" pitchFamily="34" charset="0"/>
            </a:endParaRPr>
          </a:p>
          <a:p>
            <a:endParaRPr lang="en-US" sz="1150" dirty="0">
              <a:latin typeface="Arial" pitchFamily="34" charset="0"/>
              <a:cs typeface="Arial" pitchFamily="34" charset="0"/>
            </a:endParaRPr>
          </a:p>
          <a:p>
            <a:r>
              <a:rPr lang="en-US" sz="1150" dirty="0">
                <a:latin typeface="Arial" pitchFamily="34" charset="0"/>
                <a:cs typeface="Arial" pitchFamily="34" charset="0"/>
              </a:rPr>
              <a:t>In </a:t>
            </a:r>
            <a:r>
              <a:rPr lang="en-US" sz="1150" i="1" dirty="0">
                <a:latin typeface="Arial" pitchFamily="34" charset="0"/>
                <a:cs typeface="Arial" pitchFamily="34" charset="0"/>
              </a:rPr>
              <a:t>Dudenhoeffer</a:t>
            </a:r>
            <a:r>
              <a:rPr lang="en-US" sz="1150" dirty="0">
                <a:latin typeface="Arial" pitchFamily="34" charset="0"/>
                <a:cs typeface="Arial" pitchFamily="34" charset="0"/>
              </a:rPr>
              <a:t>, the employer was a bank that engaged in subprime lending which, according to the complaint, made the bank’s stock a risky and imprudent investment for the plan.  In the Supreme Court’s view, the plan fiduciaries’ reliance on the market would have justified dismissal in this case unless facts were alleged showing that reliance on the market was imprudent.  However, the Supreme Court did not address what it meant by “special circumstances” needed to overcome reliance on the market.  As a result, lower courts will need to determine when a plan fiduciary should have considered the market price as unreliable.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5</a:t>
            </a:fld>
            <a:endParaRPr lang="en-US" dirty="0"/>
          </a:p>
        </p:txBody>
      </p:sp>
    </p:spTree>
    <p:extLst>
      <p:ext uri="{BB962C8B-B14F-4D97-AF65-F5344CB8AC3E}">
        <p14:creationId xmlns:p14="http://schemas.microsoft.com/office/powerpoint/2010/main" val="187932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latin typeface="Arial" pitchFamily="34" charset="0"/>
                <a:cs typeface="Arial" pitchFamily="34" charset="0"/>
              </a:rPr>
              <a:t>          Another </a:t>
            </a:r>
            <a:r>
              <a:rPr lang="en-US" dirty="0">
                <a:latin typeface="Arial" pitchFamily="34" charset="0"/>
                <a:cs typeface="Arial" pitchFamily="34" charset="0"/>
              </a:rPr>
              <a:t>pro-fiduciary aspect of </a:t>
            </a:r>
            <a:r>
              <a:rPr lang="en-US" i="1" dirty="0">
                <a:latin typeface="Arial" pitchFamily="34" charset="0"/>
                <a:cs typeface="Arial" pitchFamily="34" charset="0"/>
              </a:rPr>
              <a:t>Dudenhoeffer</a:t>
            </a:r>
            <a:r>
              <a:rPr lang="en-US" dirty="0">
                <a:latin typeface="Arial" pitchFamily="34" charset="0"/>
                <a:cs typeface="Arial" pitchFamily="34" charset="0"/>
              </a:rPr>
              <a:t> is the Court’s discussion of how insider trading rules affect stock-drop cases.  Stock-drop claims often allege that plan fiduciaries were imprudent in failing to act on inside information they possessed.  Securities laws, however, prohibit the use of nonpublic information about the employer.  This prohibition can conflict with a plan fiduciary’s duties if the fiduciary is a company insider who has access to  information that could affect the value of the employer’s stock.  In replacing the </a:t>
            </a:r>
            <a:r>
              <a:rPr lang="en-US" i="1" dirty="0">
                <a:latin typeface="Arial" pitchFamily="34" charset="0"/>
                <a:cs typeface="Arial" pitchFamily="34" charset="0"/>
              </a:rPr>
              <a:t>Moench presumption</a:t>
            </a:r>
            <a:r>
              <a:rPr lang="en-US" dirty="0">
                <a:latin typeface="Arial" pitchFamily="34" charset="0"/>
                <a:cs typeface="Arial" pitchFamily="34" charset="0"/>
              </a:rPr>
              <a:t>, the Supreme Court instructed the lower courts that in order to state a claim that a fiduciary acted imprudently by failing to sell employer stock on the basis of nonpublic, inside information, a plaintiff must plausibly allege an alternative action that the </a:t>
            </a:r>
            <a:r>
              <a:rPr lang="en-US" dirty="0" smtClean="0">
                <a:latin typeface="Arial" pitchFamily="34" charset="0"/>
                <a:cs typeface="Arial" pitchFamily="34" charset="0"/>
              </a:rPr>
              <a:t>defendant fiduciary </a:t>
            </a:r>
            <a:r>
              <a:rPr lang="en-US" dirty="0">
                <a:latin typeface="Arial" pitchFamily="34" charset="0"/>
                <a:cs typeface="Arial" pitchFamily="34" charset="0"/>
              </a:rPr>
              <a:t>could have taken.  This alternative should be: (1) consistent with the securities laws and (2) not more likely to harm the employer stock fund than to help it.  The second of these alternatives should be viewed from the standpoint of a prudent fiduciary in the same circumstances.  </a:t>
            </a:r>
          </a:p>
          <a:p>
            <a:endParaRPr lang="en-US" dirty="0" smtClean="0">
              <a:latin typeface="Arial" pitchFamily="34" charset="0"/>
              <a:cs typeface="Arial" pitchFamily="34" charset="0"/>
            </a:endParaRPr>
          </a:p>
          <a:p>
            <a:r>
              <a:rPr lang="en-US" dirty="0" smtClean="0">
                <a:latin typeface="Arial" pitchFamily="34" charset="0"/>
                <a:cs typeface="Arial" pitchFamily="34" charset="0"/>
              </a:rPr>
              <a:t>          The </a:t>
            </a:r>
            <a:r>
              <a:rPr lang="en-US" dirty="0">
                <a:latin typeface="Arial" pitchFamily="34" charset="0"/>
                <a:cs typeface="Arial" pitchFamily="34" charset="0"/>
              </a:rPr>
              <a:t>Court further instructed lower courts faced with a claim of fiduciary’s imprudence that (1) ERISA’s duties do not require that a fiduciary violate insider trading laws; (2) requiring a sale or planned purchase of employer stock on the basis of inside information could conflict with insider trading laws as could public disclosure of the information; and (3) a complaint must plausibly allege that a prudent fiduciary could not have concluded that stopping a purchase of employer stock or disclosing nonpublic information would do the plan more harm than good.</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6</a:t>
            </a:fld>
            <a:endParaRPr lang="en-US" dirty="0"/>
          </a:p>
        </p:txBody>
      </p:sp>
    </p:spTree>
    <p:extLst>
      <p:ext uri="{BB962C8B-B14F-4D97-AF65-F5344CB8AC3E}">
        <p14:creationId xmlns:p14="http://schemas.microsoft.com/office/powerpoint/2010/main" val="3490990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 </a:t>
            </a:r>
            <a:r>
              <a:rPr lang="en-US" dirty="0" smtClean="0">
                <a:latin typeface="Arial" pitchFamily="34" charset="0"/>
                <a:cs typeface="Arial" pitchFamily="34" charset="0"/>
              </a:rPr>
              <a:t>         In </a:t>
            </a:r>
            <a:r>
              <a:rPr lang="en-US" i="1" dirty="0">
                <a:latin typeface="Arial" pitchFamily="34" charset="0"/>
                <a:cs typeface="Arial" pitchFamily="34" charset="0"/>
              </a:rPr>
              <a:t>Dudenhoeffer’s </a:t>
            </a:r>
            <a:r>
              <a:rPr lang="en-US" dirty="0">
                <a:latin typeface="Arial" pitchFamily="34" charset="0"/>
                <a:cs typeface="Arial" pitchFamily="34" charset="0"/>
              </a:rPr>
              <a:t>wake, a plan sponsor may wish to consider excluding personnel with access to inside information from serving on plan committees.  Alternatively, a plan sponsor may want to consider appointing an independent fiduciary who would not be in a position to possess material nonpublic information.  Fiduciaries who have inside information should consider engaging legal counsel concerning their obligations under federal securities laws.  Fiduciaries may want to review their current practices and procedures to determine whether any changes need to be made on the basis of </a:t>
            </a:r>
            <a:r>
              <a:rPr lang="en-US" i="1" dirty="0">
                <a:latin typeface="Arial" pitchFamily="34" charset="0"/>
                <a:cs typeface="Arial" pitchFamily="34" charset="0"/>
              </a:rPr>
              <a:t>Dudenhoeffer</a:t>
            </a:r>
            <a:r>
              <a:rPr lang="en-US" dirty="0">
                <a:latin typeface="Arial" pitchFamily="34" charset="0"/>
                <a:cs typeface="Arial" pitchFamily="34" charset="0"/>
              </a:rPr>
              <a:t>.  As with any investment decision, plan fiduciaries must engage in a prudent process which </a:t>
            </a:r>
            <a:r>
              <a:rPr lang="en-US" dirty="0" smtClean="0">
                <a:latin typeface="Arial" pitchFamily="34" charset="0"/>
                <a:cs typeface="Arial" pitchFamily="34" charset="0"/>
              </a:rPr>
              <a:t>may include keeping tabs on the stock’s market price and examining the employer’s public statements, such as press releases and securities law filings to determine what information has been made public, thereby having an effect on that price.  A prudent process also requires holding </a:t>
            </a:r>
            <a:r>
              <a:rPr lang="en-US" dirty="0">
                <a:latin typeface="Arial" pitchFamily="34" charset="0"/>
                <a:cs typeface="Arial" pitchFamily="34" charset="0"/>
              </a:rPr>
              <a:t>regular investment committee meetings and maintaining minutes of such meetings, reviewing company stock performance and engaging investment professionals, if needed</a:t>
            </a:r>
            <a:r>
              <a:rPr lang="en-US" dirty="0" smtClean="0">
                <a:latin typeface="Arial" pitchFamily="34" charset="0"/>
                <a:cs typeface="Arial" pitchFamily="34" charset="0"/>
              </a:rPr>
              <a:t>.  </a:t>
            </a: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7</a:t>
            </a:fld>
            <a:endParaRPr lang="en-US" dirty="0"/>
          </a:p>
        </p:txBody>
      </p:sp>
    </p:spTree>
    <p:extLst>
      <p:ext uri="{BB962C8B-B14F-4D97-AF65-F5344CB8AC3E}">
        <p14:creationId xmlns:p14="http://schemas.microsoft.com/office/powerpoint/2010/main" val="3757772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8</a:t>
            </a:fld>
            <a:endParaRPr lang="en-US" dirty="0"/>
          </a:p>
        </p:txBody>
      </p:sp>
    </p:spTree>
    <p:extLst>
      <p:ext uri="{BB962C8B-B14F-4D97-AF65-F5344CB8AC3E}">
        <p14:creationId xmlns:p14="http://schemas.microsoft.com/office/powerpoint/2010/main" val="2553335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In 2006, the plaintiffs’ bar began filing a new type of lawsuit against plan sponsors alleging a breach of fiduciary duty because the fees paid by their participant-directed 401(k) plans for investment and administrative services were excessive.   Regulations under ERISA Section 404(c) were a major obstacle to these claims, because it provides that if a participant has the power to select investments, no person who is otherwise a fiduciary will be subject to liability for losses resulting from a participant’s exercise of this power.  As it relates to fees paid by a plan’s mutual fund investments, this means that a plan with a wide range of investment options offering participants a choice of low-cost and expensive funds has a better chance of defeating claims that fees are unreasonable.</a:t>
            </a:r>
          </a:p>
          <a:p>
            <a:r>
              <a:rPr lang="en-US" dirty="0">
                <a:latin typeface="Arial" pitchFamily="34" charset="0"/>
                <a:cs typeface="Arial" pitchFamily="34" charset="0"/>
              </a:rPr>
              <a:t>A number of the early excess fee decisions reflect this thinking.  In </a:t>
            </a:r>
            <a:r>
              <a:rPr lang="en-US" i="1" dirty="0">
                <a:latin typeface="Arial" pitchFamily="34" charset="0"/>
                <a:cs typeface="Arial" pitchFamily="34" charset="0"/>
              </a:rPr>
              <a:t>Hecker v. Deere</a:t>
            </a:r>
            <a:r>
              <a:rPr lang="en-US" dirty="0">
                <a:latin typeface="Arial" pitchFamily="34" charset="0"/>
                <a:cs typeface="Arial" pitchFamily="34" charset="0"/>
              </a:rPr>
              <a:t>, the 7</a:t>
            </a:r>
            <a:r>
              <a:rPr lang="en-US" baseline="30000" dirty="0">
                <a:latin typeface="Arial" pitchFamily="34" charset="0"/>
                <a:cs typeface="Arial" pitchFamily="34" charset="0"/>
              </a:rPr>
              <a:t>th</a:t>
            </a:r>
            <a:r>
              <a:rPr lang="en-US" dirty="0">
                <a:latin typeface="Arial" pitchFamily="34" charset="0"/>
                <a:cs typeface="Arial" pitchFamily="34" charset="0"/>
              </a:rPr>
              <a:t> Circuit’s seminal 2009 decision, the plan’s investment menu consisted of 20 mutual funds plus a brokerage window providing access to over 2,500 additional funds.  Expense ratios ranged from .07% to over 1%, and all of the funds were available to the general public, thereby ensuring that fees were regulated by market competition.  On these particular facts, the 7</a:t>
            </a:r>
            <a:r>
              <a:rPr lang="en-US" baseline="30000" dirty="0">
                <a:latin typeface="Arial" pitchFamily="34" charset="0"/>
                <a:cs typeface="Arial" pitchFamily="34" charset="0"/>
              </a:rPr>
              <a:t>th</a:t>
            </a:r>
            <a:r>
              <a:rPr lang="en-US" dirty="0">
                <a:latin typeface="Arial" pitchFamily="34" charset="0"/>
                <a:cs typeface="Arial" pitchFamily="34" charset="0"/>
              </a:rPr>
              <a:t> Circuit concluded that Deere’s plan offered a sufficient mix of investments and famously observed that ERISA does not require a fiduciary “to scour the market to find and offer the cheapest possible fund.”  In other words, with over 2,500 funds, if a participant, in fact, paid high fees, it was because of his own choice.</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9</a:t>
            </a:fld>
            <a:endParaRPr lang="en-US" dirty="0"/>
          </a:p>
        </p:txBody>
      </p:sp>
    </p:spTree>
    <p:extLst>
      <p:ext uri="{BB962C8B-B14F-4D97-AF65-F5344CB8AC3E}">
        <p14:creationId xmlns:p14="http://schemas.microsoft.com/office/powerpoint/2010/main" val="2901657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cs typeface="Arial" pitchFamily="34" charset="0"/>
              </a:rPr>
              <a:t>     Offering </a:t>
            </a:r>
            <a:r>
              <a:rPr lang="en-US" dirty="0">
                <a:latin typeface="Arial" pitchFamily="34" charset="0"/>
                <a:cs typeface="Arial" pitchFamily="34" charset="0"/>
              </a:rPr>
              <a:t>a large number of funds has proved to be the key the key factor in defeating other excess fee claims.  In </a:t>
            </a:r>
            <a:r>
              <a:rPr lang="en-US" i="1" dirty="0">
                <a:latin typeface="Arial" pitchFamily="34" charset="0"/>
                <a:cs typeface="Arial" pitchFamily="34" charset="0"/>
              </a:rPr>
              <a:t>Renfro v. Unysis Corporation</a:t>
            </a:r>
            <a:r>
              <a:rPr lang="en-US" dirty="0">
                <a:latin typeface="Arial" pitchFamily="34" charset="0"/>
                <a:cs typeface="Arial" pitchFamily="34" charset="0"/>
              </a:rPr>
              <a:t>, the 3</a:t>
            </a:r>
            <a:r>
              <a:rPr lang="en-US" baseline="30000" dirty="0">
                <a:latin typeface="Arial" pitchFamily="34" charset="0"/>
                <a:cs typeface="Arial" pitchFamily="34" charset="0"/>
              </a:rPr>
              <a:t>rd</a:t>
            </a:r>
            <a:r>
              <a:rPr lang="en-US" dirty="0">
                <a:latin typeface="Arial" pitchFamily="34" charset="0"/>
                <a:cs typeface="Arial" pitchFamily="34" charset="0"/>
              </a:rPr>
              <a:t> Circuit in 2011 concluded that plan participants had not plausibly alleged a fiduciary breach where the plan offered 73 investment options.    The large number of funds meant that participants could select a variety of investment strategies, risk profiles and, of course, fee arrangements.   Similarly, in </a:t>
            </a:r>
            <a:r>
              <a:rPr lang="en-US" i="1" dirty="0">
                <a:latin typeface="Arial" pitchFamily="34" charset="0"/>
                <a:cs typeface="Arial" pitchFamily="34" charset="0"/>
              </a:rPr>
              <a:t>Loomis v. Exelon Corp</a:t>
            </a:r>
            <a:r>
              <a:rPr lang="en-US" dirty="0">
                <a:latin typeface="Arial" pitchFamily="34" charset="0"/>
                <a:cs typeface="Arial" pitchFamily="34" charset="0"/>
              </a:rPr>
              <a:t>., the 7</a:t>
            </a:r>
            <a:r>
              <a:rPr lang="en-US" baseline="30000" dirty="0">
                <a:latin typeface="Arial" pitchFamily="34" charset="0"/>
                <a:cs typeface="Arial" pitchFamily="34" charset="0"/>
              </a:rPr>
              <a:t>th</a:t>
            </a:r>
            <a:r>
              <a:rPr lang="en-US" dirty="0">
                <a:latin typeface="Arial" pitchFamily="34" charset="0"/>
                <a:cs typeface="Arial" pitchFamily="34" charset="0"/>
              </a:rPr>
              <a:t> Circuit in 2011 followed the precedent it had set in the </a:t>
            </a:r>
            <a:r>
              <a:rPr lang="en-US" i="1" dirty="0">
                <a:latin typeface="Arial" pitchFamily="34" charset="0"/>
                <a:cs typeface="Arial" pitchFamily="34" charset="0"/>
              </a:rPr>
              <a:t>Deere</a:t>
            </a:r>
            <a:r>
              <a:rPr lang="en-US" dirty="0">
                <a:latin typeface="Arial" pitchFamily="34" charset="0"/>
                <a:cs typeface="Arial" pitchFamily="34" charset="0"/>
              </a:rPr>
              <a:t> case by concluding that an investment menu of 32 investment funds, charging high and low fees, presented participants with the opportunity to choose the type of fund and fees they wanted to pay.  A participant could rationally choose a more expensive fund because of its services, investment strategy, asset classification or other factors.</a:t>
            </a:r>
          </a:p>
          <a:p>
            <a:r>
              <a:rPr lang="en-US" dirty="0" smtClean="0">
                <a:latin typeface="Arial" pitchFamily="34" charset="0"/>
                <a:cs typeface="Arial" pitchFamily="34" charset="0"/>
              </a:rPr>
              <a:t>     Each </a:t>
            </a:r>
            <a:r>
              <a:rPr lang="en-US" dirty="0">
                <a:latin typeface="Arial" pitchFamily="34" charset="0"/>
                <a:cs typeface="Arial" pitchFamily="34" charset="0"/>
              </a:rPr>
              <a:t>of these cases, however, takes care to restrict its holding to the particular facts at hand.  In addition, a close reading of </a:t>
            </a:r>
            <a:r>
              <a:rPr lang="en-US" i="1" dirty="0">
                <a:latin typeface="Arial" pitchFamily="34" charset="0"/>
                <a:cs typeface="Arial" pitchFamily="34" charset="0"/>
              </a:rPr>
              <a:t>Deere</a:t>
            </a:r>
            <a:r>
              <a:rPr lang="en-US" dirty="0">
                <a:latin typeface="Arial" pitchFamily="34" charset="0"/>
                <a:cs typeface="Arial" pitchFamily="34" charset="0"/>
              </a:rPr>
              <a:t> and its progeny shows that the tipping point is not so much the number of funds as the fact that participants had a wide range of fees from which to choose.</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10</a:t>
            </a:fld>
            <a:endParaRPr lang="en-US" dirty="0"/>
          </a:p>
        </p:txBody>
      </p:sp>
    </p:spTree>
    <p:extLst>
      <p:ext uri="{BB962C8B-B14F-4D97-AF65-F5344CB8AC3E}">
        <p14:creationId xmlns:p14="http://schemas.microsoft.com/office/powerpoint/2010/main" val="767056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Participants’ complaints in a second generation of excess fee cases evolved by changing the focus from the overall fees paid to amounts being paid by mutual fund investments to the plans’ service providers.  For example, these new complaints alleged that 12b-1 fees, subaccounting fees and other amounts being received by a plan’s recordkeeper were too high.   In some cases, the recordkeeper or provider of other administrative services belonged to the same family of companies as the mutual fund provider.  These types of cases have been better received by the courts.  </a:t>
            </a:r>
          </a:p>
          <a:p>
            <a:r>
              <a:rPr lang="en-US" dirty="0">
                <a:latin typeface="Arial" pitchFamily="34" charset="0"/>
                <a:cs typeface="Arial" pitchFamily="34" charset="0"/>
              </a:rPr>
              <a:t>	Last year’s (2013) </a:t>
            </a:r>
            <a:r>
              <a:rPr lang="en-US" i="1" dirty="0">
                <a:latin typeface="Arial" pitchFamily="34" charset="0"/>
                <a:cs typeface="Arial" pitchFamily="34" charset="0"/>
              </a:rPr>
              <a:t>Tibble v. Edison International</a:t>
            </a:r>
            <a:r>
              <a:rPr lang="en-US" dirty="0">
                <a:latin typeface="Arial" pitchFamily="34" charset="0"/>
                <a:cs typeface="Arial" pitchFamily="34" charset="0"/>
              </a:rPr>
              <a:t> decision by 9</a:t>
            </a:r>
            <a:r>
              <a:rPr lang="en-US" baseline="30000" dirty="0">
                <a:latin typeface="Arial" pitchFamily="34" charset="0"/>
                <a:cs typeface="Arial" pitchFamily="34" charset="0"/>
              </a:rPr>
              <a:t>th</a:t>
            </a:r>
            <a:r>
              <a:rPr lang="en-US" dirty="0">
                <a:latin typeface="Arial" pitchFamily="34" charset="0"/>
                <a:cs typeface="Arial" pitchFamily="34" charset="0"/>
              </a:rPr>
              <a:t> Circuit is illustrative of this trend.   </a:t>
            </a:r>
            <a:r>
              <a:rPr lang="en-US" i="1" dirty="0">
                <a:latin typeface="Arial" pitchFamily="34" charset="0"/>
                <a:cs typeface="Arial" pitchFamily="34" charset="0"/>
              </a:rPr>
              <a:t>Tibble </a:t>
            </a:r>
            <a:r>
              <a:rPr lang="en-US" dirty="0">
                <a:latin typeface="Arial" pitchFamily="34" charset="0"/>
                <a:cs typeface="Arial" pitchFamily="34" charset="0"/>
              </a:rPr>
              <a:t>involved a plan with 50 investment options, but the appellate court affirmed a district court judgment that including three retail class mutual funds on the plan’s investment menu was imprudent, because plan fiduciaries had failed to investigate the possibility of selecting cheaper institutional class shares of the same funds.  Lessons from </a:t>
            </a:r>
            <a:r>
              <a:rPr lang="en-US" i="1" dirty="0">
                <a:latin typeface="Arial" pitchFamily="34" charset="0"/>
                <a:cs typeface="Arial" pitchFamily="34" charset="0"/>
              </a:rPr>
              <a:t>Tibble</a:t>
            </a:r>
            <a:r>
              <a:rPr lang="en-US" dirty="0">
                <a:latin typeface="Arial" pitchFamily="34" charset="0"/>
                <a:cs typeface="Arial" pitchFamily="34" charset="0"/>
              </a:rPr>
              <a:t> are that a plan fiduciary is not protected solely by offering a large array of funds and fees and that a fiduciary must determine whether it can obtain a better deal when one is available.  It was no excuse that the plan’s consultant had failed to recommend undertaking an investigation of whether an alternative was available, since the defendants had failed to ask questions or otherwise make certain that reliance on this expert was justified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11</a:t>
            </a:fld>
            <a:endParaRPr lang="en-US" dirty="0"/>
          </a:p>
        </p:txBody>
      </p:sp>
    </p:spTree>
    <p:extLst>
      <p:ext uri="{BB962C8B-B14F-4D97-AF65-F5344CB8AC3E}">
        <p14:creationId xmlns:p14="http://schemas.microsoft.com/office/powerpoint/2010/main" val="40762816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latin typeface="Arial" pitchFamily="34" charset="0"/>
                <a:cs typeface="Arial" pitchFamily="34" charset="0"/>
              </a:rPr>
              <a:t>          This </a:t>
            </a:r>
            <a:r>
              <a:rPr lang="en-US" dirty="0">
                <a:latin typeface="Arial" pitchFamily="34" charset="0"/>
                <a:cs typeface="Arial" pitchFamily="34" charset="0"/>
              </a:rPr>
              <a:t>year (2014), in </a:t>
            </a:r>
            <a:r>
              <a:rPr lang="en-US" i="1" dirty="0">
                <a:latin typeface="Arial" pitchFamily="34" charset="0"/>
                <a:cs typeface="Arial" pitchFamily="34" charset="0"/>
              </a:rPr>
              <a:t>Tussey v. ABB, Inc</a:t>
            </a:r>
            <a:r>
              <a:rPr lang="en-US" dirty="0">
                <a:latin typeface="Arial" pitchFamily="34" charset="0"/>
                <a:cs typeface="Arial" pitchFamily="34" charset="0"/>
              </a:rPr>
              <a:t>.  the 8</a:t>
            </a:r>
            <a:r>
              <a:rPr lang="en-US" baseline="30000" dirty="0">
                <a:latin typeface="Arial" pitchFamily="34" charset="0"/>
                <a:cs typeface="Arial" pitchFamily="34" charset="0"/>
              </a:rPr>
              <a:t>th</a:t>
            </a:r>
            <a:r>
              <a:rPr lang="en-US" dirty="0">
                <a:latin typeface="Arial" pitchFamily="34" charset="0"/>
                <a:cs typeface="Arial" pitchFamily="34" charset="0"/>
              </a:rPr>
              <a:t> Circuit again addressed the fee question in the context of a plan with a wide range of investment options, including low-priced mutual funds.  The question was whether the fees paid were excessive because too much revenue sharing was being paid to the recordkeeper (Fidelity) for its services to the plan.  The appellate court approved the district court’s factual finding  that the ABB fiduciaries had failed to calculate the amount the plan was paying Fidelity and to determine whether Fidelity’s pricing was competitive, even though warned by a consultant that the plan was overpaying.  These facts justified the 8</a:t>
            </a:r>
            <a:r>
              <a:rPr lang="en-US" baseline="30000" dirty="0">
                <a:latin typeface="Arial" pitchFamily="34" charset="0"/>
                <a:cs typeface="Arial" pitchFamily="34" charset="0"/>
              </a:rPr>
              <a:t>th</a:t>
            </a:r>
            <a:r>
              <a:rPr lang="en-US" dirty="0">
                <a:latin typeface="Arial" pitchFamily="34" charset="0"/>
                <a:cs typeface="Arial" pitchFamily="34" charset="0"/>
              </a:rPr>
              <a:t> Circuit’s conclusion that the plan fiduciaries had breached their ERISA duties and that reliance on </a:t>
            </a:r>
            <a:r>
              <a:rPr lang="en-US" i="1" dirty="0">
                <a:latin typeface="Arial" pitchFamily="34" charset="0"/>
                <a:cs typeface="Arial" pitchFamily="34" charset="0"/>
              </a:rPr>
              <a:t>Hecker v. Deere</a:t>
            </a:r>
            <a:r>
              <a:rPr lang="en-US" dirty="0">
                <a:latin typeface="Arial" pitchFamily="34" charset="0"/>
                <a:cs typeface="Arial" pitchFamily="34" charset="0"/>
              </a:rPr>
              <a:t> and its progeny were misplaced.</a:t>
            </a:r>
          </a:p>
          <a:p>
            <a:r>
              <a:rPr lang="en-US" dirty="0">
                <a:latin typeface="Arial" pitchFamily="34" charset="0"/>
                <a:cs typeface="Arial" pitchFamily="34" charset="0"/>
              </a:rPr>
              <a:t> </a:t>
            </a:r>
            <a:r>
              <a:rPr lang="en-US" dirty="0" smtClean="0">
                <a:latin typeface="Arial" pitchFamily="34" charset="0"/>
                <a:cs typeface="Arial" pitchFamily="34" charset="0"/>
              </a:rPr>
              <a:t>         The </a:t>
            </a:r>
            <a:r>
              <a:rPr lang="en-US" dirty="0">
                <a:latin typeface="Arial" pitchFamily="34" charset="0"/>
                <a:cs typeface="Arial" pitchFamily="34" charset="0"/>
              </a:rPr>
              <a:t>plaintiffs’ bar may be changing its </a:t>
            </a:r>
            <a:r>
              <a:rPr lang="en-US" dirty="0" smtClean="0">
                <a:latin typeface="Arial" pitchFamily="34" charset="0"/>
                <a:cs typeface="Arial" pitchFamily="34" charset="0"/>
              </a:rPr>
              <a:t>tactics </a:t>
            </a:r>
            <a:r>
              <a:rPr lang="en-US" dirty="0">
                <a:latin typeface="Arial" pitchFamily="34" charset="0"/>
                <a:cs typeface="Arial" pitchFamily="34" charset="0"/>
              </a:rPr>
              <a:t>in response to </a:t>
            </a:r>
            <a:r>
              <a:rPr lang="en-US" dirty="0" smtClean="0">
                <a:latin typeface="Arial" pitchFamily="34" charset="0"/>
                <a:cs typeface="Arial" pitchFamily="34" charset="0"/>
              </a:rPr>
              <a:t>cases like </a:t>
            </a:r>
            <a:r>
              <a:rPr lang="en-US" i="1" dirty="0" smtClean="0">
                <a:latin typeface="Arial" pitchFamily="34" charset="0"/>
                <a:cs typeface="Arial" pitchFamily="34" charset="0"/>
              </a:rPr>
              <a:t>Tibble</a:t>
            </a:r>
            <a:r>
              <a:rPr lang="en-US" dirty="0" smtClean="0">
                <a:latin typeface="Arial" pitchFamily="34" charset="0"/>
                <a:cs typeface="Arial" pitchFamily="34" charset="0"/>
              </a:rPr>
              <a:t> and </a:t>
            </a:r>
            <a:r>
              <a:rPr lang="en-US" i="1" dirty="0" smtClean="0">
                <a:latin typeface="Arial" pitchFamily="34" charset="0"/>
                <a:cs typeface="Arial" pitchFamily="34" charset="0"/>
              </a:rPr>
              <a:t>Tussey</a:t>
            </a:r>
            <a:r>
              <a:rPr lang="en-US" dirty="0" smtClean="0">
                <a:latin typeface="Arial" pitchFamily="34" charset="0"/>
                <a:cs typeface="Arial" pitchFamily="34" charset="0"/>
              </a:rPr>
              <a:t>.  </a:t>
            </a:r>
            <a:r>
              <a:rPr lang="en-US" dirty="0">
                <a:latin typeface="Arial" pitchFamily="34" charset="0"/>
                <a:cs typeface="Arial" pitchFamily="34" charset="0"/>
              </a:rPr>
              <a:t>For instance in one of the several class actions brought against Fidelity Investments regarding the proprietary funds offered </a:t>
            </a:r>
            <a:r>
              <a:rPr lang="en-US" dirty="0" smtClean="0">
                <a:latin typeface="Arial" pitchFamily="34" charset="0"/>
                <a:cs typeface="Arial" pitchFamily="34" charset="0"/>
              </a:rPr>
              <a:t>by </a:t>
            </a:r>
            <a:r>
              <a:rPr lang="en-US" dirty="0">
                <a:latin typeface="Arial" pitchFamily="34" charset="0"/>
                <a:cs typeface="Arial" pitchFamily="34" charset="0"/>
              </a:rPr>
              <a:t>its  in-house 401(k) plan (</a:t>
            </a:r>
            <a:r>
              <a:rPr lang="en-US" i="1" dirty="0">
                <a:latin typeface="Arial" pitchFamily="34" charset="0"/>
                <a:cs typeface="Arial" pitchFamily="34" charset="0"/>
              </a:rPr>
              <a:t>Bilewicz v. FMR, LLC</a:t>
            </a:r>
            <a:r>
              <a:rPr lang="en-US" dirty="0">
                <a:latin typeface="Arial" pitchFamily="34" charset="0"/>
                <a:cs typeface="Arial" pitchFamily="34" charset="0"/>
              </a:rPr>
              <a:t>), an allegation was made that 160 investment options is too many because it results in higher investment fees by impeding investment in low-cost institutional funds.  The Plaintiffs asserted that Fidelity should </a:t>
            </a:r>
            <a:r>
              <a:rPr lang="en-US" dirty="0" smtClean="0">
                <a:latin typeface="Arial" pitchFamily="34" charset="0"/>
                <a:cs typeface="Arial" pitchFamily="34" charset="0"/>
              </a:rPr>
              <a:t>trim </a:t>
            </a:r>
            <a:r>
              <a:rPr lang="en-US" dirty="0">
                <a:latin typeface="Arial" pitchFamily="34" charset="0"/>
                <a:cs typeface="Arial" pitchFamily="34" charset="0"/>
              </a:rPr>
              <a:t>the number of investment offerings, thereby allowing the plan to take advantage of break points in fee schedules because of higher investment levels in the remaining funds on the plan menu</a:t>
            </a:r>
            <a:r>
              <a:rPr lang="en-US" dirty="0" smtClean="0">
                <a:latin typeface="Arial" pitchFamily="34" charset="0"/>
                <a:cs typeface="Arial" pitchFamily="34" charset="0"/>
              </a:rPr>
              <a:t>.  A companion case (</a:t>
            </a:r>
            <a:r>
              <a:rPr lang="en-US" i="1" dirty="0" smtClean="0">
                <a:latin typeface="Arial" pitchFamily="34" charset="0"/>
                <a:cs typeface="Arial" pitchFamily="34" charset="0"/>
              </a:rPr>
              <a:t>Yeaw v. FMR, LLC</a:t>
            </a:r>
            <a:r>
              <a:rPr lang="en-US" dirty="0" smtClean="0">
                <a:latin typeface="Arial" pitchFamily="34" charset="0"/>
                <a:cs typeface="Arial" pitchFamily="34" charset="0"/>
              </a:rPr>
              <a:t>) alleged that the Fidelity plan should have obtained revenue sharing rebates from the recordkeeper and administrative service providers (which were Fidelity companies).   These cases were </a:t>
            </a:r>
            <a:r>
              <a:rPr lang="en-US" dirty="0">
                <a:latin typeface="Arial" pitchFamily="34" charset="0"/>
                <a:cs typeface="Arial" pitchFamily="34" charset="0"/>
              </a:rPr>
              <a:t>settled for $12 million just a few weeks ago </a:t>
            </a:r>
            <a:r>
              <a:rPr lang="en-US" dirty="0" smtClean="0">
                <a:latin typeface="Arial" pitchFamily="34" charset="0"/>
                <a:cs typeface="Arial" pitchFamily="34" charset="0"/>
              </a:rPr>
              <a:t>(July 3, </a:t>
            </a:r>
            <a:r>
              <a:rPr lang="en-US" dirty="0">
                <a:latin typeface="Arial" pitchFamily="34" charset="0"/>
                <a:cs typeface="Arial" pitchFamily="34" charset="0"/>
              </a:rPr>
              <a:t>2014</a:t>
            </a:r>
            <a:r>
              <a:rPr lang="en-US" dirty="0" smtClean="0">
                <a:latin typeface="Arial" pitchFamily="34" charset="0"/>
                <a:cs typeface="Arial" pitchFamily="34" charset="0"/>
              </a:rPr>
              <a:t>).</a:t>
            </a: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12</a:t>
            </a:fld>
            <a:endParaRPr lang="en-US" dirty="0"/>
          </a:p>
        </p:txBody>
      </p:sp>
    </p:spTree>
    <p:extLst>
      <p:ext uri="{BB962C8B-B14F-4D97-AF65-F5344CB8AC3E}">
        <p14:creationId xmlns:p14="http://schemas.microsoft.com/office/powerpoint/2010/main" val="641779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13</a:t>
            </a:fld>
            <a:endParaRPr lang="en-US" dirty="0"/>
          </a:p>
        </p:txBody>
      </p:sp>
    </p:spTree>
    <p:extLst>
      <p:ext uri="{BB962C8B-B14F-4D97-AF65-F5344CB8AC3E}">
        <p14:creationId xmlns:p14="http://schemas.microsoft.com/office/powerpoint/2010/main" val="1955672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latin typeface="Arial" pitchFamily="34" charset="0"/>
                <a:cs typeface="Arial" pitchFamily="34" charset="0"/>
              </a:rPr>
              <a:t>          A </a:t>
            </a:r>
            <a:r>
              <a:rPr lang="en-US" dirty="0">
                <a:latin typeface="Arial" pitchFamily="34" charset="0"/>
                <a:cs typeface="Arial" pitchFamily="34" charset="0"/>
              </a:rPr>
              <a:t>financial services company sponsoring a 401(k) plan that includes the sponsor’s own mutual funds on the plan’s investment menu has an inherent conflict of interest and needs to avoid even the appearance of favoring its own funds.  More than a decade ago, one of the first class action lawsuits alleging excessive 401(k) fees was brought against First Union Corporation and ultimately settled for the then enormous sum of $26 million.  First Union’s liability exposure was significantly enhanced by the fact that it had made its proprietary funds the plan’s exclusive investment options</a:t>
            </a:r>
            <a:r>
              <a:rPr lang="en-US" dirty="0" smtClean="0">
                <a:latin typeface="Arial" pitchFamily="34" charset="0"/>
                <a:cs typeface="Arial" pitchFamily="34" charset="0"/>
              </a:rPr>
              <a:t>.  This contrasts sharply with today’s open architecture investment platforms</a:t>
            </a:r>
            <a:endParaRPr lang="en-US" dirty="0">
              <a:latin typeface="Arial" pitchFamily="34" charset="0"/>
              <a:cs typeface="Arial" pitchFamily="34" charset="0"/>
            </a:endParaRPr>
          </a:p>
          <a:p>
            <a:r>
              <a:rPr lang="en-US" dirty="0">
                <a:latin typeface="Arial" pitchFamily="34" charset="0"/>
                <a:cs typeface="Arial" pitchFamily="34" charset="0"/>
              </a:rPr>
              <a:t> </a:t>
            </a:r>
            <a:r>
              <a:rPr lang="en-US" dirty="0" smtClean="0">
                <a:latin typeface="Arial" pitchFamily="34" charset="0"/>
                <a:cs typeface="Arial" pitchFamily="34" charset="0"/>
              </a:rPr>
              <a:t>          The </a:t>
            </a:r>
            <a:r>
              <a:rPr lang="en-US" dirty="0">
                <a:latin typeface="Arial" pitchFamily="34" charset="0"/>
                <a:cs typeface="Arial" pitchFamily="34" charset="0"/>
              </a:rPr>
              <a:t>lessons of the </a:t>
            </a:r>
            <a:r>
              <a:rPr lang="en-US" i="1" dirty="0">
                <a:latin typeface="Arial" pitchFamily="34" charset="0"/>
                <a:cs typeface="Arial" pitchFamily="34" charset="0"/>
              </a:rPr>
              <a:t>First Union</a:t>
            </a:r>
            <a:r>
              <a:rPr lang="en-US" dirty="0">
                <a:latin typeface="Arial" pitchFamily="34" charset="0"/>
                <a:cs typeface="Arial" pitchFamily="34" charset="0"/>
              </a:rPr>
              <a:t> case were slow to be learned.  In recent years, similar claims have been lodged against employers, such as Ameriprise Financial, Bank of America Fidelity and Sun Trust with respect to their selection of proprietary mutual funds for inclusion on the investment menu of their in-house 401(k) plans.  The plaintiffs allege that this resulted in (i) a breach of fiduciary duty and (ii) prohibited transactions. </a:t>
            </a:r>
            <a:endParaRPr lang="en-US" dirty="0" smtClean="0">
              <a:latin typeface="Arial" pitchFamily="34" charset="0"/>
              <a:cs typeface="Arial" pitchFamily="34" charset="0"/>
            </a:endParaRPr>
          </a:p>
          <a:p>
            <a:r>
              <a:rPr lang="en-US" dirty="0" smtClean="0">
                <a:latin typeface="Arial" pitchFamily="34" charset="0"/>
                <a:cs typeface="Arial" pitchFamily="34" charset="0"/>
              </a:rPr>
              <a:t>           </a:t>
            </a:r>
            <a:r>
              <a:rPr lang="en-US" dirty="0">
                <a:latin typeface="Arial" pitchFamily="34" charset="0"/>
                <a:cs typeface="Arial" pitchFamily="34" charset="0"/>
              </a:rPr>
              <a:t>In a typical excess fee case, the plaintiffs must show that the employer did not engage in a prudent procedure with regard to fund selection and that this harmed the plan, for example, by causing the plan to pay unreasonably high fees.  </a:t>
            </a:r>
            <a:r>
              <a:rPr lang="en-US" dirty="0" smtClean="0">
                <a:latin typeface="Arial" pitchFamily="34" charset="0"/>
                <a:cs typeface="Arial" pitchFamily="34" charset="0"/>
              </a:rPr>
              <a:t>If the recipient of  excessive fees paid by a mutual fund is a service provider that is related to the mutual fund family as well as the plan sponsor, an allegation that there has been a breach of loyalty becomes more compelling.</a:t>
            </a:r>
          </a:p>
          <a:p>
            <a:r>
              <a:rPr lang="en-US" dirty="0" smtClean="0">
                <a:latin typeface="Arial" pitchFamily="34" charset="0"/>
                <a:cs typeface="Arial" pitchFamily="34" charset="0"/>
              </a:rPr>
              <a:t>          In addition when </a:t>
            </a:r>
            <a:r>
              <a:rPr lang="en-US" dirty="0">
                <a:latin typeface="Arial" pitchFamily="34" charset="0"/>
                <a:cs typeface="Arial" pitchFamily="34" charset="0"/>
              </a:rPr>
              <a:t>proprietary funds are involved, </a:t>
            </a:r>
            <a:r>
              <a:rPr lang="en-US" dirty="0" smtClean="0">
                <a:latin typeface="Arial" pitchFamily="34" charset="0"/>
                <a:cs typeface="Arial" pitchFamily="34" charset="0"/>
              </a:rPr>
              <a:t>plaintiffs </a:t>
            </a:r>
            <a:r>
              <a:rPr lang="en-US" dirty="0">
                <a:latin typeface="Arial" pitchFamily="34" charset="0"/>
                <a:cs typeface="Arial" pitchFamily="34" charset="0"/>
              </a:rPr>
              <a:t>can also allege that the plan sponsor violated </a:t>
            </a:r>
            <a:r>
              <a:rPr lang="en-US" dirty="0" smtClean="0">
                <a:latin typeface="Arial" pitchFamily="34" charset="0"/>
                <a:cs typeface="Arial" pitchFamily="34" charset="0"/>
              </a:rPr>
              <a:t>ERISA’s </a:t>
            </a:r>
            <a:r>
              <a:rPr lang="en-US" dirty="0">
                <a:latin typeface="Arial" pitchFamily="34" charset="0"/>
                <a:cs typeface="Arial" pitchFamily="34" charset="0"/>
              </a:rPr>
              <a:t>prohibited transaction rules by making investment menu selections for its own benefit.  An example of such an allegation occurred in a 2011 complaint against Ameriprise Financial in which it was asserted that the reason a new target date fund was included on the 401(k) plan menu was to use plan assets to provide seed money for the new fund.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14</a:t>
            </a:fld>
            <a:endParaRPr lang="en-US" dirty="0"/>
          </a:p>
        </p:txBody>
      </p:sp>
    </p:spTree>
    <p:extLst>
      <p:ext uri="{BB962C8B-B14F-4D97-AF65-F5344CB8AC3E}">
        <p14:creationId xmlns:p14="http://schemas.microsoft.com/office/powerpoint/2010/main" val="16748036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a:latin typeface="Arial" pitchFamily="34" charset="0"/>
                <a:cs typeface="Arial" pitchFamily="34" charset="0"/>
              </a:rPr>
              <a:t>Defendants in legal actions relating to proprietary investments by in-house plans have had success in asserting statute of limitations defenses </a:t>
            </a:r>
            <a:r>
              <a:rPr lang="en-US" dirty="0" smtClean="0">
                <a:latin typeface="Arial" pitchFamily="34" charset="0"/>
                <a:cs typeface="Arial" pitchFamily="34" charset="0"/>
              </a:rPr>
              <a:t>, particularly against </a:t>
            </a:r>
            <a:r>
              <a:rPr lang="en-US" dirty="0">
                <a:latin typeface="Arial" pitchFamily="34" charset="0"/>
                <a:cs typeface="Arial" pitchFamily="34" charset="0"/>
              </a:rPr>
              <a:t>prohibited transaction claims.  </a:t>
            </a:r>
            <a:r>
              <a:rPr lang="en-US" dirty="0" smtClean="0">
                <a:latin typeface="Arial" pitchFamily="34" charset="0"/>
                <a:cs typeface="Arial" pitchFamily="34" charset="0"/>
              </a:rPr>
              <a:t>As I will discuss in a few minutes, ERISA’s </a:t>
            </a:r>
            <a:r>
              <a:rPr lang="en-US" dirty="0">
                <a:latin typeface="Arial" pitchFamily="34" charset="0"/>
                <a:cs typeface="Arial" pitchFamily="34" charset="0"/>
              </a:rPr>
              <a:t>statute of limitations bars lawsuits that are brought after </a:t>
            </a:r>
            <a:r>
              <a:rPr lang="en-US" dirty="0" smtClean="0">
                <a:latin typeface="Arial" pitchFamily="34" charset="0"/>
                <a:cs typeface="Arial" pitchFamily="34" charset="0"/>
              </a:rPr>
              <a:t>six </a:t>
            </a:r>
            <a:r>
              <a:rPr lang="en-US" dirty="0">
                <a:latin typeface="Arial" pitchFamily="34" charset="0"/>
                <a:cs typeface="Arial" pitchFamily="34" charset="0"/>
              </a:rPr>
              <a:t>years from the last action that constituted a part of the </a:t>
            </a:r>
            <a:r>
              <a:rPr lang="en-US" dirty="0" smtClean="0">
                <a:latin typeface="Arial" pitchFamily="34" charset="0"/>
                <a:cs typeface="Arial" pitchFamily="34" charset="0"/>
              </a:rPr>
              <a:t>violation.  In </a:t>
            </a:r>
            <a:r>
              <a:rPr lang="en-US" i="1" dirty="0" smtClean="0">
                <a:latin typeface="Arial" pitchFamily="34" charset="0"/>
                <a:cs typeface="Arial" pitchFamily="34" charset="0"/>
              </a:rPr>
              <a:t>Stargel  v. Suntrust Banks</a:t>
            </a:r>
            <a:r>
              <a:rPr lang="en-US" dirty="0" smtClean="0">
                <a:latin typeface="Arial" pitchFamily="34" charset="0"/>
                <a:cs typeface="Arial" pitchFamily="34" charset="0"/>
              </a:rPr>
              <a:t>,  </a:t>
            </a:r>
            <a:r>
              <a:rPr lang="en-US" dirty="0">
                <a:latin typeface="Arial" pitchFamily="34" charset="0"/>
                <a:cs typeface="Arial" pitchFamily="34" charset="0"/>
              </a:rPr>
              <a:t>the district court held </a:t>
            </a:r>
            <a:r>
              <a:rPr lang="en-US" dirty="0" smtClean="0">
                <a:latin typeface="Arial" pitchFamily="34" charset="0"/>
                <a:cs typeface="Arial" pitchFamily="34" charset="0"/>
              </a:rPr>
              <a:t> just a year ago (August  2013) that </a:t>
            </a:r>
            <a:r>
              <a:rPr lang="en-US" dirty="0">
                <a:latin typeface="Arial" pitchFamily="34" charset="0"/>
                <a:cs typeface="Arial" pitchFamily="34" charset="0"/>
              </a:rPr>
              <a:t>the last action taken </a:t>
            </a:r>
            <a:r>
              <a:rPr lang="en-US" dirty="0" smtClean="0">
                <a:latin typeface="Arial" pitchFamily="34" charset="0"/>
                <a:cs typeface="Arial" pitchFamily="34" charset="0"/>
              </a:rPr>
              <a:t>for purposes of a prohibited transaction claim was </a:t>
            </a:r>
            <a:r>
              <a:rPr lang="en-US" dirty="0">
                <a:latin typeface="Arial" pitchFamily="34" charset="0"/>
                <a:cs typeface="Arial" pitchFamily="34" charset="0"/>
              </a:rPr>
              <a:t>the original selection of the funds and could not be the mere failure to subsequently remove a fund.  </a:t>
            </a:r>
            <a:r>
              <a:rPr lang="en-US" dirty="0" smtClean="0">
                <a:latin typeface="Arial" pitchFamily="34" charset="0"/>
                <a:cs typeface="Arial" pitchFamily="34" charset="0"/>
              </a:rPr>
              <a:t>This conclusion was based on the </a:t>
            </a:r>
            <a:r>
              <a:rPr lang="en-US" dirty="0">
                <a:latin typeface="Arial" pitchFamily="34" charset="0"/>
                <a:cs typeface="Arial" pitchFamily="34" charset="0"/>
              </a:rPr>
              <a:t> </a:t>
            </a:r>
            <a:r>
              <a:rPr lang="en-US" dirty="0" smtClean="0">
                <a:latin typeface="Arial" pitchFamily="34" charset="0"/>
                <a:cs typeface="Arial" pitchFamily="34" charset="0"/>
              </a:rPr>
              <a:t>reasoning that  a prohibited transaction is a discrete event and  that subsequent participant investments  in an  allegedly improper fund  subsequent to its initial </a:t>
            </a:r>
            <a:r>
              <a:rPr lang="en-US" dirty="0">
                <a:latin typeface="Arial" pitchFamily="34" charset="0"/>
                <a:cs typeface="Arial" pitchFamily="34" charset="0"/>
              </a:rPr>
              <a:t> </a:t>
            </a:r>
            <a:r>
              <a:rPr lang="en-US" dirty="0" smtClean="0">
                <a:latin typeface="Arial" pitchFamily="34" charset="0"/>
                <a:cs typeface="Arial" pitchFamily="34" charset="0"/>
              </a:rPr>
              <a:t>inclusion on the plan menu  are not covered by the language of the prohibited  transaction statute.  This </a:t>
            </a:r>
            <a:r>
              <a:rPr lang="en-US" dirty="0">
                <a:latin typeface="Arial" pitchFamily="34" charset="0"/>
                <a:cs typeface="Arial" pitchFamily="34" charset="0"/>
              </a:rPr>
              <a:t>resulted in dismissal with respect to funds added to the plan investment menu before the beginning of the limitations period, which effectively eliminated the prohibited transaction cause of action with respect to </a:t>
            </a:r>
            <a:r>
              <a:rPr lang="en-US" dirty="0" smtClean="0">
                <a:latin typeface="Arial" pitchFamily="34" charset="0"/>
                <a:cs typeface="Arial" pitchFamily="34" charset="0"/>
              </a:rPr>
              <a:t>proprietary funds </a:t>
            </a:r>
            <a:r>
              <a:rPr lang="en-US" dirty="0">
                <a:latin typeface="Arial" pitchFamily="34" charset="0"/>
                <a:cs typeface="Arial" pitchFamily="34" charset="0"/>
              </a:rPr>
              <a:t>initially chosen in the </a:t>
            </a:r>
            <a:r>
              <a:rPr lang="en-US" dirty="0" smtClean="0">
                <a:latin typeface="Arial" pitchFamily="34" charset="0"/>
                <a:cs typeface="Arial" pitchFamily="34" charset="0"/>
              </a:rPr>
              <a:t>1990s</a:t>
            </a:r>
            <a:r>
              <a:rPr lang="en-US" dirty="0">
                <a:latin typeface="Arial" pitchFamily="34" charset="0"/>
                <a:cs typeface="Arial" pitchFamily="34" charset="0"/>
              </a:rPr>
              <a:t>.</a:t>
            </a:r>
          </a:p>
          <a:p>
            <a:r>
              <a:rPr lang="en-US" dirty="0">
                <a:latin typeface="Arial" pitchFamily="34" charset="0"/>
                <a:cs typeface="Arial" pitchFamily="34" charset="0"/>
              </a:rPr>
              <a:t>          This defense </a:t>
            </a:r>
            <a:r>
              <a:rPr lang="en-US" dirty="0" smtClean="0">
                <a:latin typeface="Arial" pitchFamily="34" charset="0"/>
                <a:cs typeface="Arial" pitchFamily="34" charset="0"/>
              </a:rPr>
              <a:t>may not </a:t>
            </a:r>
            <a:r>
              <a:rPr lang="en-US" dirty="0">
                <a:latin typeface="Arial" pitchFamily="34" charset="0"/>
                <a:cs typeface="Arial" pitchFamily="34" charset="0"/>
              </a:rPr>
              <a:t>work with respect to claims that the duties of prudence or loyalty have been breached.  </a:t>
            </a:r>
            <a:r>
              <a:rPr lang="en-US" dirty="0" smtClean="0">
                <a:latin typeface="Arial" pitchFamily="34" charset="0"/>
                <a:cs typeface="Arial" pitchFamily="34" charset="0"/>
              </a:rPr>
              <a:t>Some  courts </a:t>
            </a:r>
            <a:r>
              <a:rPr lang="en-US" dirty="0">
                <a:latin typeface="Arial" pitchFamily="34" charset="0"/>
                <a:cs typeface="Arial" pitchFamily="34" charset="0"/>
              </a:rPr>
              <a:t>have held that these duties do not end upon fund </a:t>
            </a:r>
            <a:r>
              <a:rPr lang="en-US" dirty="0" smtClean="0">
                <a:latin typeface="Arial" pitchFamily="34" charset="0"/>
                <a:cs typeface="Arial" pitchFamily="34" charset="0"/>
              </a:rPr>
              <a:t>selection, because  </a:t>
            </a:r>
            <a:r>
              <a:rPr lang="en-US" dirty="0">
                <a:latin typeface="Arial" pitchFamily="34" charset="0"/>
                <a:cs typeface="Arial" pitchFamily="34" charset="0"/>
              </a:rPr>
              <a:t>there is a continuing duty to monitor the performance of the funds.  </a:t>
            </a:r>
            <a:r>
              <a:rPr lang="en-US" dirty="0" smtClean="0">
                <a:latin typeface="Arial" pitchFamily="34" charset="0"/>
                <a:cs typeface="Arial" pitchFamily="34" charset="0"/>
              </a:rPr>
              <a:t>I will discuss this in greater detail later on.</a:t>
            </a:r>
            <a:endParaRPr lang="en-US" dirty="0">
              <a:latin typeface="Arial" pitchFamily="34" charset="0"/>
              <a:cs typeface="Arial" pitchFamily="34" charset="0"/>
            </a:endParaRPr>
          </a:p>
          <a:p>
            <a:r>
              <a:rPr lang="en-US" dirty="0">
                <a:latin typeface="Arial" pitchFamily="34" charset="0"/>
                <a:cs typeface="Arial" pitchFamily="34" charset="0"/>
              </a:rPr>
              <a:t>         As in any federal lawsuit, a plaintiff in one of these in-house cases must establish standing by alleging that he or she has been harmed by the defendant’s actions.  This means that a complaint must assert that a plaintiff has invested in one of the proprietary funds.  Failure to do this will result in dismissal, as it did in one of the </a:t>
            </a:r>
            <a:r>
              <a:rPr lang="en-US" i="1" dirty="0">
                <a:latin typeface="Arial" pitchFamily="34" charset="0"/>
                <a:cs typeface="Arial" pitchFamily="34" charset="0"/>
              </a:rPr>
              <a:t>Sun Trust</a:t>
            </a:r>
            <a:r>
              <a:rPr lang="en-US" dirty="0">
                <a:latin typeface="Arial" pitchFamily="34" charset="0"/>
                <a:cs typeface="Arial" pitchFamily="34" charset="0"/>
              </a:rPr>
              <a:t> cases.  For this reason, there can be a game of musical chairs when it comes to filing complaints with one set of plaintiffs and substituting better qualified plaintiffs along the way.  One of the recent amended complaints against Fidelity elicited surprise by some commentators due to its inclusion of a large number of named plaintiffs.  This appears to have been a response to the defendant’s argument that there must be an identifiable plan investor for each fund alleged to have been improperly selected.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15</a:t>
            </a:fld>
            <a:endParaRPr lang="en-US" dirty="0"/>
          </a:p>
        </p:txBody>
      </p:sp>
    </p:spTree>
    <p:extLst>
      <p:ext uri="{BB962C8B-B14F-4D97-AF65-F5344CB8AC3E}">
        <p14:creationId xmlns:p14="http://schemas.microsoft.com/office/powerpoint/2010/main" val="3631985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16</a:t>
            </a:fld>
            <a:endParaRPr lang="en-US" dirty="0"/>
          </a:p>
        </p:txBody>
      </p:sp>
    </p:spTree>
    <p:extLst>
      <p:ext uri="{BB962C8B-B14F-4D97-AF65-F5344CB8AC3E}">
        <p14:creationId xmlns:p14="http://schemas.microsoft.com/office/powerpoint/2010/main" val="2982326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The Supreme Court’s </a:t>
            </a:r>
            <a:r>
              <a:rPr lang="en-US" i="1" dirty="0">
                <a:latin typeface="Arial" pitchFamily="34" charset="0"/>
                <a:cs typeface="Arial" pitchFamily="34" charset="0"/>
              </a:rPr>
              <a:t>Cigna v. Amara</a:t>
            </a:r>
            <a:r>
              <a:rPr lang="en-US" dirty="0">
                <a:latin typeface="Arial" pitchFamily="34" charset="0"/>
                <a:cs typeface="Arial" pitchFamily="34" charset="0"/>
              </a:rPr>
              <a:t> decision in 2011 involved a summary plan description that erroneously described the transition formula to be used in determining benefits under a cash balance plan that had been converted from a defined benefit pension plan.  The district court thought it could grant relief under the ERISA jurisdictional statute authorizing lawsuits to recover benefits and so ordered the plan to pay benefits under an additive formula.  The Supreme Court ultimately granted certiorari and held that ERISA did not give the district court authority to order plan amendments or substitute the terms of the SPD for those of the plan.</a:t>
            </a:r>
          </a:p>
          <a:p>
            <a:r>
              <a:rPr lang="en-US" dirty="0">
                <a:latin typeface="Arial" pitchFamily="34" charset="0"/>
                <a:cs typeface="Arial" pitchFamily="34" charset="0"/>
              </a:rPr>
              <a:t>	The court then went on to discuss at length the appropriate equitable relief that would be available to the district court on remand.  The court identified the following three traditional equitable remedies: (1) reformation of contract, (2) equitable estoppel and (3) surcharge.  Although he concurred with the resolution of the case, Justice Scalia described the Court’s disquisition on equitable remedies as “blatant dictum” and not binding, since this issue was not before the Court.  On remand, the district court in December 2012 applied an equitable reformation analysis, but kept its original remedy more or less intact.  After Cigna v. Amara. numerous other courts have struggled to apply equitable remedies in the context of ERISA</a:t>
            </a:r>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17</a:t>
            </a:fld>
            <a:endParaRPr lang="en-US" dirty="0"/>
          </a:p>
        </p:txBody>
      </p:sp>
    </p:spTree>
    <p:extLst>
      <p:ext uri="{BB962C8B-B14F-4D97-AF65-F5344CB8AC3E}">
        <p14:creationId xmlns:p14="http://schemas.microsoft.com/office/powerpoint/2010/main" val="2937539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latin typeface="Arial" pitchFamily="34" charset="0"/>
                <a:cs typeface="Arial" pitchFamily="34" charset="0"/>
              </a:rPr>
              <a:t>I will now survey the requirements for entitlement to equitable relief as outlined by the Supreme Court, thus far</a:t>
            </a:r>
          </a:p>
          <a:p>
            <a:r>
              <a:rPr lang="en-US" u="sng" dirty="0" smtClean="0">
                <a:latin typeface="Arial" pitchFamily="34" charset="0"/>
                <a:cs typeface="Arial" pitchFamily="34" charset="0"/>
              </a:rPr>
              <a:t>Contract </a:t>
            </a:r>
            <a:r>
              <a:rPr lang="en-US" u="sng" dirty="0">
                <a:latin typeface="Arial" pitchFamily="34" charset="0"/>
                <a:cs typeface="Arial" pitchFamily="34" charset="0"/>
              </a:rPr>
              <a:t>Reformation</a:t>
            </a:r>
            <a:r>
              <a:rPr lang="en-US" dirty="0">
                <a:latin typeface="Arial" pitchFamily="34" charset="0"/>
                <a:cs typeface="Arial" pitchFamily="34" charset="0"/>
              </a:rPr>
              <a:t> was a court of equity’s method for correcting (1) mutual mistake (an agreement entered into that does not express what was really intended by the parties) or (2) fraud (where one party has made a mistake and the other party is guilty of a conscious falsehood or intention to mislead).  Under traditional equity principals, plaintiffs need to show reliance on a misrepresentation.  Applying contract reformation principles in the context of ERISA can be difficult, because the terms of a plan are generally  not subject to negotiations with employees.  Also, the plan sponsor has the unilateral right to amend the plan.</a:t>
            </a:r>
          </a:p>
          <a:p>
            <a:r>
              <a:rPr lang="en-US" u="sng" dirty="0">
                <a:latin typeface="Arial" pitchFamily="34" charset="0"/>
                <a:cs typeface="Arial" pitchFamily="34" charset="0"/>
              </a:rPr>
              <a:t>Equitable Estoppel</a:t>
            </a:r>
            <a:r>
              <a:rPr lang="en-US" dirty="0">
                <a:latin typeface="Arial" pitchFamily="34" charset="0"/>
                <a:cs typeface="Arial" pitchFamily="34" charset="0"/>
              </a:rPr>
              <a:t> entails a promise which the employer should reasonably expect to induce action or forbearance on the part of plan participants and which does induce such action or forbearance. This reliance is a key element.  The promise becomes binding if injustice can be avoided only by its enforcement. </a:t>
            </a:r>
          </a:p>
          <a:p>
            <a:r>
              <a:rPr lang="en-US" u="sng" dirty="0">
                <a:latin typeface="Arial" pitchFamily="34" charset="0"/>
                <a:cs typeface="Arial" pitchFamily="34" charset="0"/>
              </a:rPr>
              <a:t>Surcharge</a:t>
            </a:r>
            <a:r>
              <a:rPr lang="en-US" dirty="0">
                <a:latin typeface="Arial" pitchFamily="34" charset="0"/>
                <a:cs typeface="Arial" pitchFamily="34" charset="0"/>
              </a:rPr>
              <a:t> (also known as “accounting”), as expressed by the Supreme Court, is the power to provide relief in the form of monetary compensation for (1) a loss resulting from a trustee’s breach of duty or (2) to prevent the trustee’s unjust enrichment.  According to the Court, a participant only needs to show harm to the participant and causation.  According to some commentators, this formulation is a misreading and  expansion of traditional equitable concepts which would limit surcharge to a loss suffered by the plan.</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18</a:t>
            </a:fld>
            <a:endParaRPr lang="en-US" dirty="0"/>
          </a:p>
        </p:txBody>
      </p:sp>
    </p:spTree>
    <p:extLst>
      <p:ext uri="{BB962C8B-B14F-4D97-AF65-F5344CB8AC3E}">
        <p14:creationId xmlns:p14="http://schemas.microsoft.com/office/powerpoint/2010/main" val="17583116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0075" y="4343400"/>
            <a:ext cx="5800725" cy="4255770"/>
          </a:xfrm>
        </p:spPr>
        <p:txBody>
          <a:bodyPr>
            <a:normAutofit fontScale="85000" lnSpcReduction="10000"/>
          </a:bodyPr>
          <a:lstStyle/>
          <a:p>
            <a:r>
              <a:rPr lang="en-US" dirty="0"/>
              <a:t>Th</a:t>
            </a:r>
            <a:r>
              <a:rPr lang="en-US" dirty="0">
                <a:latin typeface="Arial" pitchFamily="34" charset="0"/>
                <a:cs typeface="Arial" pitchFamily="34" charset="0"/>
              </a:rPr>
              <a:t>e reactions of the lower courts to the new emphasis on equitable remedies has been varied.  As mentioned, on remand the district court in </a:t>
            </a:r>
            <a:r>
              <a:rPr lang="en-US" i="1" dirty="0">
                <a:latin typeface="Arial" pitchFamily="34" charset="0"/>
                <a:cs typeface="Arial" pitchFamily="34" charset="0"/>
              </a:rPr>
              <a:t>Cigna v. Amara</a:t>
            </a:r>
            <a:r>
              <a:rPr lang="en-US" dirty="0">
                <a:latin typeface="Arial" pitchFamily="34" charset="0"/>
                <a:cs typeface="Arial" pitchFamily="34" charset="0"/>
              </a:rPr>
              <a:t> applied a contract reformation theory and required Cigna to reform its plan by substituting </a:t>
            </a:r>
            <a:r>
              <a:rPr lang="en-US" dirty="0" smtClean="0">
                <a:latin typeface="Arial" pitchFamily="34" charset="0"/>
                <a:cs typeface="Arial" pitchFamily="34" charset="0"/>
              </a:rPr>
              <a:t>an </a:t>
            </a:r>
            <a:r>
              <a:rPr lang="en-US" dirty="0">
                <a:latin typeface="Arial" pitchFamily="34" charset="0"/>
                <a:cs typeface="Arial" pitchFamily="34" charset="0"/>
              </a:rPr>
              <a:t>additive to the transitional wear-away formula. The premise for this analysis has been criticized as unrealistic, since it assumes that employees could have decided to accept or reject the terms under which the plan was converted from a defined benefit to a cash balance formula.</a:t>
            </a:r>
          </a:p>
          <a:p>
            <a:r>
              <a:rPr lang="en-US" dirty="0">
                <a:latin typeface="Arial" pitchFamily="34" charset="0"/>
                <a:cs typeface="Arial" pitchFamily="34" charset="0"/>
              </a:rPr>
              <a:t>A few weeks before the remand of Cigna v. Amara was decided  </a:t>
            </a:r>
            <a:r>
              <a:rPr lang="en-US" i="1" dirty="0">
                <a:latin typeface="Arial" pitchFamily="34" charset="0"/>
                <a:cs typeface="Arial" pitchFamily="34" charset="0"/>
              </a:rPr>
              <a:t>Osberg v. Foot Locker</a:t>
            </a:r>
            <a:r>
              <a:rPr lang="en-US" dirty="0">
                <a:latin typeface="Arial" pitchFamily="34" charset="0"/>
                <a:cs typeface="Arial" pitchFamily="34" charset="0"/>
              </a:rPr>
              <a:t> (also involving a cash balance conversion) rejected the remedies of reformation and surcharge, because the harm alleged was speculative.  The </a:t>
            </a:r>
            <a:r>
              <a:rPr lang="en-US" i="1" dirty="0">
                <a:latin typeface="Arial" pitchFamily="34" charset="0"/>
                <a:cs typeface="Arial" pitchFamily="34" charset="0"/>
              </a:rPr>
              <a:t>Osberg</a:t>
            </a:r>
            <a:r>
              <a:rPr lang="en-US" dirty="0">
                <a:latin typeface="Arial" pitchFamily="34" charset="0"/>
                <a:cs typeface="Arial" pitchFamily="34" charset="0"/>
              </a:rPr>
              <a:t> court rejected the argument that the employees would have rebelled forcing management to adopt a more benign cash balance formula than the one actually adopted.</a:t>
            </a:r>
          </a:p>
          <a:p>
            <a:r>
              <a:rPr lang="en-US" dirty="0">
                <a:latin typeface="Arial" pitchFamily="34" charset="0"/>
                <a:cs typeface="Arial" pitchFamily="34" charset="0"/>
              </a:rPr>
              <a:t>At least three circuit courts have held that surcharge can be applied to award money damages: (1) </a:t>
            </a:r>
            <a:r>
              <a:rPr lang="en-US" i="1" dirty="0">
                <a:latin typeface="Arial" pitchFamily="34" charset="0"/>
                <a:cs typeface="Arial" pitchFamily="34" charset="0"/>
              </a:rPr>
              <a:t>McCravy v. Met Life</a:t>
            </a:r>
            <a:r>
              <a:rPr lang="en-US" dirty="0">
                <a:latin typeface="Arial" pitchFamily="34" charset="0"/>
                <a:cs typeface="Arial" pitchFamily="34" charset="0"/>
              </a:rPr>
              <a:t> (4</a:t>
            </a:r>
            <a:r>
              <a:rPr lang="en-US" baseline="30000" dirty="0">
                <a:latin typeface="Arial" pitchFamily="34" charset="0"/>
                <a:cs typeface="Arial" pitchFamily="34" charset="0"/>
              </a:rPr>
              <a:t>th</a:t>
            </a:r>
            <a:r>
              <a:rPr lang="en-US" dirty="0">
                <a:latin typeface="Arial" pitchFamily="34" charset="0"/>
                <a:cs typeface="Arial" pitchFamily="34" charset="0"/>
              </a:rPr>
              <a:t> Cir. 2012), (2) </a:t>
            </a:r>
            <a:r>
              <a:rPr lang="en-US" i="1" dirty="0">
                <a:latin typeface="Arial" pitchFamily="34" charset="0"/>
                <a:cs typeface="Arial" pitchFamily="34" charset="0"/>
              </a:rPr>
              <a:t>Gearalds v. Entergy Services, Inc</a:t>
            </a:r>
            <a:r>
              <a:rPr lang="en-US" dirty="0">
                <a:latin typeface="Arial" pitchFamily="34" charset="0"/>
                <a:cs typeface="Arial" pitchFamily="34" charset="0"/>
              </a:rPr>
              <a:t>.  (5th Cir. 2013) and (3) </a:t>
            </a:r>
            <a:r>
              <a:rPr lang="en-US" i="1" dirty="0">
                <a:latin typeface="Arial" pitchFamily="34" charset="0"/>
                <a:cs typeface="Arial" pitchFamily="34" charset="0"/>
              </a:rPr>
              <a:t>Kenseth v. Dean Health Plan</a:t>
            </a:r>
            <a:r>
              <a:rPr lang="en-US" dirty="0">
                <a:latin typeface="Arial" pitchFamily="34" charset="0"/>
                <a:cs typeface="Arial" pitchFamily="34" charset="0"/>
              </a:rPr>
              <a:t> (7</a:t>
            </a:r>
            <a:r>
              <a:rPr lang="en-US" baseline="30000" dirty="0">
                <a:latin typeface="Arial" pitchFamily="34" charset="0"/>
                <a:cs typeface="Arial" pitchFamily="34" charset="0"/>
              </a:rPr>
              <a:t>th</a:t>
            </a:r>
            <a:r>
              <a:rPr lang="en-US" dirty="0">
                <a:latin typeface="Arial" pitchFamily="34" charset="0"/>
                <a:cs typeface="Arial" pitchFamily="34" charset="0"/>
              </a:rPr>
              <a:t> Cir. 2013).  Interestingly, each of these cases involved a welfare benefit plan where a participant was led to believe he or she had coverage until occurrence of an event requiring payment. </a:t>
            </a:r>
          </a:p>
          <a:p>
            <a:r>
              <a:rPr lang="en-US" dirty="0">
                <a:latin typeface="Arial" pitchFamily="34" charset="0"/>
                <a:cs typeface="Arial" pitchFamily="34" charset="0"/>
              </a:rPr>
              <a:t>The courts, however, are still struggling with the type of harm that will justify equitable relief, particularly the surcharge remedy. In </a:t>
            </a:r>
            <a:r>
              <a:rPr lang="en-US" i="1" dirty="0">
                <a:latin typeface="Arial" pitchFamily="34" charset="0"/>
                <a:cs typeface="Arial" pitchFamily="34" charset="0"/>
              </a:rPr>
              <a:t>Gabriel v. Alaska </a:t>
            </a:r>
            <a:r>
              <a:rPr lang="en-US" i="1" dirty="0" smtClean="0">
                <a:latin typeface="Arial" pitchFamily="34" charset="0"/>
                <a:cs typeface="Arial" pitchFamily="34" charset="0"/>
              </a:rPr>
              <a:t>Electrical </a:t>
            </a:r>
            <a:r>
              <a:rPr lang="en-US" i="1" dirty="0">
                <a:latin typeface="Arial" pitchFamily="34" charset="0"/>
                <a:cs typeface="Arial" pitchFamily="34" charset="0"/>
              </a:rPr>
              <a:t>Pension Fund</a:t>
            </a:r>
            <a:r>
              <a:rPr lang="en-US" dirty="0">
                <a:latin typeface="Arial" pitchFamily="34" charset="0"/>
                <a:cs typeface="Arial" pitchFamily="34" charset="0"/>
              </a:rPr>
              <a:t>, decided this past June, the 9</a:t>
            </a:r>
            <a:r>
              <a:rPr lang="en-US" baseline="30000" dirty="0">
                <a:latin typeface="Arial" pitchFamily="34" charset="0"/>
                <a:cs typeface="Arial" pitchFamily="34" charset="0"/>
              </a:rPr>
              <a:t>th</a:t>
            </a:r>
            <a:r>
              <a:rPr lang="en-US" dirty="0">
                <a:latin typeface="Arial" pitchFamily="34" charset="0"/>
                <a:cs typeface="Arial" pitchFamily="34" charset="0"/>
              </a:rPr>
              <a:t> Circuit refused to apply reformation, equitable estoppel, or surcharge in a case where an employee was mistakenly advised that he was vested in pension benefits and pension payments had actually commenced.    Reformation was rejected because there was no error in plan provisions and there was no evidence of fraud.  Estoppel was rejected because the plan representative’s statements about eligibility were not the result of ambiguous plan language and the participant could not show that he was ignorant of the facts.   Finally, surcharge was rejected because the employee could not establish that the defendants were unjustly enriched by alleged breaches of fiduciary duties or that he was seeking to recoup losses to the plan.  A dissent would have applied surcharge for any fiduciary breach, not just breaches where there is unjust enrichment or plan losses.  The Gabriel case may have created a circuit split on the surcharge issue, giving the Supreme Court another opportunity to clarify the scope of equitable remedies under ERISA.</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19</a:t>
            </a:fld>
            <a:endParaRPr lang="en-US" dirty="0"/>
          </a:p>
        </p:txBody>
      </p:sp>
    </p:spTree>
    <p:extLst>
      <p:ext uri="{BB962C8B-B14F-4D97-AF65-F5344CB8AC3E}">
        <p14:creationId xmlns:p14="http://schemas.microsoft.com/office/powerpoint/2010/main" val="29002070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20</a:t>
            </a:fld>
            <a:endParaRPr lang="en-US" dirty="0"/>
          </a:p>
        </p:txBody>
      </p:sp>
    </p:spTree>
    <p:extLst>
      <p:ext uri="{BB962C8B-B14F-4D97-AF65-F5344CB8AC3E}">
        <p14:creationId xmlns:p14="http://schemas.microsoft.com/office/powerpoint/2010/main" val="36037815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While the issuance of regulations revising the definition of an investment advice fiduciary under ERISA are pending, recent case law has shaken up the definition of a fiduciary as it applies to investment platform providers. The lesson to be drawn from these cases  is that both providers and plan fiduciaries should carefully evaluate how fund selection and provider compensation is structured</a:t>
            </a:r>
            <a:r>
              <a:rPr lang="en-US" dirty="0" smtClean="0">
                <a:latin typeface="Arial" pitchFamily="34" charset="0"/>
                <a:cs typeface="Arial" pitchFamily="34" charset="0"/>
              </a:rPr>
              <a:t>.</a:t>
            </a:r>
          </a:p>
          <a:p>
            <a:endParaRPr lang="en-US" dirty="0">
              <a:latin typeface="Arial" pitchFamily="34" charset="0"/>
              <a:cs typeface="Arial" pitchFamily="34" charset="0"/>
            </a:endParaRPr>
          </a:p>
          <a:p>
            <a:r>
              <a:rPr lang="en-US" dirty="0">
                <a:latin typeface="Arial" pitchFamily="34" charset="0"/>
                <a:cs typeface="Arial" pitchFamily="34" charset="0"/>
              </a:rPr>
              <a:t>The traditional view is contained in Department of Labor Advisory Opinion 97-16A holding that  an insurer’s ability to change the options available on its  investment platform would </a:t>
            </a:r>
            <a:r>
              <a:rPr lang="en-US" u="sng" dirty="0">
                <a:latin typeface="Arial" pitchFamily="34" charset="0"/>
                <a:cs typeface="Arial" pitchFamily="34" charset="0"/>
              </a:rPr>
              <a:t>not</a:t>
            </a:r>
            <a:r>
              <a:rPr lang="en-US" dirty="0">
                <a:latin typeface="Arial" pitchFamily="34" charset="0"/>
                <a:cs typeface="Arial" pitchFamily="34" charset="0"/>
              </a:rPr>
              <a:t> constitute the exercise of </a:t>
            </a:r>
            <a:r>
              <a:rPr lang="en-US" u="sng" dirty="0">
                <a:latin typeface="Arial" pitchFamily="34" charset="0"/>
                <a:cs typeface="Arial" pitchFamily="34" charset="0"/>
              </a:rPr>
              <a:t>discretionary authority</a:t>
            </a:r>
            <a:r>
              <a:rPr lang="en-US" dirty="0">
                <a:latin typeface="Arial" pitchFamily="34" charset="0"/>
                <a:cs typeface="Arial" pitchFamily="34" charset="0"/>
              </a:rPr>
              <a:t> or </a:t>
            </a:r>
            <a:r>
              <a:rPr lang="en-US" u="sng" dirty="0">
                <a:latin typeface="Arial" pitchFamily="34" charset="0"/>
                <a:cs typeface="Arial" pitchFamily="34" charset="0"/>
              </a:rPr>
              <a:t>control</a:t>
            </a:r>
            <a:r>
              <a:rPr lang="en-US" dirty="0">
                <a:latin typeface="Arial" pitchFamily="34" charset="0"/>
                <a:cs typeface="Arial" pitchFamily="34" charset="0"/>
              </a:rPr>
              <a:t> over the management of a plan or its assets sufficient  to make the insurer a fiduciary as long as the plan sponsor has the power to accept or reject any of these changes.  Under the opinion, ensuring that the final decision rests with the plan sponsor requires the insurer to provide at least 60 days advance notice of any proposed changes, make full disclosure of any fees (</a:t>
            </a:r>
            <a:r>
              <a:rPr lang="en-US" i="1" u="sng" dirty="0">
                <a:latin typeface="Arial" pitchFamily="34" charset="0"/>
                <a:cs typeface="Arial" pitchFamily="34" charset="0"/>
              </a:rPr>
              <a:t>e.g</a:t>
            </a:r>
            <a:r>
              <a:rPr lang="en-US" dirty="0">
                <a:latin typeface="Arial" pitchFamily="34" charset="0"/>
                <a:cs typeface="Arial" pitchFamily="34" charset="0"/>
              </a:rPr>
              <a:t>., revenue sharing) the insurer will receive as a result of the change and give the plan sponsor a reasonable amount of time to reject the changes or terminate the arrangement.  Doing these things, </a:t>
            </a:r>
            <a:r>
              <a:rPr lang="en-US" i="1" u="sng" dirty="0">
                <a:latin typeface="Arial" pitchFamily="34" charset="0"/>
                <a:cs typeface="Arial" pitchFamily="34" charset="0"/>
              </a:rPr>
              <a:t>i.e</a:t>
            </a:r>
            <a:r>
              <a:rPr lang="en-US" dirty="0">
                <a:latin typeface="Arial" pitchFamily="34" charset="0"/>
                <a:cs typeface="Arial" pitchFamily="34" charset="0"/>
              </a:rPr>
              <a:t>.,  providing a procedure for the plan sponsor’s negative consent to any changes, was thought to ensure that a platform provider would not be treated as a fiduciary and, as a non-fiduciary, would not violate ERISA’s prohibited transaction rules by receiving fees from mutual funds on a plan’s investment menu.</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21</a:t>
            </a:fld>
            <a:endParaRPr lang="en-US" dirty="0"/>
          </a:p>
        </p:txBody>
      </p:sp>
    </p:spTree>
    <p:extLst>
      <p:ext uri="{BB962C8B-B14F-4D97-AF65-F5344CB8AC3E}">
        <p14:creationId xmlns:p14="http://schemas.microsoft.com/office/powerpoint/2010/main" val="39785852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a:latin typeface="Arial" pitchFamily="34" charset="0"/>
                <a:cs typeface="Arial" pitchFamily="34" charset="0"/>
              </a:rPr>
              <a:t>As the 2013 case of </a:t>
            </a:r>
            <a:r>
              <a:rPr lang="en-US" i="1" dirty="0">
                <a:latin typeface="Arial" pitchFamily="34" charset="0"/>
                <a:cs typeface="Arial" pitchFamily="34" charset="0"/>
              </a:rPr>
              <a:t>Leimkuehler v. American United Life Insurance Company</a:t>
            </a:r>
            <a:r>
              <a:rPr lang="en-US" dirty="0">
                <a:latin typeface="Arial" pitchFamily="34" charset="0"/>
                <a:cs typeface="Arial" pitchFamily="34" charset="0"/>
              </a:rPr>
              <a:t> illustrates, the 7</a:t>
            </a:r>
            <a:r>
              <a:rPr lang="en-US" baseline="30000" dirty="0">
                <a:latin typeface="Arial" pitchFamily="34" charset="0"/>
                <a:cs typeface="Arial" pitchFamily="34" charset="0"/>
              </a:rPr>
              <a:t>th</a:t>
            </a:r>
            <a:r>
              <a:rPr lang="en-US" dirty="0">
                <a:latin typeface="Arial" pitchFamily="34" charset="0"/>
                <a:cs typeface="Arial" pitchFamily="34" charset="0"/>
              </a:rPr>
              <a:t> Circuit would not impose fiduciary status on an investment  platform provider even where it has the unilateral right to substitute funds.  The plan trustee (Leimkuehler) had objected to the fact that American United Life Insurance Company (“AUL”) invested plan funds in those share classes of the mutual funds selected by the plan sponsor that resulted in revenue sharing payments to AUL.  Mr. Leimkuehler brought a putative class action against AUL on the theory that it was a plan fiduciary and, as such, had violated its fiduciary duties by receiving revenue sharing payments.  </a:t>
            </a:r>
          </a:p>
          <a:p>
            <a:r>
              <a:rPr lang="en-US" dirty="0">
                <a:latin typeface="Arial" pitchFamily="34" charset="0"/>
                <a:cs typeface="Arial" pitchFamily="34" charset="0"/>
              </a:rPr>
              <a:t>          In an amicus brief filed in </a:t>
            </a:r>
            <a:r>
              <a:rPr lang="en-US" i="1" dirty="0">
                <a:latin typeface="Arial" pitchFamily="34" charset="0"/>
                <a:cs typeface="Arial" pitchFamily="34" charset="0"/>
              </a:rPr>
              <a:t>Leimkuehler</a:t>
            </a:r>
            <a:r>
              <a:rPr lang="en-US" dirty="0">
                <a:latin typeface="Arial" pitchFamily="34" charset="0"/>
                <a:cs typeface="Arial" pitchFamily="34" charset="0"/>
              </a:rPr>
              <a:t>, the DOL advanced an unusual argument for imposing fiduciary status on AUL.  In a departure from its Advisory Opinion, the DOL argued that AUL was a fiduciary because it had the right to make substitutions to or deletions from the line-up of plan investment options.  Even though AUL actually exercised this right only two times (neither of which gave rise to a claim under ERISA), the DOL argued that AUL effectively exercised the right every time it chose to offer a share class that optimized the amount of revenue sharing it would receive.  A</a:t>
            </a:r>
            <a:r>
              <a:rPr lang="en-US" u="sng" dirty="0">
                <a:latin typeface="Arial" pitchFamily="34" charset="0"/>
                <a:cs typeface="Arial" pitchFamily="34" charset="0"/>
              </a:rPr>
              <a:t>ccording to the DOL, a service provider could exercise the requisite authority over plan assets and become a fiduciary by doing nothing</a:t>
            </a:r>
            <a:r>
              <a:rPr lang="en-US" dirty="0">
                <a:latin typeface="Arial" pitchFamily="34" charset="0"/>
                <a:cs typeface="Arial" pitchFamily="34" charset="0"/>
              </a:rPr>
              <a:t>.  In the view of the Seventh Circuit Court of Appeals, this “‘non-exercise’ theory of exercise” was not only unworkable but unsupported by precedent.  Thus, the Court held that ERISA’s functional fiduciary characterization is limited to circumstances where the purported fiduciary actually exercises some authority.  Following the Seventh Circuit’s decision, Mr. Leimkuehler petitioned the Supreme Court for review; however on February 24, 2014, the Court indicated  it would not review the case</a:t>
            </a:r>
            <a:r>
              <a:rPr lang="en-US" dirty="0"/>
              <a:t>.</a:t>
            </a:r>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22</a:t>
            </a:fld>
            <a:endParaRPr lang="en-US" dirty="0"/>
          </a:p>
        </p:txBody>
      </p:sp>
    </p:spTree>
    <p:extLst>
      <p:ext uri="{BB962C8B-B14F-4D97-AF65-F5344CB8AC3E}">
        <p14:creationId xmlns:p14="http://schemas.microsoft.com/office/powerpoint/2010/main" val="771197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100" dirty="0" smtClean="0">
                <a:latin typeface="Arial" pitchFamily="34" charset="0"/>
                <a:cs typeface="Arial" pitchFamily="34" charset="0"/>
              </a:rPr>
              <a:t>     In </a:t>
            </a:r>
            <a:r>
              <a:rPr lang="en-US" sz="1100" dirty="0">
                <a:latin typeface="Arial" pitchFamily="34" charset="0"/>
                <a:cs typeface="Arial" pitchFamily="34" charset="0"/>
              </a:rPr>
              <a:t>contrast to the 7th Circuit’s </a:t>
            </a:r>
            <a:r>
              <a:rPr lang="en-US" sz="1100" i="1" dirty="0">
                <a:latin typeface="Arial" pitchFamily="34" charset="0"/>
                <a:cs typeface="Arial" pitchFamily="34" charset="0"/>
              </a:rPr>
              <a:t>Leimkuehler</a:t>
            </a:r>
            <a:r>
              <a:rPr lang="en-US" sz="1100" dirty="0">
                <a:latin typeface="Arial" pitchFamily="34" charset="0"/>
                <a:cs typeface="Arial" pitchFamily="34" charset="0"/>
              </a:rPr>
              <a:t> ruling, a summary judgment by a district court in Connecticut recently held that the contractual right to substitute mutual funds in a 401(k) platform conferred fiduciary status on the service provider.    </a:t>
            </a:r>
            <a:r>
              <a:rPr lang="en-US" sz="1100" i="1" dirty="0">
                <a:latin typeface="Arial" pitchFamily="34" charset="0"/>
                <a:cs typeface="Arial" pitchFamily="34" charset="0"/>
              </a:rPr>
              <a:t>Healthcare Strategies, Inc. v. ING Life Insurance and Annuity Company, </a:t>
            </a:r>
            <a:r>
              <a:rPr lang="en-US" sz="1100" dirty="0">
                <a:latin typeface="Arial" pitchFamily="34" charset="0"/>
                <a:cs typeface="Arial" pitchFamily="34" charset="0"/>
              </a:rPr>
              <a:t>another class action lawsuit alleging excessive fees, involved an insurance company whose group annuity contract with 401(k) plan sponsors allowed it to change, add or eliminate the funds that are available to plan participants.  In the event the insurer exercised the right to make a change, it only had to notify the trustee of the 401(k) plan.  The group annuity contract did not give the plan trustee the chance to reject changes or substitutions.   </a:t>
            </a:r>
          </a:p>
          <a:p>
            <a:r>
              <a:rPr lang="en-US" sz="1100" dirty="0" smtClean="0">
                <a:latin typeface="Arial" pitchFamily="34" charset="0"/>
                <a:cs typeface="Arial" pitchFamily="34" charset="0"/>
              </a:rPr>
              <a:t>     The </a:t>
            </a:r>
            <a:r>
              <a:rPr lang="en-US" sz="1100" dirty="0">
                <a:latin typeface="Arial" pitchFamily="34" charset="0"/>
                <a:cs typeface="Arial" pitchFamily="34" charset="0"/>
              </a:rPr>
              <a:t>insurer argued that its fiduciary status is limited to only those two instances where it actually did exercise such authority.  However, the district court held that the insurer was a fiduciary, because of its discretionary authority or discretionary responsibility in the </a:t>
            </a:r>
            <a:r>
              <a:rPr lang="en-US" sz="1100" u="sng" dirty="0">
                <a:latin typeface="Arial" pitchFamily="34" charset="0"/>
                <a:cs typeface="Arial" pitchFamily="34" charset="0"/>
              </a:rPr>
              <a:t>administration</a:t>
            </a:r>
            <a:r>
              <a:rPr lang="en-US" sz="1100" dirty="0">
                <a:latin typeface="Arial" pitchFamily="34" charset="0"/>
                <a:cs typeface="Arial" pitchFamily="34" charset="0"/>
              </a:rPr>
              <a:t> of the plan.  According to the district court, under ERISA’s statutory definition of a fiduciary, all that is necessary to impose fiduciary status is for a platform provider  to </a:t>
            </a:r>
            <a:r>
              <a:rPr lang="en-US" sz="1100" u="sng" dirty="0">
                <a:latin typeface="Arial" pitchFamily="34" charset="0"/>
                <a:cs typeface="Arial" pitchFamily="34" charset="0"/>
              </a:rPr>
              <a:t>possess</a:t>
            </a:r>
            <a:r>
              <a:rPr lang="en-US" sz="1100" dirty="0">
                <a:latin typeface="Arial" pitchFamily="34" charset="0"/>
                <a:cs typeface="Arial" pitchFamily="34" charset="0"/>
              </a:rPr>
              <a:t> the authority to substitute funds, as opposed to the </a:t>
            </a:r>
            <a:r>
              <a:rPr lang="en-US" sz="1100" u="sng" dirty="0">
                <a:latin typeface="Arial" pitchFamily="34" charset="0"/>
                <a:cs typeface="Arial" pitchFamily="34" charset="0"/>
              </a:rPr>
              <a:t>actual exercise</a:t>
            </a:r>
            <a:r>
              <a:rPr lang="en-US" sz="1100" dirty="0">
                <a:latin typeface="Arial" pitchFamily="34" charset="0"/>
                <a:cs typeface="Arial" pitchFamily="34" charset="0"/>
              </a:rPr>
              <a:t> of authority.  Since the court found that the </a:t>
            </a:r>
            <a:r>
              <a:rPr lang="en-US" sz="1100" dirty="0" smtClean="0">
                <a:latin typeface="Arial" pitchFamily="34" charset="0"/>
                <a:cs typeface="Arial" pitchFamily="34" charset="0"/>
              </a:rPr>
              <a:t>insurer’s </a:t>
            </a:r>
            <a:r>
              <a:rPr lang="en-US" sz="1100" dirty="0">
                <a:latin typeface="Arial" pitchFamily="34" charset="0"/>
                <a:cs typeface="Arial" pitchFamily="34" charset="0"/>
              </a:rPr>
              <a:t>services could be construed as “</a:t>
            </a:r>
            <a:r>
              <a:rPr lang="en-US" sz="1100" u="sng" dirty="0">
                <a:latin typeface="Arial" pitchFamily="34" charset="0"/>
                <a:cs typeface="Arial" pitchFamily="34" charset="0"/>
              </a:rPr>
              <a:t>plan</a:t>
            </a:r>
            <a:r>
              <a:rPr lang="en-US" sz="1100" dirty="0">
                <a:latin typeface="Arial" pitchFamily="34" charset="0"/>
                <a:cs typeface="Arial" pitchFamily="34" charset="0"/>
              </a:rPr>
              <a:t> </a:t>
            </a:r>
            <a:r>
              <a:rPr lang="en-US" sz="1100" u="sng" dirty="0">
                <a:latin typeface="Arial" pitchFamily="34" charset="0"/>
                <a:cs typeface="Arial" pitchFamily="34" charset="0"/>
              </a:rPr>
              <a:t>administration</a:t>
            </a:r>
            <a:r>
              <a:rPr lang="en-US" sz="1100" dirty="0">
                <a:latin typeface="Arial" pitchFamily="34" charset="0"/>
                <a:cs typeface="Arial" pitchFamily="34" charset="0"/>
              </a:rPr>
              <a:t>,” as opposed to “</a:t>
            </a:r>
            <a:r>
              <a:rPr lang="en-US" sz="1100" u="sng" dirty="0">
                <a:latin typeface="Arial" pitchFamily="34" charset="0"/>
                <a:cs typeface="Arial" pitchFamily="34" charset="0"/>
              </a:rPr>
              <a:t>plan management</a:t>
            </a:r>
            <a:r>
              <a:rPr lang="en-US" sz="1100" dirty="0">
                <a:latin typeface="Arial" pitchFamily="34" charset="0"/>
                <a:cs typeface="Arial" pitchFamily="34" charset="0"/>
              </a:rPr>
              <a:t>,” it was a fiduciary.</a:t>
            </a:r>
          </a:p>
          <a:p>
            <a:r>
              <a:rPr lang="en-US" sz="1100" dirty="0" smtClean="0">
                <a:latin typeface="Arial" pitchFamily="34" charset="0"/>
                <a:cs typeface="Arial" pitchFamily="34" charset="0"/>
              </a:rPr>
              <a:t>     This </a:t>
            </a:r>
            <a:r>
              <a:rPr lang="en-US" sz="1100" dirty="0">
                <a:latin typeface="Arial" pitchFamily="34" charset="0"/>
                <a:cs typeface="Arial" pitchFamily="34" charset="0"/>
              </a:rPr>
              <a:t>case ultimately went to trial, but was settled for just under $15 million earlier this year (April 2014).  Under the settlement , the insurer was required to make certain changes to its business practices that would more or less bring it into conformance with Advisory Opinion 97-16A.</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23</a:t>
            </a:fld>
            <a:endParaRPr lang="en-US" dirty="0"/>
          </a:p>
        </p:txBody>
      </p:sp>
    </p:spTree>
    <p:extLst>
      <p:ext uri="{BB962C8B-B14F-4D97-AF65-F5344CB8AC3E}">
        <p14:creationId xmlns:p14="http://schemas.microsoft.com/office/powerpoint/2010/main" val="3862707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a:latin typeface="Arial" pitchFamily="34" charset="0"/>
                <a:cs typeface="Arial" pitchFamily="34" charset="0"/>
              </a:rPr>
              <a:t> In May 2014, a federal court in Massachusetts  also grappled with the issue of whether a service provider becomes a functional fiduciary by retaining the right to make changes to an investment line-up.  The plan sponsor, Golden Star, selected the investment line-up for its 401(k) plan from an overall menu of funds provided by MassMutual, which could add, delete or substitute investment options as well as set its own management fees.  Golden Star objected to the revenue sharing payments MassMutual received and argued that MassMutual was a fiduciary on a number of theories, including the argument that the insurer’s control over investment options conferred fiduciary status.  </a:t>
            </a:r>
          </a:p>
          <a:p>
            <a:r>
              <a:rPr lang="en-US" dirty="0">
                <a:latin typeface="Arial" pitchFamily="34" charset="0"/>
                <a:cs typeface="Arial" pitchFamily="34" charset="0"/>
              </a:rPr>
              <a:t>          On the defendant’s motion for summary judgment, the court determined that MassMutual was not a fiduciary under portion of the fiduciary definition that focuses on discretionary authority or control over plan management or any kind of authority or control over plan assets.    The court reasoned that Mass Mutual never actually exercised its discretion  over the investment options on the investment line-up.  The court noted that if a service provider possesses, even though it does not actually exercise “any discretionary authority or responsibility regarding plan administration,” this could be sufficient to confer fiduciary status, especially if the term “administration” is interpreted broadly.   However, the court ultimately concluded that it need not decide this </a:t>
            </a:r>
            <a:r>
              <a:rPr lang="en-US" dirty="0" smtClean="0">
                <a:latin typeface="Arial" pitchFamily="34" charset="0"/>
                <a:cs typeface="Arial" pitchFamily="34" charset="0"/>
              </a:rPr>
              <a:t>issue, </a:t>
            </a:r>
            <a:r>
              <a:rPr lang="en-US" dirty="0">
                <a:latin typeface="Arial" pitchFamily="34" charset="0"/>
                <a:cs typeface="Arial" pitchFamily="34" charset="0"/>
              </a:rPr>
              <a:t>since there was no evidence that Mass Mutual unilaterally substituted higher cost funds.</a:t>
            </a:r>
          </a:p>
          <a:p>
            <a:r>
              <a:rPr lang="en-US" dirty="0">
                <a:latin typeface="Arial" pitchFamily="34" charset="0"/>
                <a:cs typeface="Arial" pitchFamily="34" charset="0"/>
              </a:rPr>
              <a:t>          Nevertheless, the court ultimately concluded that there was a triable issue regarding whether Mass Mutual acted as a fiduciary by setting its own fees.  Mass Mutual’s contract allowed it to assess management fees of up to 1% of the market value of separate accounts .  The court held that control over compensation would make  a service provider like Mass mutual a fiduciary with respect to its compensation.</a:t>
            </a:r>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24</a:t>
            </a:fld>
            <a:endParaRPr lang="en-US" dirty="0"/>
          </a:p>
        </p:txBody>
      </p:sp>
    </p:spTree>
    <p:extLst>
      <p:ext uri="{BB962C8B-B14F-4D97-AF65-F5344CB8AC3E}">
        <p14:creationId xmlns:p14="http://schemas.microsoft.com/office/powerpoint/2010/main" val="25344743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25</a:t>
            </a:fld>
            <a:endParaRPr lang="en-US" dirty="0"/>
          </a:p>
        </p:txBody>
      </p:sp>
    </p:spTree>
    <p:extLst>
      <p:ext uri="{BB962C8B-B14F-4D97-AF65-F5344CB8AC3E}">
        <p14:creationId xmlns:p14="http://schemas.microsoft.com/office/powerpoint/2010/main" val="3412558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a:latin typeface="Arial" pitchFamily="34" charset="0"/>
                <a:cs typeface="Arial" pitchFamily="34" charset="0"/>
              </a:rPr>
              <a:t>Section 413 of ERISA provides that no legal action for a fiduciary breach or other violation of ERISA may be commenced after the earlier of:</a:t>
            </a:r>
          </a:p>
          <a:p>
            <a:pPr lvl="0"/>
            <a:r>
              <a:rPr lang="en-US" dirty="0" smtClean="0">
                <a:latin typeface="Arial" pitchFamily="34" charset="0"/>
                <a:cs typeface="Arial" pitchFamily="34" charset="0"/>
              </a:rPr>
              <a:t>•  6 </a:t>
            </a:r>
            <a:r>
              <a:rPr lang="en-US" dirty="0">
                <a:latin typeface="Arial" pitchFamily="34" charset="0"/>
                <a:cs typeface="Arial" pitchFamily="34" charset="0"/>
              </a:rPr>
              <a:t>years after the date of the last action constituting a part of the breach or violation or</a:t>
            </a:r>
          </a:p>
          <a:p>
            <a:pPr lvl="0"/>
            <a:r>
              <a:rPr lang="en-US" dirty="0" smtClean="0">
                <a:latin typeface="Arial" pitchFamily="34" charset="0"/>
                <a:cs typeface="Arial" pitchFamily="34" charset="0"/>
              </a:rPr>
              <a:t>•  3 </a:t>
            </a:r>
            <a:r>
              <a:rPr lang="en-US" dirty="0">
                <a:latin typeface="Arial" pitchFamily="34" charset="0"/>
                <a:cs typeface="Arial" pitchFamily="34" charset="0"/>
              </a:rPr>
              <a:t>years after the earliest date on which the plaintiff had actual knowledge of the breach or violation.</a:t>
            </a:r>
          </a:p>
          <a:p>
            <a:r>
              <a:rPr lang="en-US" dirty="0">
                <a:latin typeface="Arial" pitchFamily="34" charset="0"/>
                <a:cs typeface="Arial" pitchFamily="34" charset="0"/>
              </a:rPr>
              <a:t>       This area has seen a number of significant developments in recent years including a trio of appellate decisions in the last 12 months.  In </a:t>
            </a:r>
            <a:r>
              <a:rPr lang="en-US" i="1" dirty="0">
                <a:latin typeface="Arial" pitchFamily="34" charset="0"/>
                <a:cs typeface="Arial" pitchFamily="34" charset="0"/>
              </a:rPr>
              <a:t>Fuller v. SunTrust Banks</a:t>
            </a:r>
            <a:r>
              <a:rPr lang="en-US" dirty="0">
                <a:latin typeface="Arial" pitchFamily="34" charset="0"/>
                <a:cs typeface="Arial" pitchFamily="34" charset="0"/>
              </a:rPr>
              <a:t>, decided by the 11</a:t>
            </a:r>
            <a:r>
              <a:rPr lang="en-US" baseline="30000" dirty="0">
                <a:latin typeface="Arial" pitchFamily="34" charset="0"/>
                <a:cs typeface="Arial" pitchFamily="34" charset="0"/>
              </a:rPr>
              <a:t>th</a:t>
            </a:r>
            <a:r>
              <a:rPr lang="en-US" dirty="0">
                <a:latin typeface="Arial" pitchFamily="34" charset="0"/>
                <a:cs typeface="Arial" pitchFamily="34" charset="0"/>
              </a:rPr>
              <a:t> Circuit this past February (2014), both prongs of the limitations statute were considered in the context of proprietary funds included on a plan’s investment menu.  The plaintiff asserted that the addition of these funds was imprudent, because the funds performed poorly and their high fees were revenue for the plan sponsor’s subsidiaries.  The district court dismissed the claim on the ground that the plaintiff had “actual knowledge” of the alleged fiduciary breach more than 3 years before filing the complaint.  The 11</a:t>
            </a:r>
            <a:r>
              <a:rPr lang="en-US" baseline="30000" dirty="0">
                <a:latin typeface="Arial" pitchFamily="34" charset="0"/>
                <a:cs typeface="Arial" pitchFamily="34" charset="0"/>
              </a:rPr>
              <a:t>th</a:t>
            </a:r>
            <a:r>
              <a:rPr lang="en-US" dirty="0">
                <a:latin typeface="Arial" pitchFamily="34" charset="0"/>
                <a:cs typeface="Arial" pitchFamily="34" charset="0"/>
              </a:rPr>
              <a:t> Circuit disagreed, because the plaintiff could not be said to have actual knowledge of the alleged breaches, given that the defendants did not show that plan documents (including the SPD and an investment prospectus) describing the investments were provided to the plaintiff or that she obtained knowledge of the facts from a different source.    </a:t>
            </a:r>
          </a:p>
          <a:p>
            <a:r>
              <a:rPr lang="en-US" dirty="0">
                <a:latin typeface="Arial" pitchFamily="34" charset="0"/>
                <a:cs typeface="Arial" pitchFamily="34" charset="0"/>
              </a:rPr>
              <a:t>       Nevertheless, the 11</a:t>
            </a:r>
            <a:r>
              <a:rPr lang="en-US" baseline="30000" dirty="0">
                <a:latin typeface="Arial" pitchFamily="34" charset="0"/>
                <a:cs typeface="Arial" pitchFamily="34" charset="0"/>
              </a:rPr>
              <a:t>th</a:t>
            </a:r>
            <a:r>
              <a:rPr lang="en-US" dirty="0">
                <a:latin typeface="Arial" pitchFamily="34" charset="0"/>
                <a:cs typeface="Arial" pitchFamily="34" charset="0"/>
              </a:rPr>
              <a:t> Circuit held that ERISA’s 6-year statute of limitations barred the plaintiff’s claim, because the selection of the challenged investment funds occurred more than 6 years before the complaint was filed.  To the extent that the plaintiff also claimed that the alleged failure to remove the funds in subsequent years was imprudent, the Court held that the complaint contained no factual allegation that distinguished between the alleged imprudent acts occurring at selection from the imprudent acts occurring thereafter.  In other words, the complaint was, at bottom, a challenge to the initial selection of the funds.  This seems to imply that a more carefully drafted complaint alleging changed circumstances, </a:t>
            </a:r>
            <a:r>
              <a:rPr lang="en-US" i="1" u="sng" dirty="0">
                <a:latin typeface="Arial" pitchFamily="34" charset="0"/>
                <a:cs typeface="Arial" pitchFamily="34" charset="0"/>
              </a:rPr>
              <a:t>e.g</a:t>
            </a:r>
            <a:r>
              <a:rPr lang="en-US" i="1" dirty="0">
                <a:latin typeface="Arial" pitchFamily="34" charset="0"/>
                <a:cs typeface="Arial" pitchFamily="34" charset="0"/>
              </a:rPr>
              <a:t>.</a:t>
            </a:r>
            <a:r>
              <a:rPr lang="en-US" dirty="0">
                <a:latin typeface="Arial" pitchFamily="34" charset="0"/>
                <a:cs typeface="Arial" pitchFamily="34" charset="0"/>
              </a:rPr>
              <a:t> poor performance after the initial selection might survive a statute of limitations challenge.</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26</a:t>
            </a:fld>
            <a:endParaRPr lang="en-US" dirty="0"/>
          </a:p>
        </p:txBody>
      </p:sp>
    </p:spTree>
    <p:extLst>
      <p:ext uri="{BB962C8B-B14F-4D97-AF65-F5344CB8AC3E}">
        <p14:creationId xmlns:p14="http://schemas.microsoft.com/office/powerpoint/2010/main" val="17200504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latin typeface="Arial" pitchFamily="34" charset="0"/>
                <a:cs typeface="Arial" pitchFamily="34" charset="0"/>
              </a:rPr>
              <a:t>         The 11</a:t>
            </a:r>
            <a:r>
              <a:rPr lang="en-US" baseline="30000" dirty="0" smtClean="0">
                <a:latin typeface="Arial" pitchFamily="34" charset="0"/>
                <a:cs typeface="Arial" pitchFamily="34" charset="0"/>
              </a:rPr>
              <a:t>th</a:t>
            </a:r>
            <a:r>
              <a:rPr lang="en-US" dirty="0" smtClean="0">
                <a:latin typeface="Arial" pitchFamily="34" charset="0"/>
                <a:cs typeface="Arial" pitchFamily="34" charset="0"/>
              </a:rPr>
              <a:t> Circuit’s </a:t>
            </a:r>
            <a:r>
              <a:rPr lang="en-US" i="1" dirty="0">
                <a:latin typeface="Arial" pitchFamily="34" charset="0"/>
                <a:cs typeface="Arial" pitchFamily="34" charset="0"/>
              </a:rPr>
              <a:t>Fuller</a:t>
            </a:r>
            <a:r>
              <a:rPr lang="en-US" dirty="0">
                <a:latin typeface="Arial" pitchFamily="34" charset="0"/>
                <a:cs typeface="Arial" pitchFamily="34" charset="0"/>
              </a:rPr>
              <a:t> decision relied heavily on </a:t>
            </a:r>
            <a:r>
              <a:rPr lang="en-US" i="1" dirty="0">
                <a:latin typeface="Arial" pitchFamily="34" charset="0"/>
                <a:cs typeface="Arial" pitchFamily="34" charset="0"/>
              </a:rPr>
              <a:t>David v. Alphin</a:t>
            </a:r>
            <a:r>
              <a:rPr lang="en-US" dirty="0">
                <a:latin typeface="Arial" pitchFamily="34" charset="0"/>
                <a:cs typeface="Arial" pitchFamily="34" charset="0"/>
              </a:rPr>
              <a:t>, decided in 2013 by the 4</a:t>
            </a:r>
            <a:r>
              <a:rPr lang="en-US" baseline="30000" dirty="0">
                <a:latin typeface="Arial" pitchFamily="34" charset="0"/>
                <a:cs typeface="Arial" pitchFamily="34" charset="0"/>
              </a:rPr>
              <a:t>th</a:t>
            </a:r>
            <a:r>
              <a:rPr lang="en-US" dirty="0">
                <a:latin typeface="Arial" pitchFamily="34" charset="0"/>
                <a:cs typeface="Arial" pitchFamily="34" charset="0"/>
              </a:rPr>
              <a:t> Circuit.  Like </a:t>
            </a:r>
            <a:r>
              <a:rPr lang="en-US" i="1" dirty="0">
                <a:latin typeface="Arial" pitchFamily="34" charset="0"/>
                <a:cs typeface="Arial" pitchFamily="34" charset="0"/>
              </a:rPr>
              <a:t>Fuller</a:t>
            </a:r>
            <a:r>
              <a:rPr lang="en-US" dirty="0">
                <a:latin typeface="Arial" pitchFamily="34" charset="0"/>
                <a:cs typeface="Arial" pitchFamily="34" charset="0"/>
              </a:rPr>
              <a:t>, the </a:t>
            </a:r>
            <a:r>
              <a:rPr lang="en-US" i="1" dirty="0">
                <a:latin typeface="Arial" pitchFamily="34" charset="0"/>
                <a:cs typeface="Arial" pitchFamily="34" charset="0"/>
              </a:rPr>
              <a:t>David</a:t>
            </a:r>
            <a:r>
              <a:rPr lang="en-US" dirty="0">
                <a:latin typeface="Arial" pitchFamily="34" charset="0"/>
                <a:cs typeface="Arial" pitchFamily="34" charset="0"/>
              </a:rPr>
              <a:t> case involved proprietary funds.  These funds were included on the investment menu of Bank of America’s in-house plan which the plaintiffs alleged breached the defendants’ duty of prudence and loyalty.  After reviewing the complaint, the 4</a:t>
            </a:r>
            <a:r>
              <a:rPr lang="en-US" baseline="30000" dirty="0">
                <a:latin typeface="Arial" pitchFamily="34" charset="0"/>
                <a:cs typeface="Arial" pitchFamily="34" charset="0"/>
              </a:rPr>
              <a:t>th</a:t>
            </a:r>
            <a:r>
              <a:rPr lang="en-US" dirty="0">
                <a:latin typeface="Arial" pitchFamily="34" charset="0"/>
                <a:cs typeface="Arial" pitchFamily="34" charset="0"/>
              </a:rPr>
              <a:t> Circuit determined that the plaintiffs were not claiming that the bank-affiliated funds “became imprudent, based on fund performance or increased fees, during the limitations period.”  According to the court, this meant that the claim was based on fund attributes (such as, poor performance and/or </a:t>
            </a:r>
            <a:r>
              <a:rPr lang="en-US" dirty="0" smtClean="0">
                <a:latin typeface="Arial" pitchFamily="34" charset="0"/>
                <a:cs typeface="Arial" pitchFamily="34" charset="0"/>
              </a:rPr>
              <a:t>increased </a:t>
            </a:r>
            <a:r>
              <a:rPr lang="en-US" dirty="0">
                <a:latin typeface="Arial" pitchFamily="34" charset="0"/>
                <a:cs typeface="Arial" pitchFamily="34" charset="0"/>
              </a:rPr>
              <a:t>fees) that existed at the time of the initial selection.  Therefore, the 4</a:t>
            </a:r>
            <a:r>
              <a:rPr lang="en-US" baseline="30000" dirty="0">
                <a:latin typeface="Arial" pitchFamily="34" charset="0"/>
                <a:cs typeface="Arial" pitchFamily="34" charset="0"/>
              </a:rPr>
              <a:t>th</a:t>
            </a:r>
            <a:r>
              <a:rPr lang="en-US" dirty="0">
                <a:latin typeface="Arial" pitchFamily="34" charset="0"/>
                <a:cs typeface="Arial" pitchFamily="34" charset="0"/>
              </a:rPr>
              <a:t> Circuit concluded that the claim was simply a challenge to the initial selection which had occurred beyond the </a:t>
            </a:r>
            <a:r>
              <a:rPr lang="en-US" dirty="0" smtClean="0">
                <a:latin typeface="Arial" pitchFamily="34" charset="0"/>
                <a:cs typeface="Arial" pitchFamily="34" charset="0"/>
              </a:rPr>
              <a:t>6-year limitations </a:t>
            </a:r>
            <a:r>
              <a:rPr lang="en-US" dirty="0">
                <a:latin typeface="Arial" pitchFamily="34" charset="0"/>
                <a:cs typeface="Arial" pitchFamily="34" charset="0"/>
              </a:rPr>
              <a:t>period and was, therefore, untimely.</a:t>
            </a:r>
          </a:p>
          <a:p>
            <a:r>
              <a:rPr lang="en-US" dirty="0">
                <a:latin typeface="Arial" pitchFamily="34" charset="0"/>
                <a:cs typeface="Arial" pitchFamily="34" charset="0"/>
              </a:rPr>
              <a:t> </a:t>
            </a:r>
            <a:r>
              <a:rPr lang="en-US" dirty="0" smtClean="0">
                <a:latin typeface="Arial" pitchFamily="34" charset="0"/>
                <a:cs typeface="Arial" pitchFamily="34" charset="0"/>
              </a:rPr>
              <a:t>         Fuller </a:t>
            </a:r>
            <a:r>
              <a:rPr lang="en-US" dirty="0">
                <a:latin typeface="Arial" pitchFamily="34" charset="0"/>
                <a:cs typeface="Arial" pitchFamily="34" charset="0"/>
              </a:rPr>
              <a:t>also relied on the 9</a:t>
            </a:r>
            <a:r>
              <a:rPr lang="en-US" baseline="30000" dirty="0">
                <a:latin typeface="Arial" pitchFamily="34" charset="0"/>
                <a:cs typeface="Arial" pitchFamily="34" charset="0"/>
              </a:rPr>
              <a:t>th</a:t>
            </a:r>
            <a:r>
              <a:rPr lang="en-US" dirty="0">
                <a:latin typeface="Arial" pitchFamily="34" charset="0"/>
                <a:cs typeface="Arial" pitchFamily="34" charset="0"/>
              </a:rPr>
              <a:t> Circuit’s </a:t>
            </a:r>
            <a:r>
              <a:rPr lang="en-US" i="1" dirty="0">
                <a:latin typeface="Arial" pitchFamily="34" charset="0"/>
                <a:cs typeface="Arial" pitchFamily="34" charset="0"/>
              </a:rPr>
              <a:t>Tibble</a:t>
            </a:r>
            <a:r>
              <a:rPr lang="en-US" dirty="0">
                <a:latin typeface="Arial" pitchFamily="34" charset="0"/>
                <a:cs typeface="Arial" pitchFamily="34" charset="0"/>
              </a:rPr>
              <a:t> discussion which I have previously discussed in another context.  In Tibble, the allegedly imprudent investments were added to the plan menu more than 6 years before the plaintiff filed the suit.  However, no evidence was produced of any significant change in the condition of these investments after they were selected.  The </a:t>
            </a:r>
            <a:r>
              <a:rPr lang="en-US" i="1" dirty="0">
                <a:latin typeface="Arial" pitchFamily="34" charset="0"/>
                <a:cs typeface="Arial" pitchFamily="34" charset="0"/>
              </a:rPr>
              <a:t>Tibble</a:t>
            </a:r>
            <a:r>
              <a:rPr lang="en-US" dirty="0">
                <a:latin typeface="Arial" pitchFamily="34" charset="0"/>
                <a:cs typeface="Arial" pitchFamily="34" charset="0"/>
              </a:rPr>
              <a:t> plaintiffs argued that ERISA fiduciary duties are ongoing so that their claims were timely as long as the offending investment remained in the plan.  Therefore, the court held that the claims were time-barred.  The court reasoned that this did not give plan fiduciaries free rein to leave imprudent investments in place, because a new 6-year limitations period would begin where the plaintiff could established changed circumstances giving rise to a new breach.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27</a:t>
            </a:fld>
            <a:endParaRPr lang="en-US" dirty="0"/>
          </a:p>
        </p:txBody>
      </p:sp>
    </p:spTree>
    <p:extLst>
      <p:ext uri="{BB962C8B-B14F-4D97-AF65-F5344CB8AC3E}">
        <p14:creationId xmlns:p14="http://schemas.microsoft.com/office/powerpoint/2010/main" val="32396282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latin typeface="Arial" pitchFamily="34" charset="0"/>
                <a:cs typeface="Arial" pitchFamily="34" charset="0"/>
              </a:rPr>
              <a:t>     ERISA </a:t>
            </a:r>
            <a:r>
              <a:rPr lang="en-US" dirty="0">
                <a:latin typeface="Arial" pitchFamily="34" charset="0"/>
                <a:cs typeface="Arial" pitchFamily="34" charset="0"/>
              </a:rPr>
              <a:t>does not include a statute of limitations period for legal actions challenging the denial of benefits.  Instead, courts borrow the limitations period from the most analogous state statute.  Although state law determines the relevant limitations period, federal common law determines when a claim for benefits accrues.  For this purpose, the federal discovery rule generally provides that a statute of limitations begins to run when a plaintiff discovers or should have discovered the injury that is the basis for the claim.  In the ERISA context, this discovery concept has evolved into a rule that a benefit claim accrues when a plan fiduciary repudiates a claim for benefits and the repudiation is clear and made known to the claimant, regardless of whether there has been a formal denial of the claim.</a:t>
            </a:r>
          </a:p>
          <a:p>
            <a:r>
              <a:rPr lang="en-US" dirty="0">
                <a:latin typeface="Arial" pitchFamily="34" charset="0"/>
                <a:cs typeface="Arial" pitchFamily="34" charset="0"/>
              </a:rPr>
              <a:t>     </a:t>
            </a:r>
            <a:r>
              <a:rPr lang="en-US" dirty="0" smtClean="0">
                <a:latin typeface="Arial" pitchFamily="34" charset="0"/>
                <a:cs typeface="Arial" pitchFamily="34" charset="0"/>
              </a:rPr>
              <a:t>    These </a:t>
            </a:r>
            <a:r>
              <a:rPr lang="en-US" dirty="0">
                <a:latin typeface="Arial" pitchFamily="34" charset="0"/>
                <a:cs typeface="Arial" pitchFamily="34" charset="0"/>
              </a:rPr>
              <a:t>rules do not prevent parties from contracting for a shorter limitations period.  Federal courts have generally enforced such contractual limitations, provided plan participants have been notified of their existence and they are not manifestly unreasonable. There has, however, been some inconsistency in enforcing contractual accrual periods.  In </a:t>
            </a:r>
            <a:r>
              <a:rPr lang="en-US" i="1" dirty="0">
                <a:latin typeface="Arial" pitchFamily="34" charset="0"/>
                <a:cs typeface="Arial" pitchFamily="34" charset="0"/>
              </a:rPr>
              <a:t>Heimeshoff v. Hartford Life &amp; Accident Ins. Co</a:t>
            </a:r>
            <a:r>
              <a:rPr lang="en-US" dirty="0">
                <a:latin typeface="Arial" pitchFamily="34" charset="0"/>
                <a:cs typeface="Arial" pitchFamily="34" charset="0"/>
              </a:rPr>
              <a:t>. (2013) the U.S. Supreme Court held that a contractual limitations clause governing the length of the limitations period, as well as when it begins, is enforceable as long as it is reasonable and there is no controlling statute to the contrary.</a:t>
            </a:r>
          </a:p>
          <a:p>
            <a:r>
              <a:rPr lang="en-US" dirty="0">
                <a:latin typeface="Arial" pitchFamily="34" charset="0"/>
                <a:cs typeface="Arial" pitchFamily="34" charset="0"/>
              </a:rPr>
              <a:t>          </a:t>
            </a:r>
            <a:r>
              <a:rPr lang="en-US" i="1" dirty="0">
                <a:latin typeface="Arial" pitchFamily="34" charset="0"/>
                <a:cs typeface="Arial" pitchFamily="34" charset="0"/>
              </a:rPr>
              <a:t>Heimeshoff </a:t>
            </a:r>
            <a:r>
              <a:rPr lang="en-US" dirty="0">
                <a:latin typeface="Arial" pitchFamily="34" charset="0"/>
                <a:cs typeface="Arial" pitchFamily="34" charset="0"/>
              </a:rPr>
              <a:t>involved a long term disability claim under an LTD plan which stated that legal action could not be taken more than 3 years after the time written proof of loss was required to be furnished.  The plan issued a final denial to the plaintiff’s claim for LTD benefits in 2007.  The plaintiff responded by filing a lawsuit less than 3 years after the denial but more than 3 years after the date proof of loss was due.  The Supreme Court held that this limitation period was enforceable.</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28</a:t>
            </a:fld>
            <a:endParaRPr lang="en-US" dirty="0"/>
          </a:p>
        </p:txBody>
      </p:sp>
    </p:spTree>
    <p:extLst>
      <p:ext uri="{BB962C8B-B14F-4D97-AF65-F5344CB8AC3E}">
        <p14:creationId xmlns:p14="http://schemas.microsoft.com/office/powerpoint/2010/main" val="4538543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t>          </a:t>
            </a:r>
            <a:r>
              <a:rPr lang="en-US" dirty="0" smtClean="0">
                <a:latin typeface="Arial" pitchFamily="34" charset="0"/>
                <a:cs typeface="Arial" pitchFamily="34" charset="0"/>
              </a:rPr>
              <a:t>The </a:t>
            </a:r>
            <a:r>
              <a:rPr lang="en-US" dirty="0">
                <a:latin typeface="Arial" pitchFamily="34" charset="0"/>
                <a:cs typeface="Arial" pitchFamily="34" charset="0"/>
              </a:rPr>
              <a:t>implications of the Supreme Court’s Heimeshoff decision can be seen in a pair of recent cases dealing with plan provisions setting limits on the filing of lawsuits.  In </a:t>
            </a:r>
            <a:r>
              <a:rPr lang="en-US" i="1" dirty="0">
                <a:latin typeface="Arial" pitchFamily="34" charset="0"/>
                <a:cs typeface="Arial" pitchFamily="34" charset="0"/>
              </a:rPr>
              <a:t>Barriero v. NJ Bac Health Fund</a:t>
            </a:r>
            <a:r>
              <a:rPr lang="en-US" dirty="0">
                <a:latin typeface="Arial" pitchFamily="34" charset="0"/>
                <a:cs typeface="Arial" pitchFamily="34" charset="0"/>
              </a:rPr>
              <a:t> (2013), a federal court in New Jersey upheld a welfare plan restriction providing that a participant could only bring a legal action within 3 years after the end of the year in which medical services were </a:t>
            </a:r>
            <a:r>
              <a:rPr lang="en-US" dirty="0" smtClean="0">
                <a:latin typeface="Arial" pitchFamily="34" charset="0"/>
                <a:cs typeface="Arial" pitchFamily="34" charset="0"/>
              </a:rPr>
              <a:t>performed</a:t>
            </a:r>
            <a:r>
              <a:rPr lang="en-US" dirty="0">
                <a:latin typeface="Arial" pitchFamily="34" charset="0"/>
                <a:cs typeface="Arial" pitchFamily="34" charset="0"/>
              </a:rPr>
              <a:t>.  The plaintiff had surgeries in 2009 and challenged the total amount paid by the plan.  The plaintiff’s final appeal was denied on April 1, 2011, and he filed suit on January 28, 2013, i.e., more than 3 years after the end of the year he received the medical services.  The plaintiff argued that the 3-year limitations period was inherently unfair, because it had begun to run before he had exhausted his internal appeals and could seek judicial review.  This is the issue that had spit the circuit courts before </a:t>
            </a:r>
            <a:r>
              <a:rPr lang="en-US" i="1" dirty="0">
                <a:latin typeface="Arial" pitchFamily="34" charset="0"/>
                <a:cs typeface="Arial" pitchFamily="34" charset="0"/>
              </a:rPr>
              <a:t>Heimeshoff</a:t>
            </a:r>
            <a:r>
              <a:rPr lang="en-US" dirty="0">
                <a:latin typeface="Arial" pitchFamily="34" charset="0"/>
                <a:cs typeface="Arial" pitchFamily="34" charset="0"/>
              </a:rPr>
              <a:t> was decided.  Following Heimeshoff, the New Jersey court held that the plan’s imitations period must be enforced if reasonable and then determined that the 3-year period was, in fact, reasonable.  This conclusion was based on the observation that the plaintiff could have filed suit any time between April 1, 2011 and December 31, 2012.</a:t>
            </a:r>
          </a:p>
          <a:p>
            <a:r>
              <a:rPr lang="en-US" dirty="0">
                <a:latin typeface="Arial" pitchFamily="34" charset="0"/>
                <a:cs typeface="Arial" pitchFamily="34" charset="0"/>
              </a:rPr>
              <a:t> </a:t>
            </a:r>
            <a:r>
              <a:rPr lang="en-US" dirty="0" smtClean="0">
                <a:latin typeface="Arial" pitchFamily="34" charset="0"/>
                <a:cs typeface="Arial" pitchFamily="34" charset="0"/>
              </a:rPr>
              <a:t>         Similarly</a:t>
            </a:r>
            <a:r>
              <a:rPr lang="en-US" dirty="0">
                <a:latin typeface="Arial" pitchFamily="34" charset="0"/>
                <a:cs typeface="Arial" pitchFamily="34" charset="0"/>
              </a:rPr>
              <a:t>, in </a:t>
            </a:r>
            <a:r>
              <a:rPr lang="en-US" i="1" dirty="0">
                <a:latin typeface="Arial" pitchFamily="34" charset="0"/>
                <a:cs typeface="Arial" pitchFamily="34" charset="0"/>
              </a:rPr>
              <a:t>Munro-Kienstra v. Carpenters’ Health &amp; Welfare Trust Fund</a:t>
            </a:r>
            <a:r>
              <a:rPr lang="en-US" dirty="0">
                <a:latin typeface="Arial" pitchFamily="34" charset="0"/>
                <a:cs typeface="Arial" pitchFamily="34" charset="0"/>
              </a:rPr>
              <a:t> (2014), a Missouri court held that a claim for welfare benefits was barred by the plan’s 2-year limit on the filing of lawsuits.  The plaintiff’s internal appeal was denied in July 2009, he then filed suit 2½ years later in January 2012.  Since the plaintiff had been informed of the 2-year requirement during the internal claims process, the court felt that the 2 year limit has to be upheld. </a:t>
            </a:r>
          </a:p>
          <a:p>
            <a:r>
              <a:rPr lang="en-US" dirty="0">
                <a:latin typeface="Arial" pitchFamily="34" charset="0"/>
                <a:cs typeface="Arial" pitchFamily="34" charset="0"/>
              </a:rPr>
              <a:t> </a:t>
            </a:r>
            <a:r>
              <a:rPr lang="en-US" dirty="0" smtClean="0">
                <a:latin typeface="Arial" pitchFamily="34" charset="0"/>
                <a:cs typeface="Arial" pitchFamily="34" charset="0"/>
              </a:rPr>
              <a:t>         If </a:t>
            </a:r>
            <a:r>
              <a:rPr lang="en-US" dirty="0">
                <a:latin typeface="Arial" pitchFamily="34" charset="0"/>
                <a:cs typeface="Arial" pitchFamily="34" charset="0"/>
              </a:rPr>
              <a:t>they have not done so already, plan sponsors wishing to limit stale claims should consider amending their plans to include a reasonable limitation period for bringing claims.  The amendment should also include rules for the accrual of claims.  Finally, sponsors should not neglect to publish these provisions in benefit statements and SPDs. </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29</a:t>
            </a:fld>
            <a:endParaRPr lang="en-US" dirty="0"/>
          </a:p>
        </p:txBody>
      </p:sp>
    </p:spTree>
    <p:extLst>
      <p:ext uri="{BB962C8B-B14F-4D97-AF65-F5344CB8AC3E}">
        <p14:creationId xmlns:p14="http://schemas.microsoft.com/office/powerpoint/2010/main" val="13790794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30</a:t>
            </a:fld>
            <a:endParaRPr lang="en-US" dirty="0"/>
          </a:p>
        </p:txBody>
      </p:sp>
    </p:spTree>
    <p:extLst>
      <p:ext uri="{BB962C8B-B14F-4D97-AF65-F5344CB8AC3E}">
        <p14:creationId xmlns:p14="http://schemas.microsoft.com/office/powerpoint/2010/main" val="35937495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a:t>In </a:t>
            </a:r>
            <a:r>
              <a:rPr lang="en-US" i="1" dirty="0">
                <a:latin typeface="Arial" pitchFamily="34" charset="0"/>
                <a:cs typeface="Arial" pitchFamily="34" charset="0"/>
              </a:rPr>
              <a:t>United States v. Windsor </a:t>
            </a:r>
            <a:r>
              <a:rPr lang="en-US" dirty="0">
                <a:latin typeface="Arial" pitchFamily="34" charset="0"/>
                <a:cs typeface="Arial" pitchFamily="34" charset="0"/>
              </a:rPr>
              <a:t>(June 2013), the U.S. Supreme Court upheld a lower court decision declaring Section 3 of the federal Defense of Marriage Act (“DOMA”) unconstitutional.  Section 3’s definition of “marriage” as “a legal union between one man and one woman as husband and wife” was determined to violate constitutionally required due process and equal protection principles.  With this decision, same-sex couples in states that recognize marriages between persons of the same sex obtained marriage-based federal rights to certain employee benefits, including rights relating to 401(k) plans governed by the Internal Revenue Code.</a:t>
            </a:r>
          </a:p>
          <a:p>
            <a:r>
              <a:rPr lang="en-US" dirty="0">
                <a:latin typeface="Arial" pitchFamily="34" charset="0"/>
                <a:cs typeface="Arial" pitchFamily="34" charset="0"/>
              </a:rPr>
              <a:t> </a:t>
            </a:r>
          </a:p>
          <a:p>
            <a:r>
              <a:rPr lang="en-US" dirty="0" smtClean="0">
                <a:latin typeface="Arial" pitchFamily="34" charset="0"/>
                <a:cs typeface="Arial" pitchFamily="34" charset="0"/>
              </a:rPr>
              <a:t>The </a:t>
            </a:r>
            <a:r>
              <a:rPr lang="en-US" dirty="0">
                <a:latin typeface="Arial" pitchFamily="34" charset="0"/>
                <a:cs typeface="Arial" pitchFamily="34" charset="0"/>
              </a:rPr>
              <a:t>IRS and DOL have both adopted a “place of celebration rule” which holds that if a same-sex marriage was validly entered into in a state whose laws authorize same-sex marriages, it will be recognized even if the married couple resides in a state that does not recognize the validity of same-sex marriages.  Revenue Ruling 2013-17 provides that this rule is to be applied prospectively as of September 16, 2013.  For example, in the case of a defined contribution plan providing for default distributions to a participant’s spouse upon the participant’s death, the plan must presumably pay the death benefit to a same-sex surviving spouse if the participant’s death occurs on or after the effective date.  </a:t>
            </a:r>
          </a:p>
          <a:p>
            <a:r>
              <a:rPr lang="en-US" dirty="0">
                <a:latin typeface="Arial" pitchFamily="34" charset="0"/>
                <a:cs typeface="Arial" pitchFamily="34" charset="0"/>
              </a:rPr>
              <a:t> </a:t>
            </a:r>
          </a:p>
          <a:p>
            <a:r>
              <a:rPr lang="en-US" dirty="0">
                <a:latin typeface="Arial" pitchFamily="34" charset="0"/>
                <a:cs typeface="Arial" pitchFamily="34" charset="0"/>
              </a:rPr>
              <a:t>IRS and DOL guidance is, as yet, unclear with respect to Windsor’s potential retroactivity, although the IRS has promised to provide rules  that consider the potential consequences to all involved, including the plan sponsor, the plan, and affected employees and beneficiaries.  But even if the IRS is true to its word, any rule it promulgates will not have the power to prevent , such as the surviving same-sex spouse of a deceased participant, from pursuing claims against a benefit plan or its sponsor.</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31</a:t>
            </a:fld>
            <a:endParaRPr lang="en-US" dirty="0"/>
          </a:p>
        </p:txBody>
      </p:sp>
    </p:spTree>
    <p:extLst>
      <p:ext uri="{BB962C8B-B14F-4D97-AF65-F5344CB8AC3E}">
        <p14:creationId xmlns:p14="http://schemas.microsoft.com/office/powerpoint/2010/main" val="6965903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smtClean="0">
                <a:latin typeface="Arial" pitchFamily="34" charset="0"/>
                <a:cs typeface="Arial" pitchFamily="34" charset="0"/>
              </a:rPr>
              <a:t>There are reportedly 1,000 laws that could be affected by the Windsor decision.  The </a:t>
            </a:r>
            <a:r>
              <a:rPr lang="en-US" dirty="0">
                <a:latin typeface="Arial" pitchFamily="34" charset="0"/>
                <a:cs typeface="Arial" pitchFamily="34" charset="0"/>
              </a:rPr>
              <a:t>first reported post-Windsor </a:t>
            </a:r>
            <a:r>
              <a:rPr lang="en-US" dirty="0" smtClean="0">
                <a:latin typeface="Arial" pitchFamily="34" charset="0"/>
                <a:cs typeface="Arial" pitchFamily="34" charset="0"/>
              </a:rPr>
              <a:t>case </a:t>
            </a:r>
            <a:r>
              <a:rPr lang="en-US" dirty="0">
                <a:latin typeface="Arial" pitchFamily="34" charset="0"/>
                <a:cs typeface="Arial" pitchFamily="34" charset="0"/>
              </a:rPr>
              <a:t>was an interpleader action involving entitlement to a benefit under a profit sharing plan.  In </a:t>
            </a:r>
            <a:r>
              <a:rPr lang="en-US" i="1" dirty="0">
                <a:latin typeface="Arial" pitchFamily="34" charset="0"/>
                <a:cs typeface="Arial" pitchFamily="34" charset="0"/>
              </a:rPr>
              <a:t>Cozen O’Connor, P.C. v. Tobits</a:t>
            </a:r>
            <a:r>
              <a:rPr lang="en-US" dirty="0">
                <a:latin typeface="Arial" pitchFamily="34" charset="0"/>
                <a:cs typeface="Arial" pitchFamily="34" charset="0"/>
              </a:rPr>
              <a:t> (2013), the competing parties were a same-sex spouse who had survived the death of a plan participant and the participant’s parents.   The district court for the Eastern District of Pennsylvania decided that the same-sex spouse was entitled to a surviving spouse benefit even though the couple married in Canada and resided in Illinois, a state that does not allow same-sex marriage but recognizes out-of-state same sex marriages.   The participant had died in 2010, long-before the </a:t>
            </a:r>
            <a:r>
              <a:rPr lang="en-US" i="1" dirty="0">
                <a:latin typeface="Arial" pitchFamily="34" charset="0"/>
                <a:cs typeface="Arial" pitchFamily="34" charset="0"/>
              </a:rPr>
              <a:t>Windsor </a:t>
            </a:r>
            <a:r>
              <a:rPr lang="en-US" dirty="0">
                <a:latin typeface="Arial" pitchFamily="34" charset="0"/>
                <a:cs typeface="Arial" pitchFamily="34" charset="0"/>
              </a:rPr>
              <a:t>decision. </a:t>
            </a:r>
          </a:p>
          <a:p>
            <a:r>
              <a:rPr lang="en-US" dirty="0">
                <a:latin typeface="Arial" pitchFamily="34" charset="0"/>
                <a:cs typeface="Arial" pitchFamily="34" charset="0"/>
              </a:rPr>
              <a:t> </a:t>
            </a:r>
          </a:p>
          <a:p>
            <a:r>
              <a:rPr lang="en-US" dirty="0">
                <a:latin typeface="Arial" pitchFamily="34" charset="0"/>
                <a:cs typeface="Arial" pitchFamily="34" charset="0"/>
              </a:rPr>
              <a:t>The Cozen O’Connor plan provided for payment of a pre-retirement survivor annuity to a participant’s surviving spouse, or if there were no spouse, to the participant’s parents.  However, the plan did not define “spouse,” so that the court looked to ERISA and the Internal Revenue Code for guidance in determining whether the participant’s same-sex spouse came within the meaning of this term.    The court concluded that after Windsor, these federal laws must acknowledge same-sex marriages recognized under state law.  The applicable state law in this case was Illinois where the participant had lived at the time of her death and Illinois, the court held, would have recognized the participant’s same-sex marriage.</a:t>
            </a:r>
          </a:p>
          <a:p>
            <a:r>
              <a:rPr lang="en-US" dirty="0">
                <a:latin typeface="Arial" pitchFamily="34" charset="0"/>
                <a:cs typeface="Arial" pitchFamily="34" charset="0"/>
              </a:rPr>
              <a:t> </a:t>
            </a:r>
          </a:p>
          <a:p>
            <a:r>
              <a:rPr lang="en-US" dirty="0">
                <a:latin typeface="Arial" pitchFamily="34" charset="0"/>
                <a:cs typeface="Arial" pitchFamily="34" charset="0"/>
              </a:rPr>
              <a:t>It is unclear whether the retroactivity of this decision will be followed by other courts.  Also unclear is what would happen if the applicable state law does not permit or recognize same-sex marriage.</a:t>
            </a:r>
          </a:p>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32</a:t>
            </a:fld>
            <a:endParaRPr lang="en-US" dirty="0"/>
          </a:p>
        </p:txBody>
      </p:sp>
    </p:spTree>
    <p:extLst>
      <p:ext uri="{BB962C8B-B14F-4D97-AF65-F5344CB8AC3E}">
        <p14:creationId xmlns:p14="http://schemas.microsoft.com/office/powerpoint/2010/main" val="42106610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The only other reported decision to follow up on </a:t>
            </a:r>
            <a:r>
              <a:rPr lang="en-US" i="1" dirty="0">
                <a:latin typeface="Arial" pitchFamily="34" charset="0"/>
                <a:cs typeface="Arial" pitchFamily="34" charset="0"/>
              </a:rPr>
              <a:t>Windsor </a:t>
            </a:r>
            <a:r>
              <a:rPr lang="en-US" dirty="0">
                <a:latin typeface="Arial" pitchFamily="34" charset="0"/>
                <a:cs typeface="Arial" pitchFamily="34" charset="0"/>
              </a:rPr>
              <a:t>relates to health plan coverage and was decided in the Southern </a:t>
            </a:r>
            <a:r>
              <a:rPr lang="en-US" dirty="0" smtClean="0">
                <a:latin typeface="Arial" pitchFamily="34" charset="0"/>
                <a:cs typeface="Arial" pitchFamily="34" charset="0"/>
              </a:rPr>
              <a:t>District </a:t>
            </a:r>
            <a:r>
              <a:rPr lang="en-US" dirty="0">
                <a:latin typeface="Arial" pitchFamily="34" charset="0"/>
                <a:cs typeface="Arial" pitchFamily="34" charset="0"/>
              </a:rPr>
              <a:t>of New York last May (2014).  In </a:t>
            </a:r>
            <a:r>
              <a:rPr lang="en-US" i="1" dirty="0">
                <a:latin typeface="Arial" pitchFamily="34" charset="0"/>
                <a:cs typeface="Arial" pitchFamily="34" charset="0"/>
              </a:rPr>
              <a:t>Roe v. Empire Blue Cross Blue Shield</a:t>
            </a:r>
            <a:r>
              <a:rPr lang="en-US" dirty="0">
                <a:latin typeface="Arial" pitchFamily="34" charset="0"/>
                <a:cs typeface="Arial" pitchFamily="34" charset="0"/>
              </a:rPr>
              <a:t>, the plaintiff had married a person of the same sex in 2011 and sought to add her spouse as a dependent under a self-insured medical plan of St. Joseph’s Medical Center in New York.  State insurance laws generally </a:t>
            </a:r>
            <a:r>
              <a:rPr lang="en-US" dirty="0" smtClean="0">
                <a:latin typeface="Arial" pitchFamily="34" charset="0"/>
                <a:cs typeface="Arial" pitchFamily="34" charset="0"/>
              </a:rPr>
              <a:t>require </a:t>
            </a:r>
            <a:r>
              <a:rPr lang="en-US" dirty="0">
                <a:latin typeface="Arial" pitchFamily="34" charset="0"/>
                <a:cs typeface="Arial" pitchFamily="34" charset="0"/>
              </a:rPr>
              <a:t>ERISA plans to offer coverage for same-sex spouses.  The employee and spouse sought to expand this by bringing a putative class action against the hospital and its third party administrator that post-Windsor, ERISA requires self-insured plans to provide coverage to same-sex couples.</a:t>
            </a:r>
          </a:p>
          <a:p>
            <a:r>
              <a:rPr lang="en-US" dirty="0">
                <a:latin typeface="Arial" pitchFamily="34" charset="0"/>
                <a:cs typeface="Arial" pitchFamily="34" charset="0"/>
              </a:rPr>
              <a:t>The court noted that ERISA gives employers wide latitude in writing the terms of a welfare benefit plan and does not include an anti-discrimination provision.  Unlike the plan in </a:t>
            </a:r>
            <a:r>
              <a:rPr lang="en-US" i="1" dirty="0">
                <a:latin typeface="Arial" pitchFamily="34" charset="0"/>
                <a:cs typeface="Arial" pitchFamily="34" charset="0"/>
              </a:rPr>
              <a:t>Cozen v. O’Connor</a:t>
            </a:r>
            <a:r>
              <a:rPr lang="en-US" dirty="0">
                <a:latin typeface="Arial" pitchFamily="34" charset="0"/>
                <a:cs typeface="Arial" pitchFamily="34" charset="0"/>
              </a:rPr>
              <a:t> which we have just discussed and which did not define the term “spouse”,  the plan in this new case specifically excluded same-sex spouses from coverage.  Accordingly, the court found that the plan did not violate ERISA and granted the defendants’ motion to dismiss.</a:t>
            </a:r>
          </a:p>
          <a:p>
            <a:r>
              <a:rPr lang="en-US" dirty="0">
                <a:latin typeface="Arial" pitchFamily="34" charset="0"/>
                <a:cs typeface="Arial" pitchFamily="34" charset="0"/>
              </a:rPr>
              <a:t>Sponsors of self-insured plans should monitor this issue, since it is likely to be challenged again.  In addition, proposed federal anti-discrimination legislation could change the result.</a:t>
            </a:r>
            <a:endParaRPr lang="en-US"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33</a:t>
            </a:fld>
            <a:endParaRPr lang="en-US" dirty="0"/>
          </a:p>
        </p:txBody>
      </p:sp>
    </p:spTree>
    <p:extLst>
      <p:ext uri="{BB962C8B-B14F-4D97-AF65-F5344CB8AC3E}">
        <p14:creationId xmlns:p14="http://schemas.microsoft.com/office/powerpoint/2010/main" val="7820973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82909F4-4FDC-452C-9767-604DF39EC985}" type="slidenum">
              <a:rPr lang="en-US" smtClean="0"/>
              <a:pPr>
                <a:defRPr/>
              </a:pPr>
              <a:t>34</a:t>
            </a:fld>
            <a:endParaRPr lang="en-US" dirty="0"/>
          </a:p>
        </p:txBody>
      </p:sp>
    </p:spTree>
    <p:extLst>
      <p:ext uri="{BB962C8B-B14F-4D97-AF65-F5344CB8AC3E}">
        <p14:creationId xmlns:p14="http://schemas.microsoft.com/office/powerpoint/2010/main" val="661980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p:cNvSpPr>
            <a:spLocks noGrp="1"/>
          </p:cNvSpPr>
          <p:nvPr>
            <p:ph type="title"/>
          </p:nvPr>
        </p:nvSpPr>
        <p:spPr>
          <a:xfrm>
            <a:off x="2190559" y="2509184"/>
            <a:ext cx="6778166" cy="3581802"/>
          </a:xfrm>
          <a:prstGeom prst="rect">
            <a:avLst/>
          </a:prstGeom>
        </p:spPr>
        <p:txBody>
          <a:bodyPr lIns="0" tIns="0" rIns="0" bIns="0" anchor="t" anchorCtr="0">
            <a:noAutofit/>
          </a:bodyPr>
          <a:lstStyle>
            <a:lvl1pPr algn="l">
              <a:lnSpc>
                <a:spcPts val="6200"/>
              </a:lnSpc>
              <a:spcAft>
                <a:spcPts val="5400"/>
              </a:spcAft>
              <a:defRPr sz="6000" b="1" i="0" kern="1000" cap="all" baseline="0">
                <a:solidFill>
                  <a:srgbClr val="53626F"/>
                </a:solidFill>
                <a:latin typeface="Arial"/>
                <a:cs typeface="Aria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384184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lvl1pPr>
            <a:lvl2pPr>
              <a:buFont typeface="Wingdings" pitchFamily="2" charset="2"/>
              <a:buChar char="Ø"/>
              <a:defRPr/>
            </a:lvl2pPr>
            <a:lvl3pPr>
              <a:spcBef>
                <a:spcPts val="600"/>
              </a:spcBef>
              <a:defRPr/>
            </a:lvl3pPr>
            <a:lvl5pPr>
              <a:buFont typeface="Arial" pitchFamily="34" charset="0"/>
              <a:buChar char="&gt;"/>
              <a:defRPr/>
            </a:lvl5pPr>
          </a:lstStyle>
          <a:p>
            <a:pPr lvl="0"/>
            <a:r>
              <a:rPr lang="en-US" dirty="0" smtClean="0"/>
              <a:t>Click to edit Master text styles</a:t>
            </a:r>
          </a:p>
          <a:p>
            <a:pPr lvl="1"/>
            <a:r>
              <a:rPr lang="en-US" dirty="0" smtClean="0"/>
              <a:t>Second level</a:t>
            </a:r>
          </a:p>
          <a:p>
            <a:pPr lvl="3"/>
            <a:r>
              <a:rPr lang="en-US" dirty="0" smtClean="0"/>
              <a:t>Third level</a:t>
            </a:r>
          </a:p>
          <a:p>
            <a:pPr lvl="3"/>
            <a:r>
              <a:rPr lang="en-US" dirty="0" smtClean="0"/>
              <a:t>Third level</a:t>
            </a:r>
          </a:p>
          <a:p>
            <a:pPr lvl="4"/>
            <a:r>
              <a:rPr lang="en-US" dirty="0" smtClean="0"/>
              <a:t>Fourth level</a:t>
            </a:r>
          </a:p>
          <a:p>
            <a:pPr lvl="4"/>
            <a:r>
              <a:rPr lang="en-US" dirty="0" smtClean="0"/>
              <a:t>Fourth level</a:t>
            </a:r>
          </a:p>
          <a:p>
            <a:pPr lvl="1"/>
            <a:r>
              <a:rPr lang="en-US" dirty="0" smtClean="0"/>
              <a:t>Second level</a:t>
            </a:r>
          </a:p>
          <a:p>
            <a:pPr lvl="3"/>
            <a:r>
              <a:rPr lang="en-US" dirty="0" smtClean="0"/>
              <a:t>Third level</a:t>
            </a:r>
          </a:p>
          <a:p>
            <a:pPr lvl="3"/>
            <a:r>
              <a:rPr lang="en-US" dirty="0" smtClean="0"/>
              <a:t>Third level</a:t>
            </a:r>
          </a:p>
          <a:p>
            <a:pPr lvl="4"/>
            <a:r>
              <a:rPr lang="en-US" dirty="0" smtClean="0"/>
              <a:t>Fourth level</a:t>
            </a:r>
          </a:p>
          <a:p>
            <a:pPr lvl="4"/>
            <a:r>
              <a:rPr lang="en-US" dirty="0" smtClean="0"/>
              <a:t>Fourth level</a:t>
            </a:r>
          </a:p>
          <a:p>
            <a:pPr lvl="4"/>
            <a:endParaRPr lang="en-US" dirty="0" smtClean="0"/>
          </a:p>
        </p:txBody>
      </p:sp>
    </p:spTree>
    <p:extLst>
      <p:ext uri="{BB962C8B-B14F-4D97-AF65-F5344CB8AC3E}">
        <p14:creationId xmlns:p14="http://schemas.microsoft.com/office/powerpoint/2010/main" val="246309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Content, &amp; Image">
    <p:spTree>
      <p:nvGrpSpPr>
        <p:cNvPr id="1" name=""/>
        <p:cNvGrpSpPr/>
        <p:nvPr/>
      </p:nvGrpSpPr>
      <p:grpSpPr>
        <a:xfrm>
          <a:off x="0" y="0"/>
          <a:ext cx="0" cy="0"/>
          <a:chOff x="0" y="0"/>
          <a:chExt cx="0" cy="0"/>
        </a:xfrm>
      </p:grpSpPr>
      <p:sp>
        <p:nvSpPr>
          <p:cNvPr id="3" name="Title 1"/>
          <p:cNvSpPr>
            <a:spLocks noGrp="1"/>
          </p:cNvSpPr>
          <p:nvPr>
            <p:ph type="title"/>
          </p:nvPr>
        </p:nvSpPr>
        <p:spPr>
          <a:xfrm>
            <a:off x="457200" y="384048"/>
            <a:ext cx="8229600" cy="661794"/>
          </a:xfrm>
        </p:spPr>
        <p:txBody>
          <a:bodyPr/>
          <a:lstStyle/>
          <a:p>
            <a:r>
              <a:rPr lang="en-US" smtClean="0"/>
              <a:t>Click to edit Master title style</a:t>
            </a:r>
            <a:endParaRPr lang="en-US"/>
          </a:p>
        </p:txBody>
      </p:sp>
      <p:sp>
        <p:nvSpPr>
          <p:cNvPr id="4" name="Content Placeholder 2"/>
          <p:cNvSpPr>
            <a:spLocks noGrp="1"/>
          </p:cNvSpPr>
          <p:nvPr>
            <p:ph idx="1"/>
          </p:nvPr>
        </p:nvSpPr>
        <p:spPr>
          <a:xfrm>
            <a:off x="457200" y="1234440"/>
            <a:ext cx="4595975" cy="4736118"/>
          </a:xfrm>
        </p:spPr>
        <p:txBody>
          <a:bodyPr/>
          <a:lstStyle>
            <a:lvl2pPr>
              <a:buFont typeface="Wingdings" pitchFamily="2" charset="2"/>
              <a:buChar char="Ø"/>
              <a:defRPr baseline="0"/>
            </a:lvl2pPr>
            <a:lvl3pPr>
              <a:buFont typeface="Wingdings" pitchFamily="2" charset="2"/>
              <a:buChar char="Ø"/>
              <a:defRPr>
                <a:solidFill>
                  <a:srgbClr val="53626F"/>
                </a:solidFill>
              </a:defRPr>
            </a:lvl3pPr>
            <a:lvl4pPr marL="548640">
              <a:buFont typeface="Arial" pitchFamily="34" charset="0"/>
              <a:buChar char="•"/>
              <a:defRPr sz="1600" b="0" baseline="0">
                <a:solidFill>
                  <a:srgbClr val="53626F"/>
                </a:solidFill>
              </a:defRPr>
            </a:lvl4pPr>
            <a:lvl5pPr marL="822960">
              <a:spcBef>
                <a:spcPts val="600"/>
              </a:spcBef>
              <a:buFont typeface="Arial" pitchFamily="34" charset="0"/>
              <a:buChar char="&gt;"/>
              <a:defRPr sz="1500" b="0">
                <a:solidFill>
                  <a:srgbClr val="53626F"/>
                </a:solidFill>
              </a:defRPr>
            </a:lvl5pPr>
          </a:lstStyle>
          <a:p>
            <a:pPr lvl="0"/>
            <a:r>
              <a:rPr lang="en-US" dirty="0" smtClean="0"/>
              <a:t>Click to edit Master text styles</a:t>
            </a:r>
          </a:p>
          <a:p>
            <a:pPr lvl="1"/>
            <a:r>
              <a:rPr lang="en-US" dirty="0" smtClean="0"/>
              <a:t>Second level</a:t>
            </a:r>
          </a:p>
          <a:p>
            <a:pPr lvl="3"/>
            <a:r>
              <a:rPr lang="en-US" dirty="0" smtClean="0"/>
              <a:t>Third level</a:t>
            </a:r>
          </a:p>
          <a:p>
            <a:pPr lvl="3"/>
            <a:r>
              <a:rPr lang="en-US" dirty="0" smtClean="0"/>
              <a:t>Third level</a:t>
            </a:r>
          </a:p>
          <a:p>
            <a:pPr lvl="4"/>
            <a:r>
              <a:rPr lang="en-US" dirty="0" smtClean="0"/>
              <a:t>Fourth level</a:t>
            </a:r>
          </a:p>
          <a:p>
            <a:pPr lvl="4"/>
            <a:r>
              <a:rPr lang="en-US" dirty="0" smtClean="0"/>
              <a:t>Fourth level</a:t>
            </a:r>
          </a:p>
          <a:p>
            <a:pPr lvl="1"/>
            <a:r>
              <a:rPr lang="en-US" dirty="0" smtClean="0"/>
              <a:t>Second level</a:t>
            </a:r>
          </a:p>
          <a:p>
            <a:pPr lvl="3"/>
            <a:r>
              <a:rPr lang="en-US" dirty="0" smtClean="0"/>
              <a:t>Third level</a:t>
            </a:r>
          </a:p>
          <a:p>
            <a:pPr lvl="3"/>
            <a:r>
              <a:rPr lang="en-US" dirty="0" smtClean="0"/>
              <a:t>Third level</a:t>
            </a:r>
          </a:p>
          <a:p>
            <a:pPr lvl="4"/>
            <a:r>
              <a:rPr lang="en-US" dirty="0" smtClean="0"/>
              <a:t>Fourth level</a:t>
            </a:r>
          </a:p>
          <a:p>
            <a:pPr lvl="4"/>
            <a:r>
              <a:rPr lang="en-US" dirty="0" smtClean="0"/>
              <a:t>Fourth level</a:t>
            </a:r>
          </a:p>
        </p:txBody>
      </p:sp>
    </p:spTree>
    <p:extLst>
      <p:ext uri="{BB962C8B-B14F-4D97-AF65-F5344CB8AC3E}">
        <p14:creationId xmlns:p14="http://schemas.microsoft.com/office/powerpoint/2010/main" val="3070622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Title 1"/>
          <p:cNvSpPr>
            <a:spLocks noGrp="1"/>
          </p:cNvSpPr>
          <p:nvPr>
            <p:ph type="title"/>
          </p:nvPr>
        </p:nvSpPr>
        <p:spPr>
          <a:xfrm>
            <a:off x="903642" y="2386584"/>
            <a:ext cx="5798372" cy="3581802"/>
          </a:xfrm>
          <a:prstGeom prst="rect">
            <a:avLst/>
          </a:prstGeom>
        </p:spPr>
        <p:txBody>
          <a:bodyPr lIns="0" tIns="0" rIns="0" bIns="0" anchor="t" anchorCtr="0">
            <a:noAutofit/>
          </a:bodyPr>
          <a:lstStyle>
            <a:lvl1pPr algn="l">
              <a:lnSpc>
                <a:spcPts val="6200"/>
              </a:lnSpc>
              <a:defRPr sz="6000" b="1" i="0" kern="1000" cap="all">
                <a:solidFill>
                  <a:schemeClr val="bg1"/>
                </a:solidFill>
                <a:latin typeface="Arial"/>
                <a:cs typeface="Arial"/>
              </a:defRPr>
            </a:lvl1pPr>
          </a:lstStyle>
          <a:p>
            <a:r>
              <a:rPr lang="en-US" dirty="0" smtClean="0"/>
              <a:t>Click to edit Master title style</a:t>
            </a:r>
            <a:endParaRPr lang="en-US" dirty="0"/>
          </a:p>
        </p:txBody>
      </p:sp>
    </p:spTree>
    <p:extLst>
      <p:ext uri="{BB962C8B-B14F-4D97-AF65-F5344CB8AC3E}">
        <p14:creationId xmlns:p14="http://schemas.microsoft.com/office/powerpoint/2010/main" val="15723039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6" descr="Cover.pdf"/>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8" r:id="rId1"/>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050" name="Picture 4" descr="test2.psd"/>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457200" y="384175"/>
            <a:ext cx="8229600" cy="661988"/>
          </a:xfrm>
          <a:prstGeom prst="rect">
            <a:avLst/>
          </a:prstGeom>
        </p:spPr>
        <p:txBody>
          <a:bodyPr vert="horz" lIns="0" tIns="0" rIns="0" bIns="0" rtlCol="0" anchor="t" anchorCtr="0">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235075"/>
            <a:ext cx="8229600" cy="4757738"/>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3"/>
            <a:r>
              <a:rPr lang="en-US" dirty="0" smtClean="0"/>
              <a:t>Third level</a:t>
            </a:r>
          </a:p>
          <a:p>
            <a:pPr lvl="3"/>
            <a:r>
              <a:rPr lang="en-US" dirty="0" smtClean="0"/>
              <a:t>Third level</a:t>
            </a:r>
          </a:p>
          <a:p>
            <a:pPr lvl="4"/>
            <a:r>
              <a:rPr lang="en-US" dirty="0" smtClean="0"/>
              <a:t>Fourth level</a:t>
            </a:r>
          </a:p>
          <a:p>
            <a:pPr lvl="4"/>
            <a:r>
              <a:rPr lang="en-US" dirty="0" smtClean="0"/>
              <a:t>Fourth level</a:t>
            </a:r>
          </a:p>
          <a:p>
            <a:pPr lvl="1"/>
            <a:r>
              <a:rPr lang="en-US" dirty="0" smtClean="0"/>
              <a:t>Second level</a:t>
            </a:r>
          </a:p>
          <a:p>
            <a:pPr lvl="3"/>
            <a:r>
              <a:rPr lang="en-US" dirty="0" smtClean="0"/>
              <a:t>Third level</a:t>
            </a:r>
          </a:p>
          <a:p>
            <a:pPr lvl="3"/>
            <a:r>
              <a:rPr lang="en-US" dirty="0" smtClean="0"/>
              <a:t>Third level</a:t>
            </a:r>
          </a:p>
          <a:p>
            <a:pPr lvl="4"/>
            <a:r>
              <a:rPr lang="en-US" dirty="0" smtClean="0"/>
              <a:t>Fourth level</a:t>
            </a:r>
          </a:p>
          <a:p>
            <a:pPr lvl="4"/>
            <a:r>
              <a:rPr lang="en-US" dirty="0" smtClean="0"/>
              <a:t>Fourth level</a:t>
            </a:r>
          </a:p>
        </p:txBody>
      </p:sp>
      <p:sp>
        <p:nvSpPr>
          <p:cNvPr id="8" name="Slide Number Placeholder 5"/>
          <p:cNvSpPr txBox="1">
            <a:spLocks/>
          </p:cNvSpPr>
          <p:nvPr userDrawn="1"/>
        </p:nvSpPr>
        <p:spPr>
          <a:xfrm>
            <a:off x="5295900" y="6465888"/>
            <a:ext cx="3390900" cy="365125"/>
          </a:xfrm>
          <a:prstGeom prst="rect">
            <a:avLst/>
          </a:prstGeom>
        </p:spPr>
        <p:txBody>
          <a:bodyPr lIns="0" tIns="0" rIns="0" bIns="0"/>
          <a:lstStyle>
            <a:lvl1pPr algn="r">
              <a:defRPr sz="1000" b="1">
                <a:solidFill>
                  <a:schemeClr val="tx1"/>
                </a:solidFill>
                <a:latin typeface="Arial"/>
                <a:cs typeface="Arial"/>
              </a:defRPr>
            </a:lvl1pPr>
          </a:lstStyle>
          <a:p>
            <a:pPr fontAlgn="auto">
              <a:spcBef>
                <a:spcPts val="0"/>
              </a:spcBef>
              <a:spcAft>
                <a:spcPts val="0"/>
              </a:spcAft>
              <a:defRPr/>
            </a:pPr>
            <a:r>
              <a:rPr lang="en-US" dirty="0" smtClean="0">
                <a:solidFill>
                  <a:schemeClr val="bg1">
                    <a:lumMod val="50000"/>
                  </a:schemeClr>
                </a:solidFill>
              </a:rPr>
              <a:t> / /  </a:t>
            </a:r>
            <a:fld id="{0E2931B7-DEC3-4177-B72E-4502269F2BB0}" type="slidenum">
              <a:rPr lang="en-US" smtClean="0">
                <a:solidFill>
                  <a:srgbClr val="53626F"/>
                </a:solidFill>
              </a:rPr>
              <a:pPr fontAlgn="auto">
                <a:spcBef>
                  <a:spcPts val="0"/>
                </a:spcBef>
                <a:spcAft>
                  <a:spcPts val="0"/>
                </a:spcAft>
                <a:defRPr/>
              </a:pPr>
              <a:t>‹#›</a:t>
            </a:fld>
            <a:endParaRPr lang="en-US" dirty="0" smtClean="0">
              <a:solidFill>
                <a:srgbClr val="53626F"/>
              </a:solidFill>
            </a:endParaRP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Lst>
  <p:txStyles>
    <p:titleStyle>
      <a:lvl1pPr algn="l" defTabSz="457200" rtl="0" eaLnBrk="0" fontAlgn="base" hangingPunct="0">
        <a:spcBef>
          <a:spcPct val="0"/>
        </a:spcBef>
        <a:spcAft>
          <a:spcPct val="0"/>
        </a:spcAft>
        <a:defRPr sz="2300" b="1" kern="1200" cap="all">
          <a:solidFill>
            <a:srgbClr val="53626F"/>
          </a:solidFill>
          <a:latin typeface="Arial"/>
          <a:ea typeface="+mj-ea"/>
          <a:cs typeface="Arial"/>
        </a:defRPr>
      </a:lvl1pPr>
      <a:lvl2pPr algn="l" defTabSz="457200" rtl="0" eaLnBrk="0" fontAlgn="base" hangingPunct="0">
        <a:spcBef>
          <a:spcPct val="0"/>
        </a:spcBef>
        <a:spcAft>
          <a:spcPct val="0"/>
        </a:spcAft>
        <a:defRPr sz="2300" b="1">
          <a:solidFill>
            <a:srgbClr val="53626F"/>
          </a:solidFill>
          <a:latin typeface="Arial" charset="0"/>
          <a:cs typeface="Arial" charset="0"/>
        </a:defRPr>
      </a:lvl2pPr>
      <a:lvl3pPr algn="l" defTabSz="457200" rtl="0" eaLnBrk="0" fontAlgn="base" hangingPunct="0">
        <a:spcBef>
          <a:spcPct val="0"/>
        </a:spcBef>
        <a:spcAft>
          <a:spcPct val="0"/>
        </a:spcAft>
        <a:defRPr sz="2300" b="1">
          <a:solidFill>
            <a:srgbClr val="53626F"/>
          </a:solidFill>
          <a:latin typeface="Arial" charset="0"/>
          <a:cs typeface="Arial" charset="0"/>
        </a:defRPr>
      </a:lvl3pPr>
      <a:lvl4pPr algn="l" defTabSz="457200" rtl="0" eaLnBrk="0" fontAlgn="base" hangingPunct="0">
        <a:spcBef>
          <a:spcPct val="0"/>
        </a:spcBef>
        <a:spcAft>
          <a:spcPct val="0"/>
        </a:spcAft>
        <a:defRPr sz="2300" b="1">
          <a:solidFill>
            <a:srgbClr val="53626F"/>
          </a:solidFill>
          <a:latin typeface="Arial" charset="0"/>
          <a:cs typeface="Arial" charset="0"/>
        </a:defRPr>
      </a:lvl4pPr>
      <a:lvl5pPr algn="l" defTabSz="457200" rtl="0" eaLnBrk="0" fontAlgn="base" hangingPunct="0">
        <a:spcBef>
          <a:spcPct val="0"/>
        </a:spcBef>
        <a:spcAft>
          <a:spcPct val="0"/>
        </a:spcAft>
        <a:defRPr sz="2300" b="1">
          <a:solidFill>
            <a:srgbClr val="53626F"/>
          </a:solidFill>
          <a:latin typeface="Arial" charset="0"/>
          <a:cs typeface="Arial" charset="0"/>
        </a:defRPr>
      </a:lvl5pPr>
      <a:lvl6pPr marL="457200" algn="l" defTabSz="457200" rtl="0" fontAlgn="base">
        <a:spcBef>
          <a:spcPct val="0"/>
        </a:spcBef>
        <a:spcAft>
          <a:spcPct val="0"/>
        </a:spcAft>
        <a:defRPr sz="2300" b="1">
          <a:solidFill>
            <a:srgbClr val="53626F"/>
          </a:solidFill>
          <a:latin typeface="Arial" charset="0"/>
          <a:cs typeface="Arial" charset="0"/>
        </a:defRPr>
      </a:lvl6pPr>
      <a:lvl7pPr marL="914400" algn="l" defTabSz="457200" rtl="0" fontAlgn="base">
        <a:spcBef>
          <a:spcPct val="0"/>
        </a:spcBef>
        <a:spcAft>
          <a:spcPct val="0"/>
        </a:spcAft>
        <a:defRPr sz="2300" b="1">
          <a:solidFill>
            <a:srgbClr val="53626F"/>
          </a:solidFill>
          <a:latin typeface="Arial" charset="0"/>
          <a:cs typeface="Arial" charset="0"/>
        </a:defRPr>
      </a:lvl7pPr>
      <a:lvl8pPr marL="1371600" algn="l" defTabSz="457200" rtl="0" fontAlgn="base">
        <a:spcBef>
          <a:spcPct val="0"/>
        </a:spcBef>
        <a:spcAft>
          <a:spcPct val="0"/>
        </a:spcAft>
        <a:defRPr sz="2300" b="1">
          <a:solidFill>
            <a:srgbClr val="53626F"/>
          </a:solidFill>
          <a:latin typeface="Arial" charset="0"/>
          <a:cs typeface="Arial" charset="0"/>
        </a:defRPr>
      </a:lvl8pPr>
      <a:lvl9pPr marL="1828800" algn="l" defTabSz="457200" rtl="0" fontAlgn="base">
        <a:spcBef>
          <a:spcPct val="0"/>
        </a:spcBef>
        <a:spcAft>
          <a:spcPct val="0"/>
        </a:spcAft>
        <a:defRPr sz="2300" b="1">
          <a:solidFill>
            <a:srgbClr val="53626F"/>
          </a:solidFill>
          <a:latin typeface="Arial" charset="0"/>
          <a:cs typeface="Arial" charset="0"/>
        </a:defRPr>
      </a:lvl9pPr>
    </p:titleStyle>
    <p:bodyStyle>
      <a:lvl1pPr marL="342900" indent="-342900" algn="l" defTabSz="457200" rtl="0" eaLnBrk="0" fontAlgn="base" hangingPunct="0">
        <a:spcBef>
          <a:spcPct val="0"/>
        </a:spcBef>
        <a:spcAft>
          <a:spcPct val="0"/>
        </a:spcAft>
        <a:buFont typeface="Wingdings" pitchFamily="2" charset="2"/>
        <a:defRPr sz="2000" kern="1200" cap="all">
          <a:solidFill>
            <a:srgbClr val="53626F"/>
          </a:solidFill>
          <a:latin typeface="Arial"/>
          <a:ea typeface="+mn-ea"/>
          <a:cs typeface="Arial"/>
        </a:defRPr>
      </a:lvl1pPr>
      <a:lvl2pPr marL="228600" indent="-228600" algn="l" defTabSz="457200" rtl="0" eaLnBrk="0" fontAlgn="base" hangingPunct="0">
        <a:spcBef>
          <a:spcPts val="600"/>
        </a:spcBef>
        <a:spcAft>
          <a:spcPct val="0"/>
        </a:spcAft>
        <a:buFont typeface="Wingdings" pitchFamily="2" charset="2"/>
        <a:buChar char="Ø"/>
        <a:defRPr kern="1200">
          <a:solidFill>
            <a:srgbClr val="53626F"/>
          </a:solidFill>
          <a:latin typeface="Arial"/>
          <a:ea typeface="+mn-ea"/>
          <a:cs typeface="Arial"/>
        </a:defRPr>
      </a:lvl2pPr>
      <a:lvl3pPr marL="228600" indent="-228600" algn="l" defTabSz="457200" rtl="0" eaLnBrk="0" fontAlgn="base" hangingPunct="0">
        <a:spcBef>
          <a:spcPct val="0"/>
        </a:spcBef>
        <a:spcAft>
          <a:spcPct val="0"/>
        </a:spcAft>
        <a:buFont typeface="Wingdings" pitchFamily="2" charset="2"/>
        <a:buChar char="Ø"/>
        <a:defRPr sz="1600" kern="1200">
          <a:solidFill>
            <a:srgbClr val="53626F"/>
          </a:solidFill>
          <a:latin typeface="Arial"/>
          <a:ea typeface="+mn-ea"/>
          <a:cs typeface="Arial"/>
        </a:defRPr>
      </a:lvl3pPr>
      <a:lvl4pPr marL="457200" indent="-228600" algn="l" defTabSz="457200" rtl="0" eaLnBrk="0" fontAlgn="base" hangingPunct="0">
        <a:spcBef>
          <a:spcPts val="600"/>
        </a:spcBef>
        <a:spcAft>
          <a:spcPct val="0"/>
        </a:spcAft>
        <a:buFont typeface="Arial" charset="0"/>
        <a:buChar char="•"/>
        <a:defRPr sz="1600" kern="1200">
          <a:solidFill>
            <a:srgbClr val="53626F"/>
          </a:solidFill>
          <a:latin typeface="Arial"/>
          <a:ea typeface="+mn-ea"/>
          <a:cs typeface="Arial"/>
        </a:defRPr>
      </a:lvl4pPr>
      <a:lvl5pPr marL="730250" indent="-228600" algn="l" defTabSz="457200" rtl="0" eaLnBrk="0" fontAlgn="base" hangingPunct="0">
        <a:spcBef>
          <a:spcPts val="600"/>
        </a:spcBef>
        <a:spcAft>
          <a:spcPct val="0"/>
        </a:spcAft>
        <a:buFont typeface="Arial" charset="0"/>
        <a:buChar char="&gt;"/>
        <a:defRPr sz="1500" kern="1200">
          <a:solidFill>
            <a:srgbClr val="53626F"/>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074" name="Picture 2" descr="BB_BNA_Blu_Grad_cmyk Yellow Slash.gif"/>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350" y="19050"/>
            <a:ext cx="9128125" cy="705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71" r:id="rId1"/>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514" y="2509838"/>
            <a:ext cx="6470184" cy="3543300"/>
          </a:xfrm>
        </p:spPr>
        <p:txBody>
          <a:bodyPr/>
          <a:lstStyle/>
          <a:p>
            <a:pPr algn="ctr" eaLnBrk="1" fontAlgn="auto" hangingPunct="1">
              <a:lnSpc>
                <a:spcPct val="100000"/>
              </a:lnSpc>
              <a:defRPr/>
            </a:pPr>
            <a:r>
              <a:rPr lang="en-US" sz="3600" dirty="0" smtClean="0"/>
              <a:t>RECENT ERISA LITIGATION AND RELATED TITLE  I ISSUES</a:t>
            </a:r>
            <a:r>
              <a:rPr lang="en-US" sz="4000" dirty="0" smtClean="0"/>
              <a:t/>
            </a:r>
            <a:br>
              <a:rPr lang="en-US" sz="4000" dirty="0" smtClean="0"/>
            </a:br>
            <a:r>
              <a:rPr lang="en-US" sz="4000" dirty="0" smtClean="0"/>
              <a:t/>
            </a:r>
            <a:br>
              <a:rPr lang="en-US" sz="4000" dirty="0" smtClean="0"/>
            </a:br>
            <a:endParaRPr lang="en-US" sz="2600" dirty="0"/>
          </a:p>
        </p:txBody>
      </p:sp>
      <p:sp>
        <p:nvSpPr>
          <p:cNvPr id="4099" name="TextBox 2"/>
          <p:cNvSpPr txBox="1">
            <a:spLocks noChangeArrowheads="1"/>
          </p:cNvSpPr>
          <p:nvPr/>
        </p:nvSpPr>
        <p:spPr bwMode="auto">
          <a:xfrm>
            <a:off x="2204817" y="5303521"/>
            <a:ext cx="3422259" cy="90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defTabSz="457200" eaLnBrk="0" fontAlgn="base" hangingPunct="0">
              <a:spcBef>
                <a:spcPct val="0"/>
              </a:spcBef>
              <a:spcAft>
                <a:spcPct val="0"/>
              </a:spcAft>
              <a:defRPr>
                <a:solidFill>
                  <a:schemeClr val="tx1"/>
                </a:solidFill>
                <a:latin typeface="Arial" charset="0"/>
                <a:cs typeface="Arial" charset="0"/>
              </a:defRPr>
            </a:lvl6pPr>
            <a:lvl7pPr marL="2971800" indent="-228600" defTabSz="457200" eaLnBrk="0" fontAlgn="base" hangingPunct="0">
              <a:spcBef>
                <a:spcPct val="0"/>
              </a:spcBef>
              <a:spcAft>
                <a:spcPct val="0"/>
              </a:spcAft>
              <a:defRPr>
                <a:solidFill>
                  <a:schemeClr val="tx1"/>
                </a:solidFill>
                <a:latin typeface="Arial" charset="0"/>
                <a:cs typeface="Arial" charset="0"/>
              </a:defRPr>
            </a:lvl7pPr>
            <a:lvl8pPr marL="3429000" indent="-228600" defTabSz="457200" eaLnBrk="0" fontAlgn="base" hangingPunct="0">
              <a:spcBef>
                <a:spcPct val="0"/>
              </a:spcBef>
              <a:spcAft>
                <a:spcPct val="0"/>
              </a:spcAft>
              <a:defRPr>
                <a:solidFill>
                  <a:schemeClr val="tx1"/>
                </a:solidFill>
                <a:latin typeface="Arial" charset="0"/>
                <a:cs typeface="Arial" charset="0"/>
              </a:defRPr>
            </a:lvl8pPr>
            <a:lvl9pPr marL="3886200" indent="-228600" defTabSz="4572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dirty="0" smtClean="0"/>
              <a:t>Marcia </a:t>
            </a:r>
            <a:r>
              <a:rPr lang="en-US" sz="2400" dirty="0"/>
              <a:t>S</a:t>
            </a:r>
            <a:r>
              <a:rPr lang="en-US" sz="2400" dirty="0" smtClean="0"/>
              <a:t>. </a:t>
            </a:r>
            <a:r>
              <a:rPr lang="en-US" sz="2400" dirty="0"/>
              <a:t>W</a:t>
            </a:r>
            <a:r>
              <a:rPr lang="en-US" sz="2400" dirty="0" smtClean="0"/>
              <a:t>agner, Esq. August 26, 2014</a:t>
            </a:r>
          </a:p>
          <a:p>
            <a:pPr eaLnBrk="1" hangingPunct="1"/>
            <a:endParaRPr lang="en-US" sz="1400" b="1" dirty="0">
              <a:solidFill>
                <a:srgbClr val="53626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 </a:t>
            </a:r>
            <a:r>
              <a:rPr lang="en-US" sz="3600" dirty="0" smtClean="0"/>
              <a:t>agenda </a:t>
            </a:r>
            <a:endParaRPr lang="en-US" sz="3600" dirty="0"/>
          </a:p>
        </p:txBody>
      </p:sp>
      <p:sp>
        <p:nvSpPr>
          <p:cNvPr id="5123" name="Content Placeholder 2"/>
          <p:cNvSpPr>
            <a:spLocks noGrp="1"/>
          </p:cNvSpPr>
          <p:nvPr>
            <p:ph idx="1"/>
          </p:nvPr>
        </p:nvSpPr>
        <p:spPr bwMode="auto"/>
        <p:txBody>
          <a:bodyPr wrap="square" numCol="1" anchor="t" anchorCtr="0" compatLnSpc="1">
            <a:prstTxWarp prst="textNoShape">
              <a:avLst/>
            </a:prstTxWarp>
            <a:normAutofit/>
          </a:bodyPr>
          <a:lstStyle/>
          <a:p>
            <a:pPr lvl="1" eaLnBrk="1" hangingPunct="1"/>
            <a:r>
              <a:rPr lang="en-US" sz="2400" dirty="0" smtClean="0">
                <a:latin typeface="Arial" charset="0"/>
                <a:cs typeface="Arial" charset="0"/>
              </a:rPr>
              <a:t>Employer Stock Funds – the Demise of </a:t>
            </a:r>
            <a:r>
              <a:rPr lang="en-US" sz="2400" i="1" dirty="0" smtClean="0">
                <a:latin typeface="Arial" charset="0"/>
                <a:cs typeface="Arial" charset="0"/>
              </a:rPr>
              <a:t>Moench</a:t>
            </a:r>
          </a:p>
          <a:p>
            <a:pPr lvl="1" eaLnBrk="1" hangingPunct="1"/>
            <a:r>
              <a:rPr lang="en-US" sz="2400" dirty="0" smtClean="0">
                <a:latin typeface="Arial" charset="0"/>
                <a:cs typeface="Arial" charset="0"/>
              </a:rPr>
              <a:t>Lessons from Excess Fee Cases</a:t>
            </a:r>
          </a:p>
          <a:p>
            <a:pPr lvl="1" eaLnBrk="1" hangingPunct="1"/>
            <a:r>
              <a:rPr lang="en-US" sz="2400" dirty="0" smtClean="0">
                <a:latin typeface="Arial" charset="0"/>
                <a:cs typeface="Arial" charset="0"/>
              </a:rPr>
              <a:t>Proprietary </a:t>
            </a:r>
            <a:r>
              <a:rPr lang="en-US" sz="2400" dirty="0">
                <a:latin typeface="Arial" charset="0"/>
                <a:cs typeface="Arial" charset="0"/>
              </a:rPr>
              <a:t>Funds Litigation</a:t>
            </a:r>
          </a:p>
          <a:p>
            <a:pPr lvl="1" eaLnBrk="1" hangingPunct="1"/>
            <a:r>
              <a:rPr lang="en-US" sz="2400" dirty="0" smtClean="0">
                <a:latin typeface="Arial" charset="0"/>
                <a:cs typeface="Arial" charset="0"/>
              </a:rPr>
              <a:t>Equitable Remedies after Cigna v. Amara</a:t>
            </a:r>
          </a:p>
          <a:p>
            <a:pPr lvl="1" eaLnBrk="1" hangingPunct="1"/>
            <a:r>
              <a:rPr lang="en-US" sz="2400" dirty="0" smtClean="0">
                <a:latin typeface="Arial" charset="0"/>
                <a:cs typeface="Arial" charset="0"/>
              </a:rPr>
              <a:t>Evolving Definition </a:t>
            </a:r>
            <a:r>
              <a:rPr lang="en-US" sz="2400" dirty="0" smtClean="0">
                <a:latin typeface="Arial" charset="0"/>
                <a:cs typeface="Arial" charset="0"/>
              </a:rPr>
              <a:t>of an ERISA Fiduciary</a:t>
            </a:r>
          </a:p>
          <a:p>
            <a:pPr lvl="1" eaLnBrk="1" hangingPunct="1"/>
            <a:r>
              <a:rPr lang="en-US" sz="2400" dirty="0" smtClean="0">
                <a:latin typeface="Arial" charset="0"/>
                <a:cs typeface="Arial" charset="0"/>
              </a:rPr>
              <a:t>Statute of Limitations </a:t>
            </a:r>
            <a:r>
              <a:rPr lang="en-US" sz="2400" dirty="0" smtClean="0">
                <a:latin typeface="Arial" charset="0"/>
                <a:cs typeface="Arial" charset="0"/>
              </a:rPr>
              <a:t>Developments</a:t>
            </a:r>
          </a:p>
          <a:p>
            <a:pPr lvl="3" eaLnBrk="1" hangingPunct="1"/>
            <a:r>
              <a:rPr lang="en-US" sz="2200" dirty="0" smtClean="0">
                <a:latin typeface="Arial" charset="0"/>
                <a:cs typeface="Arial" charset="0"/>
              </a:rPr>
              <a:t>Fiduciary Breach</a:t>
            </a:r>
          </a:p>
          <a:p>
            <a:pPr lvl="3" eaLnBrk="1" hangingPunct="1"/>
            <a:r>
              <a:rPr lang="en-US" sz="2400" i="1" dirty="0">
                <a:latin typeface="Arial" charset="0"/>
                <a:cs typeface="Arial" charset="0"/>
              </a:rPr>
              <a:t>Heimeshof</a:t>
            </a:r>
            <a:r>
              <a:rPr lang="en-US" sz="2400" dirty="0">
                <a:latin typeface="Arial" charset="0"/>
                <a:cs typeface="Arial" charset="0"/>
              </a:rPr>
              <a:t>f Limitation on  </a:t>
            </a:r>
            <a:r>
              <a:rPr lang="en-US" sz="2400" dirty="0" smtClean="0">
                <a:latin typeface="Arial" charset="0"/>
                <a:cs typeface="Arial" charset="0"/>
              </a:rPr>
              <a:t>Claims for Benefit Denial</a:t>
            </a:r>
            <a:endParaRPr lang="en-US" sz="2400" dirty="0">
              <a:latin typeface="Arial" charset="0"/>
              <a:cs typeface="Arial" charset="0"/>
            </a:endParaRPr>
          </a:p>
          <a:p>
            <a:pPr lvl="1" eaLnBrk="1" hangingPunct="1"/>
            <a:r>
              <a:rPr lang="en-US" sz="2400" dirty="0" smtClean="0">
                <a:latin typeface="Arial" charset="0"/>
                <a:cs typeface="Arial" charset="0"/>
              </a:rPr>
              <a:t>Same-Sex </a:t>
            </a:r>
            <a:r>
              <a:rPr lang="en-US" sz="2400" dirty="0" smtClean="0">
                <a:latin typeface="Arial" charset="0"/>
                <a:cs typeface="Arial" charset="0"/>
              </a:rPr>
              <a:t>spouse </a:t>
            </a:r>
            <a:r>
              <a:rPr lang="en-US" sz="2400" dirty="0" smtClean="0">
                <a:latin typeface="Arial" charset="0"/>
                <a:cs typeface="Arial" charset="0"/>
              </a:rPr>
              <a:t>Litigation</a:t>
            </a:r>
            <a:endParaRPr lang="en-US" sz="2400"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2874" y="2386012"/>
            <a:ext cx="6949440" cy="4471987"/>
          </a:xfrm>
        </p:spPr>
        <p:txBody>
          <a:bodyPr/>
          <a:lstStyle/>
          <a:p>
            <a:pPr algn="ctr" eaLnBrk="1" fontAlgn="auto" hangingPunct="1">
              <a:spcAft>
                <a:spcPts val="0"/>
              </a:spcAft>
              <a:defRPr/>
            </a:pPr>
            <a:r>
              <a:rPr lang="en-US" sz="4400" dirty="0" smtClean="0"/>
              <a:t>Demise of Moench Presumption</a:t>
            </a:r>
            <a:endParaRPr lang="en-US" sz="4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fontAlgn="auto" hangingPunct="1">
              <a:spcAft>
                <a:spcPts val="0"/>
              </a:spcAft>
              <a:defRPr/>
            </a:pPr>
            <a:r>
              <a:rPr lang="en-US" sz="3400" dirty="0" smtClean="0">
                <a:solidFill>
                  <a:srgbClr val="1902C0"/>
                </a:solidFill>
              </a:rPr>
              <a:t>DEMISE OF MOENCH PRESUMPTION</a:t>
            </a:r>
            <a:endParaRPr lang="en-US" sz="3400" dirty="0">
              <a:solidFill>
                <a:srgbClr val="1902C0"/>
              </a:solidFill>
            </a:endParaRPr>
          </a:p>
        </p:txBody>
      </p:sp>
      <p:sp>
        <p:nvSpPr>
          <p:cNvPr id="3" name="Content Placeholder 2"/>
          <p:cNvSpPr>
            <a:spLocks noGrp="1"/>
          </p:cNvSpPr>
          <p:nvPr>
            <p:ph idx="1"/>
          </p:nvPr>
        </p:nvSpPr>
        <p:spPr/>
        <p:txBody>
          <a:bodyPr>
            <a:normAutofit lnSpcReduction="10000"/>
          </a:bodyPr>
          <a:lstStyle/>
          <a:p>
            <a:pPr eaLnBrk="1" fontAlgn="auto" hangingPunct="1">
              <a:spcBef>
                <a:spcPts val="0"/>
              </a:spcBef>
              <a:spcAft>
                <a:spcPts val="0"/>
              </a:spcAft>
              <a:defRPr/>
            </a:pPr>
            <a:r>
              <a:rPr lang="en-US" b="1" u="sng" dirty="0" smtClean="0"/>
              <a:t>Moench</a:t>
            </a:r>
            <a:r>
              <a:rPr lang="en-US" b="1" dirty="0" smtClean="0"/>
              <a:t> presumption</a:t>
            </a:r>
          </a:p>
          <a:p>
            <a:pPr lvl="1" eaLnBrk="1" fontAlgn="auto" hangingPunct="1">
              <a:spcAft>
                <a:spcPts val="0"/>
              </a:spcAft>
              <a:defRPr/>
            </a:pPr>
            <a:r>
              <a:rPr lang="en-US" sz="2400" dirty="0" smtClean="0"/>
              <a:t>Plan holding or buying employer stock is presumptively prudent; the presumption applied to:</a:t>
            </a:r>
          </a:p>
          <a:p>
            <a:pPr lvl="3" eaLnBrk="1" fontAlgn="auto" hangingPunct="1">
              <a:spcAft>
                <a:spcPts val="0"/>
              </a:spcAft>
              <a:defRPr/>
            </a:pPr>
            <a:r>
              <a:rPr lang="en-US" sz="2400" dirty="0" smtClean="0"/>
              <a:t>ESOPs</a:t>
            </a:r>
          </a:p>
          <a:p>
            <a:pPr lvl="3" eaLnBrk="1" fontAlgn="auto" hangingPunct="1">
              <a:spcAft>
                <a:spcPts val="0"/>
              </a:spcAft>
              <a:defRPr/>
            </a:pPr>
            <a:r>
              <a:rPr lang="en-US" sz="2400" dirty="0" smtClean="0"/>
              <a:t>401(k) Plans invested in employer stock</a:t>
            </a:r>
          </a:p>
          <a:p>
            <a:pPr lvl="1" eaLnBrk="1" fontAlgn="auto" hangingPunct="1">
              <a:spcAft>
                <a:spcPts val="0"/>
              </a:spcAft>
              <a:defRPr/>
            </a:pPr>
            <a:r>
              <a:rPr lang="en-US" sz="2400" dirty="0" smtClean="0"/>
              <a:t>Moench doctrine had been spreading since 1995</a:t>
            </a:r>
          </a:p>
          <a:p>
            <a:pPr lvl="1" eaLnBrk="1" fontAlgn="auto" hangingPunct="1">
              <a:spcAft>
                <a:spcPts val="0"/>
              </a:spcAft>
              <a:defRPr/>
            </a:pPr>
            <a:r>
              <a:rPr lang="en-US" sz="2400" dirty="0" smtClean="0"/>
              <a:t>Result was early stage dismissal in many stock drop cases</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u="sng" dirty="0" smtClean="0"/>
              <a:t>Dudenhoeffer</a:t>
            </a:r>
            <a:r>
              <a:rPr lang="en-US" b="1" dirty="0" smtClean="0"/>
              <a:t> holding: no presumption of prudence</a:t>
            </a:r>
          </a:p>
          <a:p>
            <a:pPr lvl="1" eaLnBrk="1" fontAlgn="auto" hangingPunct="1">
              <a:spcAft>
                <a:spcPts val="0"/>
              </a:spcAft>
              <a:defRPr/>
            </a:pPr>
            <a:r>
              <a:rPr lang="en-US" sz="2400" dirty="0" smtClean="0"/>
              <a:t>Supreme Court rules that a presumption of prudence exists only as to the diversification of plan assets</a:t>
            </a:r>
          </a:p>
          <a:p>
            <a:pPr lvl="1" eaLnBrk="1" fontAlgn="auto" hangingPunct="1">
              <a:spcAft>
                <a:spcPts val="0"/>
              </a:spcAft>
              <a:defRPr/>
            </a:pPr>
            <a:r>
              <a:rPr lang="en-US" sz="2400" dirty="0" smtClean="0"/>
              <a:t>Supreme Court’s suggestions for weeding out meritless cases favor plan fiduciaries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smtClean="0">
                <a:solidFill>
                  <a:srgbClr val="1902C0"/>
                </a:solidFill>
              </a:rPr>
              <a:t>DEMISE OF MOENCH PRESUMPTION</a:t>
            </a:r>
            <a:endParaRPr lang="en-US" sz="3400" dirty="0">
              <a:solidFill>
                <a:srgbClr val="1902C0"/>
              </a:solidFill>
            </a:endParaRPr>
          </a:p>
        </p:txBody>
      </p:sp>
      <p:sp>
        <p:nvSpPr>
          <p:cNvPr id="3" name="Content Placeholder 2"/>
          <p:cNvSpPr>
            <a:spLocks noGrp="1"/>
          </p:cNvSpPr>
          <p:nvPr>
            <p:ph idx="1"/>
          </p:nvPr>
        </p:nvSpPr>
        <p:spPr>
          <a:xfrm>
            <a:off x="457200" y="1364116"/>
            <a:ext cx="8229600" cy="4757738"/>
          </a:xfrm>
        </p:spPr>
        <p:txBody>
          <a:bodyPr>
            <a:normAutofit/>
          </a:bodyPr>
          <a:lstStyle/>
          <a:p>
            <a:pPr eaLnBrk="1" fontAlgn="auto" hangingPunct="1">
              <a:spcBef>
                <a:spcPts val="0"/>
              </a:spcBef>
              <a:spcAft>
                <a:spcPts val="0"/>
              </a:spcAft>
              <a:defRPr/>
            </a:pPr>
            <a:r>
              <a:rPr lang="en-US" b="1" u="sng" dirty="0" smtClean="0"/>
              <a:t>Post dudenhoeffer Motion to dismiss</a:t>
            </a:r>
          </a:p>
          <a:p>
            <a:pPr eaLnBrk="1" fontAlgn="auto" hangingPunct="1">
              <a:spcBef>
                <a:spcPts val="0"/>
              </a:spcBef>
              <a:spcAft>
                <a:spcPts val="0"/>
              </a:spcAft>
              <a:defRPr/>
            </a:pPr>
            <a:endParaRPr lang="en-US" b="1" dirty="0"/>
          </a:p>
          <a:p>
            <a:pPr lvl="1" eaLnBrk="1" fontAlgn="auto" hangingPunct="1">
              <a:spcAft>
                <a:spcPts val="0"/>
              </a:spcAft>
              <a:defRPr/>
            </a:pPr>
            <a:r>
              <a:rPr lang="en-US" sz="2400" dirty="0"/>
              <a:t>Plan </a:t>
            </a:r>
            <a:r>
              <a:rPr lang="en-US" sz="2400" dirty="0" smtClean="0"/>
              <a:t>fiduciaries generally entitled to rely on market price of employer stock in making buy/sell decisions</a:t>
            </a:r>
          </a:p>
          <a:p>
            <a:pPr lvl="1" eaLnBrk="1" fontAlgn="auto" hangingPunct="1">
              <a:spcAft>
                <a:spcPts val="0"/>
              </a:spcAft>
              <a:defRPr/>
            </a:pPr>
            <a:r>
              <a:rPr lang="en-US" sz="2400" dirty="0" smtClean="0"/>
              <a:t>To </a:t>
            </a:r>
            <a:r>
              <a:rPr lang="en-US" sz="2400" dirty="0"/>
              <a:t>o</a:t>
            </a:r>
            <a:r>
              <a:rPr lang="en-US" sz="2400" dirty="0" smtClean="0"/>
              <a:t>vercome defendant’s reliance on the </a:t>
            </a:r>
            <a:r>
              <a:rPr lang="en-US" sz="2400" dirty="0" smtClean="0"/>
              <a:t>market, </a:t>
            </a:r>
            <a:r>
              <a:rPr lang="en-US" sz="2400" dirty="0" smtClean="0"/>
              <a:t>plaintiffs will need to allege special circumstances</a:t>
            </a:r>
            <a:endParaRPr lang="en-US" sz="2400" dirty="0"/>
          </a:p>
          <a:p>
            <a:pPr lvl="1" eaLnBrk="1" fontAlgn="auto" hangingPunct="1">
              <a:spcAft>
                <a:spcPts val="0"/>
              </a:spcAft>
              <a:defRPr/>
            </a:pPr>
            <a:r>
              <a:rPr lang="en-US" sz="2400" dirty="0" smtClean="0"/>
              <a:t>Lower courts to work out what special circumstances can overcome reliance on the market</a:t>
            </a:r>
          </a:p>
          <a:p>
            <a:pPr lvl="3" eaLnBrk="1" fontAlgn="auto" hangingPunct="1">
              <a:spcAft>
                <a:spcPts val="0"/>
              </a:spcAft>
              <a:defRPr/>
            </a:pPr>
            <a:r>
              <a:rPr lang="en-US" sz="2200" dirty="0" smtClean="0"/>
              <a:t>Plaintiffs will need to allege specific facts in support of special circumstances  </a:t>
            </a:r>
            <a:endParaRPr lang="en-US" sz="2200" dirty="0"/>
          </a:p>
          <a:p>
            <a:endParaRPr lang="en-US" dirty="0"/>
          </a:p>
        </p:txBody>
      </p:sp>
    </p:spTree>
    <p:extLst>
      <p:ext uri="{BB962C8B-B14F-4D97-AF65-F5344CB8AC3E}">
        <p14:creationId xmlns:p14="http://schemas.microsoft.com/office/powerpoint/2010/main" val="627068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smtClean="0">
                <a:solidFill>
                  <a:srgbClr val="1902C0"/>
                </a:solidFill>
              </a:rPr>
              <a:t>DEMISE OF MOENCH PRESUMPTION</a:t>
            </a:r>
            <a:endParaRPr lang="en-US" sz="3400" dirty="0"/>
          </a:p>
        </p:txBody>
      </p:sp>
      <p:sp>
        <p:nvSpPr>
          <p:cNvPr id="3" name="Content Placeholder 2"/>
          <p:cNvSpPr>
            <a:spLocks noGrp="1"/>
          </p:cNvSpPr>
          <p:nvPr>
            <p:ph idx="1"/>
          </p:nvPr>
        </p:nvSpPr>
        <p:spPr>
          <a:xfrm>
            <a:off x="457200" y="1046162"/>
            <a:ext cx="8229600" cy="5136923"/>
          </a:xfrm>
        </p:spPr>
        <p:txBody>
          <a:bodyPr>
            <a:normAutofit fontScale="62500" lnSpcReduction="20000"/>
          </a:bodyPr>
          <a:lstStyle/>
          <a:p>
            <a:pPr lvl="1" eaLnBrk="1" fontAlgn="auto" hangingPunct="1">
              <a:lnSpc>
                <a:spcPct val="120000"/>
              </a:lnSpc>
              <a:spcAft>
                <a:spcPts val="0"/>
              </a:spcAft>
              <a:defRPr/>
            </a:pPr>
            <a:r>
              <a:rPr lang="en-US" sz="2900" b="1" dirty="0"/>
              <a:t>A</a:t>
            </a:r>
            <a:r>
              <a:rPr lang="en-US" sz="2900" b="1" dirty="0" smtClean="0"/>
              <a:t>ctions taken by fiduciaries must be consistent </a:t>
            </a:r>
            <a:r>
              <a:rPr lang="en-US" sz="2900" b="1" dirty="0"/>
              <a:t>with securities </a:t>
            </a:r>
            <a:r>
              <a:rPr lang="en-US" sz="2900" b="1" dirty="0" smtClean="0"/>
              <a:t>laws</a:t>
            </a:r>
          </a:p>
          <a:p>
            <a:pPr lvl="3" eaLnBrk="1" fontAlgn="auto" hangingPunct="1">
              <a:lnSpc>
                <a:spcPct val="120000"/>
              </a:lnSpc>
              <a:spcAft>
                <a:spcPts val="0"/>
              </a:spcAft>
              <a:defRPr/>
            </a:pPr>
            <a:r>
              <a:rPr lang="en-US" sz="2900" dirty="0" smtClean="0"/>
              <a:t>Duty </a:t>
            </a:r>
            <a:r>
              <a:rPr lang="en-US" sz="2900" dirty="0"/>
              <a:t>of prudence does not require fiduciary to break the </a:t>
            </a:r>
            <a:r>
              <a:rPr lang="en-US" sz="2900" dirty="0" smtClean="0"/>
              <a:t>law, including insider trading restrictions</a:t>
            </a:r>
          </a:p>
          <a:p>
            <a:pPr lvl="3" eaLnBrk="1" fontAlgn="auto" hangingPunct="1">
              <a:lnSpc>
                <a:spcPct val="120000"/>
              </a:lnSpc>
              <a:spcAft>
                <a:spcPts val="0"/>
              </a:spcAft>
              <a:defRPr/>
            </a:pPr>
            <a:r>
              <a:rPr lang="en-US" sz="2900" dirty="0" smtClean="0"/>
              <a:t>Cannot </a:t>
            </a:r>
            <a:r>
              <a:rPr lang="en-US" sz="2900" dirty="0"/>
              <a:t>require divestiture of employer stock on the basis of inside information</a:t>
            </a:r>
          </a:p>
          <a:p>
            <a:pPr lvl="3" eaLnBrk="1" fontAlgn="auto" hangingPunct="1">
              <a:lnSpc>
                <a:spcPct val="120000"/>
              </a:lnSpc>
              <a:spcAft>
                <a:spcPts val="0"/>
              </a:spcAft>
              <a:defRPr/>
            </a:pPr>
            <a:r>
              <a:rPr lang="en-US" sz="2900" dirty="0" smtClean="0"/>
              <a:t>Acts should not </a:t>
            </a:r>
            <a:r>
              <a:rPr lang="en-US" sz="2900" dirty="0"/>
              <a:t>be more likely to harm the employer stock fund than help </a:t>
            </a:r>
            <a:r>
              <a:rPr lang="en-US" sz="2900" dirty="0" smtClean="0"/>
              <a:t>it</a:t>
            </a:r>
          </a:p>
          <a:p>
            <a:pPr marL="228600" lvl="3" indent="0" eaLnBrk="1" fontAlgn="auto" hangingPunct="1">
              <a:lnSpc>
                <a:spcPct val="120000"/>
              </a:lnSpc>
              <a:spcAft>
                <a:spcPts val="0"/>
              </a:spcAft>
              <a:buNone/>
              <a:defRPr/>
            </a:pPr>
            <a:endParaRPr lang="en-US" sz="2900" dirty="0" smtClean="0"/>
          </a:p>
          <a:p>
            <a:pPr lvl="1" eaLnBrk="1" fontAlgn="auto" hangingPunct="1">
              <a:lnSpc>
                <a:spcPct val="120000"/>
              </a:lnSpc>
              <a:spcAft>
                <a:spcPts val="0"/>
              </a:spcAft>
              <a:defRPr/>
            </a:pPr>
            <a:r>
              <a:rPr lang="en-US" sz="2900" b="1" dirty="0" smtClean="0"/>
              <a:t>Supreme Court’s instructions to lower courts</a:t>
            </a:r>
            <a:r>
              <a:rPr lang="en-US" sz="2900" dirty="0" smtClean="0"/>
              <a:t>:</a:t>
            </a:r>
          </a:p>
          <a:p>
            <a:pPr lvl="3" eaLnBrk="1" fontAlgn="auto" hangingPunct="1">
              <a:lnSpc>
                <a:spcPct val="120000"/>
              </a:lnSpc>
              <a:spcAft>
                <a:spcPts val="0"/>
              </a:spcAft>
              <a:defRPr/>
            </a:pPr>
            <a:r>
              <a:rPr lang="en-US" sz="2900" dirty="0" smtClean="0"/>
              <a:t>Potential conflicts with insider trading that must be avoided</a:t>
            </a:r>
          </a:p>
          <a:p>
            <a:pPr lvl="4" eaLnBrk="1" fontAlgn="auto" hangingPunct="1">
              <a:lnSpc>
                <a:spcPct val="120000"/>
              </a:lnSpc>
              <a:spcAft>
                <a:spcPts val="0"/>
              </a:spcAft>
              <a:defRPr/>
            </a:pPr>
            <a:r>
              <a:rPr lang="en-US" sz="2900" dirty="0"/>
              <a:t>Requiring a sale of employer stock on the basis of inside information</a:t>
            </a:r>
          </a:p>
          <a:p>
            <a:pPr lvl="4" eaLnBrk="1" fontAlgn="auto" hangingPunct="1">
              <a:lnSpc>
                <a:spcPct val="120000"/>
              </a:lnSpc>
              <a:spcAft>
                <a:spcPts val="0"/>
              </a:spcAft>
              <a:defRPr/>
            </a:pPr>
            <a:r>
              <a:rPr lang="en-US" sz="2900" dirty="0"/>
              <a:t>Disclosure of nonpublic information</a:t>
            </a:r>
          </a:p>
          <a:p>
            <a:pPr lvl="3" eaLnBrk="1" fontAlgn="auto" hangingPunct="1">
              <a:lnSpc>
                <a:spcPct val="120000"/>
              </a:lnSpc>
              <a:spcAft>
                <a:spcPts val="0"/>
              </a:spcAft>
              <a:defRPr/>
            </a:pPr>
            <a:r>
              <a:rPr lang="en-US" sz="2900" dirty="0" smtClean="0"/>
              <a:t>Viable complaint must allege that prudent fiduciary could not have concluded that alternative actions would do plan more harm than good</a:t>
            </a:r>
          </a:p>
          <a:p>
            <a:pPr lvl="4" eaLnBrk="1" fontAlgn="auto" hangingPunct="1">
              <a:lnSpc>
                <a:spcPct val="120000"/>
              </a:lnSpc>
              <a:spcAft>
                <a:spcPts val="0"/>
              </a:spcAft>
              <a:defRPr/>
            </a:pPr>
            <a:r>
              <a:rPr lang="en-US" sz="2900" dirty="0" smtClean="0"/>
              <a:t>Stopping purchase of employer stock</a:t>
            </a:r>
          </a:p>
          <a:p>
            <a:pPr lvl="4" eaLnBrk="1" fontAlgn="auto" hangingPunct="1">
              <a:lnSpc>
                <a:spcPct val="120000"/>
              </a:lnSpc>
              <a:spcAft>
                <a:spcPts val="0"/>
              </a:spcAft>
              <a:defRPr/>
            </a:pPr>
            <a:r>
              <a:rPr lang="en-US" sz="2900" dirty="0" smtClean="0"/>
              <a:t>Disclosing nonpublic information</a:t>
            </a:r>
          </a:p>
          <a:p>
            <a:pPr eaLnBrk="1" fontAlgn="auto" hangingPunct="1">
              <a:spcBef>
                <a:spcPts val="0"/>
              </a:spcBef>
              <a:spcAft>
                <a:spcPts val="0"/>
              </a:spcAft>
              <a:defRPr/>
            </a:pPr>
            <a:endParaRPr lang="en-US" dirty="0"/>
          </a:p>
          <a:p>
            <a:endParaRPr lang="en-US" dirty="0"/>
          </a:p>
        </p:txBody>
      </p:sp>
    </p:spTree>
    <p:extLst>
      <p:ext uri="{BB962C8B-B14F-4D97-AF65-F5344CB8AC3E}">
        <p14:creationId xmlns:p14="http://schemas.microsoft.com/office/powerpoint/2010/main" val="112851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smtClean="0">
                <a:solidFill>
                  <a:srgbClr val="1902C0"/>
                </a:solidFill>
              </a:rPr>
              <a:t>DEMISE OF MOENCH PRESUMPTION</a:t>
            </a:r>
            <a:endParaRPr lang="en-US" sz="3400" dirty="0"/>
          </a:p>
        </p:txBody>
      </p:sp>
      <p:sp>
        <p:nvSpPr>
          <p:cNvPr id="3" name="Content Placeholder 2"/>
          <p:cNvSpPr>
            <a:spLocks noGrp="1"/>
          </p:cNvSpPr>
          <p:nvPr>
            <p:ph idx="1"/>
          </p:nvPr>
        </p:nvSpPr>
        <p:spPr/>
        <p:txBody>
          <a:bodyPr>
            <a:normAutofit/>
          </a:bodyPr>
          <a:lstStyle/>
          <a:p>
            <a:pPr eaLnBrk="1" fontAlgn="auto" hangingPunct="1">
              <a:spcBef>
                <a:spcPts val="0"/>
              </a:spcBef>
              <a:spcAft>
                <a:spcPts val="0"/>
              </a:spcAft>
              <a:defRPr/>
            </a:pPr>
            <a:r>
              <a:rPr lang="en-US" b="1" u="sng" dirty="0" smtClean="0"/>
              <a:t>Takeaways</a:t>
            </a:r>
            <a:endParaRPr lang="en-US" b="1" dirty="0"/>
          </a:p>
          <a:p>
            <a:pPr lvl="1" eaLnBrk="1" fontAlgn="auto" hangingPunct="1">
              <a:spcAft>
                <a:spcPts val="0"/>
              </a:spcAft>
              <a:defRPr/>
            </a:pPr>
            <a:r>
              <a:rPr lang="en-US" sz="2400" dirty="0" smtClean="0"/>
              <a:t>Consider excluding insiders from serving on plan committees</a:t>
            </a:r>
            <a:endParaRPr lang="en-US" sz="2400" dirty="0"/>
          </a:p>
          <a:p>
            <a:pPr lvl="1" eaLnBrk="1" fontAlgn="auto" hangingPunct="1">
              <a:spcAft>
                <a:spcPts val="0"/>
              </a:spcAft>
              <a:defRPr/>
            </a:pPr>
            <a:r>
              <a:rPr lang="en-US" sz="2400" dirty="0" smtClean="0"/>
              <a:t>Consider appointment of independent fiduciary to make employer stock decisions</a:t>
            </a:r>
          </a:p>
          <a:p>
            <a:pPr lvl="1" eaLnBrk="1" fontAlgn="auto" hangingPunct="1">
              <a:spcAft>
                <a:spcPts val="0"/>
              </a:spcAft>
              <a:defRPr/>
            </a:pPr>
            <a:r>
              <a:rPr lang="en-US" sz="2400" dirty="0" smtClean="0"/>
              <a:t>Review Securities </a:t>
            </a:r>
            <a:r>
              <a:rPr lang="en-US" sz="2400" dirty="0"/>
              <a:t>L</a:t>
            </a:r>
            <a:r>
              <a:rPr lang="en-US" sz="2400" dirty="0" smtClean="0"/>
              <a:t>aw requirements </a:t>
            </a:r>
          </a:p>
          <a:p>
            <a:pPr lvl="1" eaLnBrk="1" fontAlgn="auto" hangingPunct="1">
              <a:spcAft>
                <a:spcPts val="0"/>
              </a:spcAft>
              <a:defRPr/>
            </a:pPr>
            <a:r>
              <a:rPr lang="en-US" sz="2400" dirty="0" smtClean="0"/>
              <a:t>Review employer’s public statements and filings</a:t>
            </a:r>
          </a:p>
          <a:p>
            <a:pPr lvl="1" eaLnBrk="1" fontAlgn="auto" hangingPunct="1">
              <a:spcAft>
                <a:spcPts val="0"/>
              </a:spcAft>
              <a:defRPr/>
            </a:pPr>
            <a:r>
              <a:rPr lang="en-US" sz="2400" dirty="0" smtClean="0"/>
              <a:t>Apply a prudent process to decision making</a:t>
            </a:r>
          </a:p>
          <a:p>
            <a:endParaRPr lang="en-US" dirty="0"/>
          </a:p>
        </p:txBody>
      </p:sp>
    </p:spTree>
    <p:extLst>
      <p:ext uri="{BB962C8B-B14F-4D97-AF65-F5344CB8AC3E}">
        <p14:creationId xmlns:p14="http://schemas.microsoft.com/office/powerpoint/2010/main" val="3199749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4800" dirty="0" smtClean="0"/>
              <a:t>Lessons from excess fee cases</a:t>
            </a:r>
            <a:endParaRPr lang="en-US" sz="4800" dirty="0"/>
          </a:p>
        </p:txBody>
      </p:sp>
    </p:spTree>
    <p:extLst>
      <p:ext uri="{BB962C8B-B14F-4D97-AF65-F5344CB8AC3E}">
        <p14:creationId xmlns:p14="http://schemas.microsoft.com/office/powerpoint/2010/main" val="3437376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1902C0"/>
                </a:solidFill>
              </a:rPr>
              <a:t>Lessons from Excess fee cases</a:t>
            </a:r>
            <a:endParaRPr lang="en-US" sz="3200" dirty="0">
              <a:solidFill>
                <a:srgbClr val="1902C0"/>
              </a:solidFill>
            </a:endParaRPr>
          </a:p>
        </p:txBody>
      </p:sp>
      <p:sp>
        <p:nvSpPr>
          <p:cNvPr id="3" name="Content Placeholder 2"/>
          <p:cNvSpPr>
            <a:spLocks noGrp="1"/>
          </p:cNvSpPr>
          <p:nvPr>
            <p:ph idx="1"/>
          </p:nvPr>
        </p:nvSpPr>
        <p:spPr/>
        <p:txBody>
          <a:bodyPr>
            <a:normAutofit lnSpcReduction="10000"/>
          </a:bodyPr>
          <a:lstStyle/>
          <a:p>
            <a:pPr lvl="1" eaLnBrk="1" fontAlgn="auto" hangingPunct="1">
              <a:spcAft>
                <a:spcPts val="0"/>
              </a:spcAft>
              <a:defRPr/>
            </a:pPr>
            <a:r>
              <a:rPr lang="en-US" sz="2400" dirty="0" smtClean="0"/>
              <a:t>Excess fee cases assert fiduciary breach due to unreasonably high fees paid by plan</a:t>
            </a:r>
          </a:p>
          <a:p>
            <a:pPr lvl="1" eaLnBrk="1" fontAlgn="auto" hangingPunct="1">
              <a:spcAft>
                <a:spcPts val="0"/>
              </a:spcAft>
              <a:defRPr/>
            </a:pPr>
            <a:endParaRPr lang="en-US" sz="2400" dirty="0" smtClean="0"/>
          </a:p>
          <a:p>
            <a:pPr lvl="1" eaLnBrk="1" fontAlgn="auto" hangingPunct="1">
              <a:spcAft>
                <a:spcPts val="0"/>
              </a:spcAft>
              <a:defRPr/>
            </a:pPr>
            <a:r>
              <a:rPr lang="en-US" sz="2400" dirty="0" smtClean="0"/>
              <a:t>ERISA Sec. 404(c) regulations provide exemption from fiduciary liability</a:t>
            </a:r>
          </a:p>
          <a:p>
            <a:pPr lvl="3" eaLnBrk="1" fontAlgn="auto" hangingPunct="1">
              <a:spcAft>
                <a:spcPts val="0"/>
              </a:spcAft>
              <a:defRPr/>
            </a:pPr>
            <a:r>
              <a:rPr lang="en-US" sz="2200" dirty="0" smtClean="0"/>
              <a:t>Plan must give participant discretion to select investments</a:t>
            </a:r>
          </a:p>
          <a:p>
            <a:pPr lvl="3" eaLnBrk="1" fontAlgn="auto" hangingPunct="1">
              <a:spcAft>
                <a:spcPts val="0"/>
              </a:spcAft>
              <a:defRPr/>
            </a:pPr>
            <a:r>
              <a:rPr lang="en-US" sz="2200" dirty="0" smtClean="0"/>
              <a:t>Participant must exercise control over investment selection </a:t>
            </a:r>
          </a:p>
          <a:p>
            <a:pPr lvl="3" eaLnBrk="1" fontAlgn="auto" hangingPunct="1">
              <a:spcAft>
                <a:spcPts val="0"/>
              </a:spcAft>
              <a:defRPr/>
            </a:pPr>
            <a:endParaRPr lang="en-US" sz="2200" dirty="0" smtClean="0"/>
          </a:p>
          <a:p>
            <a:pPr lvl="1" eaLnBrk="1" fontAlgn="auto" hangingPunct="1">
              <a:spcAft>
                <a:spcPts val="0"/>
              </a:spcAft>
              <a:defRPr/>
            </a:pPr>
            <a:r>
              <a:rPr lang="en-US" sz="2400" i="1" dirty="0" smtClean="0"/>
              <a:t>Hecker v. Deere</a:t>
            </a:r>
            <a:r>
              <a:rPr lang="en-US" sz="2400" dirty="0" smtClean="0"/>
              <a:t>: over 2,500 available funds give participants requisite choice to pick expensive or low priced funds</a:t>
            </a:r>
          </a:p>
          <a:p>
            <a:pPr lvl="3" eaLnBrk="1" fontAlgn="auto" hangingPunct="1">
              <a:spcAft>
                <a:spcPts val="0"/>
              </a:spcAft>
              <a:defRPr/>
            </a:pPr>
            <a:r>
              <a:rPr lang="en-US" sz="2200" dirty="0" smtClean="0"/>
              <a:t>Market regulates fund fees</a:t>
            </a:r>
            <a:endParaRPr lang="en-US" sz="2200" dirty="0"/>
          </a:p>
        </p:txBody>
      </p:sp>
    </p:spTree>
    <p:extLst>
      <p:ext uri="{BB962C8B-B14F-4D97-AF65-F5344CB8AC3E}">
        <p14:creationId xmlns:p14="http://schemas.microsoft.com/office/powerpoint/2010/main" val="448226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solidFill>
                  <a:srgbClr val="1902C0"/>
                </a:solidFill>
              </a:rPr>
              <a:t>Lessons from Excess fee cases</a:t>
            </a:r>
            <a:endParaRPr lang="en-US" sz="3200" dirty="0"/>
          </a:p>
        </p:txBody>
      </p:sp>
      <p:sp>
        <p:nvSpPr>
          <p:cNvPr id="3" name="Content Placeholder 2"/>
          <p:cNvSpPr>
            <a:spLocks noGrp="1"/>
          </p:cNvSpPr>
          <p:nvPr>
            <p:ph idx="1"/>
          </p:nvPr>
        </p:nvSpPr>
        <p:spPr/>
        <p:txBody>
          <a:bodyPr/>
          <a:lstStyle/>
          <a:p>
            <a:pPr lvl="1" eaLnBrk="1" fontAlgn="auto" hangingPunct="1">
              <a:spcAft>
                <a:spcPts val="0"/>
              </a:spcAft>
              <a:defRPr/>
            </a:pPr>
            <a:r>
              <a:rPr lang="en-US" sz="2800" i="1" dirty="0" smtClean="0"/>
              <a:t>Hecker v. </a:t>
            </a:r>
            <a:r>
              <a:rPr lang="en-US" sz="2800" i="1" dirty="0"/>
              <a:t>D</a:t>
            </a:r>
            <a:r>
              <a:rPr lang="en-US" sz="2800" i="1" dirty="0" smtClean="0"/>
              <a:t>eere </a:t>
            </a:r>
            <a:r>
              <a:rPr lang="en-US" sz="2800" dirty="0" smtClean="0"/>
              <a:t>progeny holding participants have adequate choice:</a:t>
            </a:r>
          </a:p>
          <a:p>
            <a:pPr lvl="3" eaLnBrk="1" fontAlgn="auto" hangingPunct="1">
              <a:spcAft>
                <a:spcPts val="0"/>
              </a:spcAft>
              <a:defRPr/>
            </a:pPr>
            <a:r>
              <a:rPr lang="en-US" sz="2800" i="1" dirty="0" smtClean="0"/>
              <a:t>Renfro v. Unisys </a:t>
            </a:r>
            <a:r>
              <a:rPr lang="en-US" sz="2800" dirty="0" smtClean="0"/>
              <a:t>– 73 investment options</a:t>
            </a:r>
          </a:p>
          <a:p>
            <a:pPr lvl="3" eaLnBrk="1" fontAlgn="auto" hangingPunct="1">
              <a:spcAft>
                <a:spcPts val="0"/>
              </a:spcAft>
              <a:defRPr/>
            </a:pPr>
            <a:r>
              <a:rPr lang="en-US" sz="2800" i="1" dirty="0" smtClean="0"/>
              <a:t>Loomis v. Excelon Corp</a:t>
            </a:r>
            <a:r>
              <a:rPr lang="en-US" sz="2800" dirty="0" smtClean="0"/>
              <a:t>. – 32 investment options</a:t>
            </a:r>
          </a:p>
          <a:p>
            <a:pPr marL="228600" lvl="3" indent="0" eaLnBrk="1" fontAlgn="auto" hangingPunct="1">
              <a:spcAft>
                <a:spcPts val="0"/>
              </a:spcAft>
              <a:buNone/>
              <a:defRPr/>
            </a:pPr>
            <a:endParaRPr lang="en-US" sz="2800" dirty="0"/>
          </a:p>
          <a:p>
            <a:pPr lvl="1" eaLnBrk="1" fontAlgn="auto" hangingPunct="1">
              <a:spcAft>
                <a:spcPts val="0"/>
              </a:spcAft>
              <a:defRPr/>
            </a:pPr>
            <a:r>
              <a:rPr lang="en-US" sz="2800" dirty="0" smtClean="0"/>
              <a:t>Cases are limited to their particular facts</a:t>
            </a:r>
          </a:p>
          <a:p>
            <a:pPr lvl="1" eaLnBrk="1" fontAlgn="auto" hangingPunct="1">
              <a:spcAft>
                <a:spcPts val="0"/>
              </a:spcAft>
              <a:defRPr/>
            </a:pPr>
            <a:endParaRPr lang="en-US" sz="2800" dirty="0" smtClean="0"/>
          </a:p>
          <a:p>
            <a:pPr lvl="1" eaLnBrk="1" fontAlgn="auto" hangingPunct="1">
              <a:spcAft>
                <a:spcPts val="0"/>
              </a:spcAft>
              <a:defRPr/>
            </a:pPr>
            <a:r>
              <a:rPr lang="en-US" sz="2800" dirty="0" smtClean="0"/>
              <a:t>Tipping point: offering a wide range of fund fees</a:t>
            </a:r>
            <a:endParaRPr lang="en-US" sz="2800" dirty="0"/>
          </a:p>
          <a:p>
            <a:endParaRPr lang="en-US" dirty="0"/>
          </a:p>
        </p:txBody>
      </p:sp>
    </p:spTree>
    <p:extLst>
      <p:ext uri="{BB962C8B-B14F-4D97-AF65-F5344CB8AC3E}">
        <p14:creationId xmlns:p14="http://schemas.microsoft.com/office/powerpoint/2010/main" val="1903699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1902C0"/>
                </a:solidFill>
              </a:rPr>
              <a:t>Lessons from Excess fee cases</a:t>
            </a:r>
            <a:endParaRPr lang="en-US" sz="3200" dirty="0"/>
          </a:p>
        </p:txBody>
      </p:sp>
      <p:sp>
        <p:nvSpPr>
          <p:cNvPr id="3" name="Content Placeholder 2"/>
          <p:cNvSpPr>
            <a:spLocks noGrp="1"/>
          </p:cNvSpPr>
          <p:nvPr>
            <p:ph idx="1"/>
          </p:nvPr>
        </p:nvSpPr>
        <p:spPr>
          <a:xfrm>
            <a:off x="457200" y="1235075"/>
            <a:ext cx="8367486" cy="4757738"/>
          </a:xfrm>
        </p:spPr>
        <p:txBody>
          <a:bodyPr>
            <a:normAutofit/>
          </a:bodyPr>
          <a:lstStyle/>
          <a:p>
            <a:pPr lvl="1" eaLnBrk="1" fontAlgn="auto" hangingPunct="1">
              <a:lnSpc>
                <a:spcPct val="110000"/>
              </a:lnSpc>
              <a:spcAft>
                <a:spcPts val="0"/>
              </a:spcAft>
              <a:defRPr/>
            </a:pPr>
            <a:r>
              <a:rPr lang="en-US" sz="2000" i="1" dirty="0" smtClean="0"/>
              <a:t>Tibble v. Edison International </a:t>
            </a:r>
            <a:r>
              <a:rPr lang="en-US" sz="2000" dirty="0" smtClean="0"/>
              <a:t>(2013) - 50 investment options</a:t>
            </a:r>
          </a:p>
          <a:p>
            <a:pPr lvl="3" eaLnBrk="1" fontAlgn="auto" hangingPunct="1">
              <a:lnSpc>
                <a:spcPct val="110000"/>
              </a:lnSpc>
              <a:spcAft>
                <a:spcPts val="0"/>
              </a:spcAft>
              <a:defRPr/>
            </a:pPr>
            <a:r>
              <a:rPr lang="en-US" sz="2000" dirty="0" smtClean="0"/>
              <a:t>I</a:t>
            </a:r>
            <a:r>
              <a:rPr lang="en-US" sz="2000" b="1" dirty="0" smtClean="0"/>
              <a:t>n</a:t>
            </a:r>
            <a:r>
              <a:rPr lang="en-US" sz="2000" dirty="0" smtClean="0"/>
              <a:t>clusion of retail class mutual funds with high fees held imprudent</a:t>
            </a:r>
          </a:p>
          <a:p>
            <a:pPr lvl="3" eaLnBrk="1" fontAlgn="auto" hangingPunct="1">
              <a:lnSpc>
                <a:spcPct val="110000"/>
              </a:lnSpc>
              <a:spcAft>
                <a:spcPts val="0"/>
              </a:spcAft>
              <a:defRPr/>
            </a:pPr>
            <a:r>
              <a:rPr lang="en-US" sz="2000" dirty="0" smtClean="0"/>
              <a:t>Plan fiduciaries fail to investigate institutional class alternatives</a:t>
            </a:r>
          </a:p>
          <a:p>
            <a:pPr lvl="3" eaLnBrk="1" fontAlgn="auto" hangingPunct="1">
              <a:lnSpc>
                <a:spcPct val="110000"/>
              </a:lnSpc>
              <a:spcAft>
                <a:spcPts val="0"/>
              </a:spcAft>
              <a:defRPr/>
            </a:pPr>
            <a:r>
              <a:rPr lang="en-US" sz="2000" dirty="0" smtClean="0"/>
              <a:t>Unquestioning reliance on consultant who fails to recommend alternatives</a:t>
            </a:r>
          </a:p>
          <a:p>
            <a:pPr lvl="3" eaLnBrk="1" fontAlgn="auto" hangingPunct="1">
              <a:lnSpc>
                <a:spcPct val="110000"/>
              </a:lnSpc>
              <a:spcAft>
                <a:spcPts val="0"/>
              </a:spcAft>
              <a:defRPr/>
            </a:pPr>
            <a:endParaRPr lang="en-US" sz="2000" dirty="0"/>
          </a:p>
          <a:p>
            <a:pPr lvl="1" eaLnBrk="1" fontAlgn="auto" hangingPunct="1">
              <a:lnSpc>
                <a:spcPct val="110000"/>
              </a:lnSpc>
              <a:spcAft>
                <a:spcPts val="0"/>
              </a:spcAft>
              <a:defRPr/>
            </a:pPr>
            <a:r>
              <a:rPr lang="en-US" sz="2000" dirty="0" smtClean="0"/>
              <a:t>Evolution of complaints in excess fee cases</a:t>
            </a:r>
          </a:p>
          <a:p>
            <a:pPr lvl="3" eaLnBrk="1" fontAlgn="auto" hangingPunct="1">
              <a:lnSpc>
                <a:spcPct val="110000"/>
              </a:lnSpc>
              <a:spcAft>
                <a:spcPts val="0"/>
              </a:spcAft>
              <a:defRPr/>
            </a:pPr>
            <a:r>
              <a:rPr lang="en-US" sz="2000" dirty="0" smtClean="0"/>
              <a:t>Complaints focus on overcompensation of service providers by </a:t>
            </a:r>
            <a:r>
              <a:rPr lang="en-US" sz="2000" dirty="0"/>
              <a:t>mutual funds</a:t>
            </a:r>
            <a:endParaRPr lang="en-US" sz="2000" dirty="0" smtClean="0"/>
          </a:p>
          <a:p>
            <a:pPr lvl="3" eaLnBrk="1" fontAlgn="auto" hangingPunct="1">
              <a:lnSpc>
                <a:spcPct val="110000"/>
              </a:lnSpc>
              <a:spcAft>
                <a:spcPts val="0"/>
              </a:spcAft>
              <a:defRPr/>
            </a:pPr>
            <a:r>
              <a:rPr lang="en-US" sz="2000" dirty="0" smtClean="0"/>
              <a:t>Overall fees no longer relevant</a:t>
            </a:r>
          </a:p>
          <a:p>
            <a:pPr lvl="3" eaLnBrk="1" fontAlgn="auto" hangingPunct="1">
              <a:lnSpc>
                <a:spcPct val="110000"/>
              </a:lnSpc>
              <a:spcAft>
                <a:spcPts val="0"/>
              </a:spcAft>
              <a:defRPr/>
            </a:pPr>
            <a:endParaRPr lang="en-US" sz="2000" dirty="0"/>
          </a:p>
          <a:p>
            <a:pPr lvl="1" eaLnBrk="1" fontAlgn="auto" hangingPunct="1">
              <a:lnSpc>
                <a:spcPct val="110000"/>
              </a:lnSpc>
              <a:spcAft>
                <a:spcPts val="0"/>
              </a:spcAft>
              <a:defRPr/>
            </a:pPr>
            <a:r>
              <a:rPr lang="en-US" sz="2000" dirty="0" smtClean="0"/>
              <a:t>Large array of funds no longer protects fiduciaries from liability</a:t>
            </a:r>
            <a:endParaRPr lang="en-US" sz="2000" dirty="0"/>
          </a:p>
        </p:txBody>
      </p:sp>
    </p:spTree>
    <p:extLst>
      <p:ext uri="{BB962C8B-B14F-4D97-AF65-F5344CB8AC3E}">
        <p14:creationId xmlns:p14="http://schemas.microsoft.com/office/powerpoint/2010/main" val="3411432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6164"/>
            <a:ext cx="8229600" cy="661988"/>
          </a:xfrm>
        </p:spPr>
        <p:txBody>
          <a:bodyPr>
            <a:normAutofit/>
          </a:bodyPr>
          <a:lstStyle/>
          <a:p>
            <a:r>
              <a:rPr lang="en-US" sz="3200" dirty="0" smtClean="0">
                <a:solidFill>
                  <a:srgbClr val="1902C0"/>
                </a:solidFill>
              </a:rPr>
              <a:t>Lessons from Excess fee cases</a:t>
            </a:r>
            <a:endParaRPr lang="en-US" sz="3200" dirty="0"/>
          </a:p>
        </p:txBody>
      </p:sp>
      <p:sp>
        <p:nvSpPr>
          <p:cNvPr id="3" name="Content Placeholder 2"/>
          <p:cNvSpPr>
            <a:spLocks noGrp="1"/>
          </p:cNvSpPr>
          <p:nvPr>
            <p:ph idx="1"/>
          </p:nvPr>
        </p:nvSpPr>
        <p:spPr/>
        <p:txBody>
          <a:bodyPr>
            <a:normAutofit/>
          </a:bodyPr>
          <a:lstStyle/>
          <a:p>
            <a:pPr lvl="1" eaLnBrk="1" fontAlgn="auto" hangingPunct="1">
              <a:spcAft>
                <a:spcPts val="0"/>
              </a:spcAft>
              <a:defRPr/>
            </a:pPr>
            <a:r>
              <a:rPr lang="en-US" sz="2400" i="1" dirty="0" smtClean="0"/>
              <a:t>Tussey v. ABB </a:t>
            </a:r>
            <a:r>
              <a:rPr lang="en-US" sz="2400" dirty="0" smtClean="0"/>
              <a:t>(2014) liability imposed on plan fiduciaries</a:t>
            </a:r>
          </a:p>
          <a:p>
            <a:pPr lvl="3" eaLnBrk="1" fontAlgn="auto" hangingPunct="1">
              <a:spcAft>
                <a:spcPts val="0"/>
              </a:spcAft>
              <a:defRPr/>
            </a:pPr>
            <a:r>
              <a:rPr lang="en-US" sz="2200" dirty="0" smtClean="0"/>
              <a:t>Fiduciaries fail to carry out prudent fiduciary process</a:t>
            </a:r>
          </a:p>
          <a:p>
            <a:pPr lvl="4" eaLnBrk="1" fontAlgn="auto" hangingPunct="1">
              <a:spcAft>
                <a:spcPts val="0"/>
              </a:spcAft>
              <a:defRPr/>
            </a:pPr>
            <a:r>
              <a:rPr lang="en-US" sz="2100" dirty="0"/>
              <a:t>Revenue sharing received by recordkeeper not </a:t>
            </a:r>
            <a:r>
              <a:rPr lang="en-US" sz="2100" dirty="0" smtClean="0"/>
              <a:t>calculated</a:t>
            </a:r>
            <a:endParaRPr lang="en-US" sz="2100" dirty="0"/>
          </a:p>
          <a:p>
            <a:pPr lvl="4" eaLnBrk="1" fontAlgn="auto" hangingPunct="1">
              <a:spcAft>
                <a:spcPts val="0"/>
              </a:spcAft>
              <a:defRPr/>
            </a:pPr>
            <a:r>
              <a:rPr lang="en-US" sz="2100" dirty="0"/>
              <a:t>Fees not evaluated for competitiveness </a:t>
            </a:r>
          </a:p>
          <a:p>
            <a:pPr lvl="3" eaLnBrk="1" fontAlgn="auto" hangingPunct="1">
              <a:spcAft>
                <a:spcPts val="0"/>
              </a:spcAft>
              <a:defRPr/>
            </a:pPr>
            <a:r>
              <a:rPr lang="en-US" sz="2200" dirty="0" smtClean="0"/>
              <a:t>Court denies that wide range of investment options bars claim of unreasonable recordkeeping fees</a:t>
            </a:r>
          </a:p>
          <a:p>
            <a:pPr lvl="1" eaLnBrk="1" fontAlgn="auto" hangingPunct="1">
              <a:spcAft>
                <a:spcPts val="0"/>
              </a:spcAft>
              <a:defRPr/>
            </a:pPr>
            <a:r>
              <a:rPr lang="en-US" sz="2400" dirty="0" smtClean="0"/>
              <a:t>New Arguments:</a:t>
            </a:r>
          </a:p>
          <a:p>
            <a:pPr lvl="3" eaLnBrk="1" fontAlgn="auto" hangingPunct="1">
              <a:spcAft>
                <a:spcPts val="0"/>
              </a:spcAft>
              <a:defRPr/>
            </a:pPr>
            <a:r>
              <a:rPr lang="en-US" sz="2200" dirty="0" smtClean="0"/>
              <a:t>Investment options should be limited to enable qualification for lower priced institutional shares</a:t>
            </a:r>
          </a:p>
          <a:p>
            <a:pPr lvl="3" eaLnBrk="1" fontAlgn="auto" hangingPunct="1">
              <a:spcAft>
                <a:spcPts val="0"/>
              </a:spcAft>
              <a:defRPr/>
            </a:pPr>
            <a:r>
              <a:rPr lang="en-US" sz="2200" dirty="0" smtClean="0"/>
              <a:t>Plan fiduciaries have duty to seek rebates of revenue sharing from service providers</a:t>
            </a:r>
          </a:p>
          <a:p>
            <a:pPr lvl="3" eaLnBrk="1" fontAlgn="auto" hangingPunct="1">
              <a:spcAft>
                <a:spcPts val="0"/>
              </a:spcAft>
              <a:defRPr/>
            </a:pPr>
            <a:r>
              <a:rPr lang="en-US" sz="2200" dirty="0" smtClean="0"/>
              <a:t>$12 million settlement in </a:t>
            </a:r>
            <a:r>
              <a:rPr lang="en-US" sz="2200" i="1" dirty="0" smtClean="0"/>
              <a:t>Bilewicz</a:t>
            </a:r>
            <a:r>
              <a:rPr lang="en-US" sz="2200" dirty="0" smtClean="0"/>
              <a:t> and </a:t>
            </a:r>
            <a:r>
              <a:rPr lang="en-US" sz="2200" i="1" dirty="0" smtClean="0"/>
              <a:t>Yeaw</a:t>
            </a:r>
            <a:r>
              <a:rPr lang="en-US" sz="2200" dirty="0" smtClean="0"/>
              <a:t> cases v. Fidelity </a:t>
            </a:r>
            <a:endParaRPr lang="en-US" sz="2200" dirty="0"/>
          </a:p>
        </p:txBody>
      </p:sp>
    </p:spTree>
    <p:extLst>
      <p:ext uri="{BB962C8B-B14F-4D97-AF65-F5344CB8AC3E}">
        <p14:creationId xmlns:p14="http://schemas.microsoft.com/office/powerpoint/2010/main" val="3909243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4800" dirty="0" smtClean="0"/>
              <a:t>Proprietary funds litigation</a:t>
            </a:r>
            <a:endParaRPr lang="en-US" sz="4800" dirty="0"/>
          </a:p>
        </p:txBody>
      </p:sp>
    </p:spTree>
    <p:extLst>
      <p:ext uri="{BB962C8B-B14F-4D97-AF65-F5344CB8AC3E}">
        <p14:creationId xmlns:p14="http://schemas.microsoft.com/office/powerpoint/2010/main" val="163434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1902C0"/>
                </a:solidFill>
              </a:rPr>
              <a:t>Proprietary funds litigation</a:t>
            </a:r>
            <a:endParaRPr lang="en-US" sz="3600" dirty="0">
              <a:solidFill>
                <a:srgbClr val="1902C0"/>
              </a:solidFill>
            </a:endParaRPr>
          </a:p>
        </p:txBody>
      </p:sp>
      <p:sp>
        <p:nvSpPr>
          <p:cNvPr id="3" name="Content Placeholder 2"/>
          <p:cNvSpPr>
            <a:spLocks noGrp="1"/>
          </p:cNvSpPr>
          <p:nvPr>
            <p:ph idx="1"/>
          </p:nvPr>
        </p:nvSpPr>
        <p:spPr/>
        <p:txBody>
          <a:bodyPr>
            <a:normAutofit fontScale="92500" lnSpcReduction="10000"/>
          </a:bodyPr>
          <a:lstStyle/>
          <a:p>
            <a:pPr lvl="1" eaLnBrk="1" fontAlgn="auto" hangingPunct="1">
              <a:spcAft>
                <a:spcPts val="0"/>
              </a:spcAft>
              <a:defRPr/>
            </a:pPr>
            <a:r>
              <a:rPr lang="en-US" sz="2400" dirty="0"/>
              <a:t>F</a:t>
            </a:r>
            <a:r>
              <a:rPr lang="en-US" sz="2400" dirty="0" smtClean="0"/>
              <a:t>irst Union precedent</a:t>
            </a:r>
          </a:p>
          <a:p>
            <a:pPr lvl="3" eaLnBrk="1" fontAlgn="auto" hangingPunct="1">
              <a:spcAft>
                <a:spcPts val="0"/>
              </a:spcAft>
              <a:defRPr/>
            </a:pPr>
            <a:r>
              <a:rPr lang="en-US" sz="2000" dirty="0" smtClean="0"/>
              <a:t>Plan invested exclusively in proprietary funds</a:t>
            </a:r>
          </a:p>
          <a:p>
            <a:pPr lvl="3" eaLnBrk="1" fontAlgn="auto" hangingPunct="1">
              <a:spcAft>
                <a:spcPts val="0"/>
              </a:spcAft>
              <a:defRPr/>
            </a:pPr>
            <a:r>
              <a:rPr lang="en-US" sz="2000" dirty="0" smtClean="0"/>
              <a:t>$26 million settlement</a:t>
            </a:r>
            <a:endParaRPr lang="en-US" sz="2000" dirty="0"/>
          </a:p>
          <a:p>
            <a:pPr lvl="1" eaLnBrk="1" fontAlgn="auto" hangingPunct="1">
              <a:spcAft>
                <a:spcPts val="0"/>
              </a:spcAft>
              <a:defRPr/>
            </a:pPr>
            <a:r>
              <a:rPr lang="en-US" sz="2400" dirty="0" smtClean="0"/>
              <a:t>Typical defendants:</a:t>
            </a:r>
          </a:p>
          <a:p>
            <a:pPr lvl="3" eaLnBrk="1" fontAlgn="auto" hangingPunct="1">
              <a:spcAft>
                <a:spcPts val="0"/>
              </a:spcAft>
              <a:defRPr/>
            </a:pPr>
            <a:r>
              <a:rPr lang="en-US" sz="2200" dirty="0"/>
              <a:t>Ameriprise Financial</a:t>
            </a:r>
          </a:p>
          <a:p>
            <a:pPr lvl="3" eaLnBrk="1" fontAlgn="auto" hangingPunct="1">
              <a:spcAft>
                <a:spcPts val="0"/>
              </a:spcAft>
              <a:defRPr/>
            </a:pPr>
            <a:r>
              <a:rPr lang="en-US" sz="2200" dirty="0"/>
              <a:t>Bank of America</a:t>
            </a:r>
          </a:p>
          <a:p>
            <a:pPr lvl="3" eaLnBrk="1" fontAlgn="auto" hangingPunct="1">
              <a:spcAft>
                <a:spcPts val="0"/>
              </a:spcAft>
              <a:defRPr/>
            </a:pPr>
            <a:r>
              <a:rPr lang="en-US" sz="2200" dirty="0"/>
              <a:t>Fidelity</a:t>
            </a:r>
          </a:p>
          <a:p>
            <a:pPr lvl="3" eaLnBrk="1" fontAlgn="auto" hangingPunct="1">
              <a:spcAft>
                <a:spcPts val="0"/>
              </a:spcAft>
              <a:defRPr/>
            </a:pPr>
            <a:r>
              <a:rPr lang="en-US" sz="2200" dirty="0"/>
              <a:t>Sun Trust</a:t>
            </a:r>
          </a:p>
          <a:p>
            <a:pPr lvl="1" eaLnBrk="1" fontAlgn="auto" hangingPunct="1">
              <a:spcAft>
                <a:spcPts val="0"/>
              </a:spcAft>
              <a:defRPr/>
            </a:pPr>
            <a:r>
              <a:rPr lang="en-US" sz="2400" dirty="0" smtClean="0"/>
              <a:t>Causes of Action</a:t>
            </a:r>
          </a:p>
          <a:p>
            <a:pPr lvl="3" eaLnBrk="1" fontAlgn="auto" hangingPunct="1">
              <a:spcAft>
                <a:spcPts val="0"/>
              </a:spcAft>
              <a:defRPr/>
            </a:pPr>
            <a:r>
              <a:rPr lang="en-US" sz="2200" dirty="0" smtClean="0"/>
              <a:t>Fiduciary breach</a:t>
            </a:r>
          </a:p>
          <a:p>
            <a:pPr lvl="4" eaLnBrk="1" fontAlgn="auto" hangingPunct="1">
              <a:spcAft>
                <a:spcPts val="0"/>
              </a:spcAft>
              <a:defRPr/>
            </a:pPr>
            <a:r>
              <a:rPr lang="en-US" sz="2100" dirty="0" smtClean="0"/>
              <a:t>Excess fees received by service provider from mutual funds</a:t>
            </a:r>
          </a:p>
          <a:p>
            <a:pPr lvl="3" eaLnBrk="1" fontAlgn="auto" hangingPunct="1">
              <a:spcAft>
                <a:spcPts val="0"/>
              </a:spcAft>
              <a:defRPr/>
            </a:pPr>
            <a:r>
              <a:rPr lang="en-US" sz="2200" dirty="0" smtClean="0"/>
              <a:t>Prohibited transaction</a:t>
            </a:r>
          </a:p>
          <a:p>
            <a:pPr lvl="4" eaLnBrk="1" fontAlgn="auto" hangingPunct="1">
              <a:spcAft>
                <a:spcPts val="0"/>
              </a:spcAft>
              <a:defRPr/>
            </a:pPr>
            <a:r>
              <a:rPr lang="en-US" sz="2100" dirty="0" smtClean="0"/>
              <a:t>Seed money for new fund </a:t>
            </a:r>
          </a:p>
          <a:p>
            <a:endParaRPr lang="en-US" dirty="0"/>
          </a:p>
        </p:txBody>
      </p:sp>
    </p:spTree>
    <p:extLst>
      <p:ext uri="{BB962C8B-B14F-4D97-AF65-F5344CB8AC3E}">
        <p14:creationId xmlns:p14="http://schemas.microsoft.com/office/powerpoint/2010/main" val="1966124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solidFill>
                  <a:srgbClr val="1902C0"/>
                </a:solidFill>
              </a:rPr>
              <a:t>Proprietary funds litigation</a:t>
            </a:r>
            <a:endParaRPr lang="en-US" sz="3600" dirty="0"/>
          </a:p>
        </p:txBody>
      </p:sp>
      <p:sp>
        <p:nvSpPr>
          <p:cNvPr id="3" name="Content Placeholder 2"/>
          <p:cNvSpPr>
            <a:spLocks noGrp="1"/>
          </p:cNvSpPr>
          <p:nvPr>
            <p:ph idx="1"/>
          </p:nvPr>
        </p:nvSpPr>
        <p:spPr/>
        <p:txBody>
          <a:bodyPr>
            <a:normAutofit/>
          </a:bodyPr>
          <a:lstStyle/>
          <a:p>
            <a:pPr lvl="1" eaLnBrk="1" fontAlgn="auto" hangingPunct="1">
              <a:spcAft>
                <a:spcPts val="0"/>
              </a:spcAft>
              <a:defRPr/>
            </a:pPr>
            <a:r>
              <a:rPr lang="en-US" sz="2400" dirty="0" smtClean="0"/>
              <a:t>Statute of Limitations Defense</a:t>
            </a:r>
          </a:p>
          <a:p>
            <a:pPr lvl="3" eaLnBrk="1" fontAlgn="auto" hangingPunct="1">
              <a:spcAft>
                <a:spcPts val="0"/>
              </a:spcAft>
              <a:defRPr/>
            </a:pPr>
            <a:r>
              <a:rPr lang="en-US" sz="2200" dirty="0" smtClean="0"/>
              <a:t>Applies to prohibited transaction claims</a:t>
            </a:r>
          </a:p>
          <a:p>
            <a:pPr lvl="4" eaLnBrk="1" fontAlgn="auto" hangingPunct="1">
              <a:spcAft>
                <a:spcPts val="0"/>
              </a:spcAft>
              <a:defRPr/>
            </a:pPr>
            <a:r>
              <a:rPr lang="en-US" sz="2100" dirty="0" smtClean="0"/>
              <a:t>Protection for funds selected for inclusion on menu before commencement of limitations period  </a:t>
            </a:r>
            <a:endParaRPr lang="en-US" sz="2100" dirty="0"/>
          </a:p>
          <a:p>
            <a:pPr lvl="3" eaLnBrk="1" fontAlgn="auto" hangingPunct="1">
              <a:spcAft>
                <a:spcPts val="0"/>
              </a:spcAft>
              <a:defRPr/>
            </a:pPr>
            <a:r>
              <a:rPr lang="en-US" sz="2000" dirty="0" smtClean="0"/>
              <a:t>Less successful with breach of prudence / loyalty claims</a:t>
            </a:r>
          </a:p>
          <a:p>
            <a:pPr lvl="4" eaLnBrk="1" fontAlgn="auto" hangingPunct="1">
              <a:spcAft>
                <a:spcPts val="0"/>
              </a:spcAft>
              <a:defRPr/>
            </a:pPr>
            <a:r>
              <a:rPr lang="en-US" sz="2100" dirty="0" smtClean="0"/>
              <a:t>Continuing duty to monitor</a:t>
            </a:r>
          </a:p>
          <a:p>
            <a:pPr lvl="4" eaLnBrk="1" fontAlgn="auto" hangingPunct="1">
              <a:spcAft>
                <a:spcPts val="0"/>
              </a:spcAft>
              <a:defRPr/>
            </a:pPr>
            <a:endParaRPr lang="en-US" sz="2000" dirty="0"/>
          </a:p>
          <a:p>
            <a:pPr lvl="1" eaLnBrk="1" fontAlgn="auto" hangingPunct="1">
              <a:spcAft>
                <a:spcPts val="0"/>
              </a:spcAft>
              <a:defRPr/>
            </a:pPr>
            <a:r>
              <a:rPr lang="en-US" sz="2400" dirty="0"/>
              <a:t>S</a:t>
            </a:r>
            <a:r>
              <a:rPr lang="en-US" sz="2400" dirty="0" smtClean="0"/>
              <a:t>tanding Requirement</a:t>
            </a:r>
          </a:p>
          <a:p>
            <a:pPr lvl="3" eaLnBrk="1" fontAlgn="auto" hangingPunct="1">
              <a:spcAft>
                <a:spcPts val="0"/>
              </a:spcAft>
              <a:defRPr/>
            </a:pPr>
            <a:r>
              <a:rPr lang="en-US" sz="2200" dirty="0" smtClean="0"/>
              <a:t>Plan investor needed for each challenged mutual fund</a:t>
            </a:r>
            <a:endParaRPr lang="en-US" sz="2200" dirty="0"/>
          </a:p>
          <a:p>
            <a:endParaRPr lang="en-US" dirty="0"/>
          </a:p>
        </p:txBody>
      </p:sp>
    </p:spTree>
    <p:extLst>
      <p:ext uri="{BB962C8B-B14F-4D97-AF65-F5344CB8AC3E}">
        <p14:creationId xmlns:p14="http://schemas.microsoft.com/office/powerpoint/2010/main" val="39985489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4800" dirty="0" smtClean="0"/>
              <a:t>Equitable Remedies after Cigna v. Amara</a:t>
            </a:r>
            <a:endParaRPr lang="en-US" sz="4800" dirty="0"/>
          </a:p>
        </p:txBody>
      </p:sp>
    </p:spTree>
    <p:extLst>
      <p:ext uri="{BB962C8B-B14F-4D97-AF65-F5344CB8AC3E}">
        <p14:creationId xmlns:p14="http://schemas.microsoft.com/office/powerpoint/2010/main" val="2883315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rgbClr val="1902C0"/>
                </a:solidFill>
              </a:rPr>
              <a:t>Equitable Remedies</a:t>
            </a:r>
            <a:endParaRPr lang="en-US" sz="4000" dirty="0">
              <a:solidFill>
                <a:srgbClr val="1902C0"/>
              </a:solidFill>
            </a:endParaRPr>
          </a:p>
        </p:txBody>
      </p:sp>
      <p:sp>
        <p:nvSpPr>
          <p:cNvPr id="3" name="Content Placeholder 2"/>
          <p:cNvSpPr>
            <a:spLocks noGrp="1"/>
          </p:cNvSpPr>
          <p:nvPr>
            <p:ph idx="1"/>
          </p:nvPr>
        </p:nvSpPr>
        <p:spPr/>
        <p:txBody>
          <a:bodyPr>
            <a:normAutofit fontScale="92500" lnSpcReduction="20000"/>
          </a:bodyPr>
          <a:lstStyle/>
          <a:p>
            <a:pPr lvl="1" eaLnBrk="1" fontAlgn="auto" hangingPunct="1">
              <a:spcAft>
                <a:spcPts val="0"/>
              </a:spcAft>
              <a:defRPr/>
            </a:pPr>
            <a:r>
              <a:rPr lang="en-US" sz="2400" i="1" dirty="0" smtClean="0"/>
              <a:t> Cigna v. Amara </a:t>
            </a:r>
            <a:r>
              <a:rPr lang="en-US" sz="2400" dirty="0" smtClean="0"/>
              <a:t>(2011) </a:t>
            </a:r>
          </a:p>
          <a:p>
            <a:pPr lvl="3" eaLnBrk="1" fontAlgn="auto" hangingPunct="1">
              <a:spcAft>
                <a:spcPts val="0"/>
              </a:spcAft>
              <a:defRPr/>
            </a:pPr>
            <a:r>
              <a:rPr lang="en-US" sz="2200" dirty="0" smtClean="0"/>
              <a:t>Plan document v. SPD</a:t>
            </a:r>
          </a:p>
          <a:p>
            <a:pPr lvl="3" eaLnBrk="1" fontAlgn="auto" hangingPunct="1">
              <a:spcAft>
                <a:spcPts val="0"/>
              </a:spcAft>
              <a:defRPr/>
            </a:pPr>
            <a:r>
              <a:rPr lang="en-US" sz="2200" dirty="0" smtClean="0"/>
              <a:t>Dispute over transition formula for conversion of DB pension to cash balance plan</a:t>
            </a:r>
          </a:p>
          <a:p>
            <a:pPr lvl="3" eaLnBrk="1" fontAlgn="auto" hangingPunct="1">
              <a:spcAft>
                <a:spcPts val="0"/>
              </a:spcAft>
              <a:defRPr/>
            </a:pPr>
            <a:r>
              <a:rPr lang="en-US" sz="2200" dirty="0" smtClean="0"/>
              <a:t>Held: no </a:t>
            </a:r>
            <a:r>
              <a:rPr lang="en-US" sz="2200" u="sng" dirty="0" smtClean="0"/>
              <a:t>legal</a:t>
            </a:r>
            <a:r>
              <a:rPr lang="en-US" sz="2200" dirty="0" smtClean="0"/>
              <a:t> authority under section 502(a)(1)(B) to order plan amendments</a:t>
            </a:r>
          </a:p>
          <a:p>
            <a:pPr lvl="3" eaLnBrk="1" fontAlgn="auto" hangingPunct="1">
              <a:spcAft>
                <a:spcPts val="0"/>
              </a:spcAft>
              <a:defRPr/>
            </a:pPr>
            <a:endParaRPr lang="en-US" sz="2200" dirty="0" smtClean="0"/>
          </a:p>
          <a:p>
            <a:pPr lvl="1" eaLnBrk="1" fontAlgn="auto" hangingPunct="1">
              <a:spcAft>
                <a:spcPts val="0"/>
              </a:spcAft>
              <a:defRPr/>
            </a:pPr>
            <a:r>
              <a:rPr lang="en-US" sz="2400" dirty="0" smtClean="0"/>
              <a:t>Guidance on </a:t>
            </a:r>
            <a:r>
              <a:rPr lang="en-US" sz="2400" u="sng" dirty="0" smtClean="0"/>
              <a:t>equitable</a:t>
            </a:r>
            <a:r>
              <a:rPr lang="en-US" sz="2400" dirty="0" smtClean="0"/>
              <a:t> remedies under ERISA 502(a)(3)(B)</a:t>
            </a:r>
          </a:p>
          <a:p>
            <a:pPr lvl="3" eaLnBrk="1" fontAlgn="auto" hangingPunct="1">
              <a:spcAft>
                <a:spcPts val="0"/>
              </a:spcAft>
              <a:defRPr/>
            </a:pPr>
            <a:r>
              <a:rPr lang="en-US" sz="2200" dirty="0" smtClean="0"/>
              <a:t>3 traditional equitable remedies discussed</a:t>
            </a:r>
          </a:p>
          <a:p>
            <a:pPr lvl="3" eaLnBrk="1" fontAlgn="auto" hangingPunct="1">
              <a:spcAft>
                <a:spcPts val="0"/>
              </a:spcAft>
              <a:defRPr/>
            </a:pPr>
            <a:r>
              <a:rPr lang="en-US" sz="2200" dirty="0" smtClean="0"/>
              <a:t>Concurring opinion refers to discourse as nonbinding dictum</a:t>
            </a:r>
          </a:p>
          <a:p>
            <a:pPr lvl="3" eaLnBrk="1" fontAlgn="auto" hangingPunct="1">
              <a:spcAft>
                <a:spcPts val="0"/>
              </a:spcAft>
              <a:defRPr/>
            </a:pPr>
            <a:r>
              <a:rPr lang="en-US" sz="2200" dirty="0" smtClean="0"/>
              <a:t>On remand, district court orders plan reformation</a:t>
            </a:r>
          </a:p>
          <a:p>
            <a:pPr lvl="4" eaLnBrk="1" fontAlgn="auto" hangingPunct="1">
              <a:spcAft>
                <a:spcPts val="0"/>
              </a:spcAft>
              <a:defRPr/>
            </a:pPr>
            <a:r>
              <a:rPr lang="en-US" sz="2200" dirty="0" smtClean="0"/>
              <a:t>Same remedy</a:t>
            </a:r>
          </a:p>
          <a:p>
            <a:pPr lvl="4" eaLnBrk="1" fontAlgn="auto" hangingPunct="1">
              <a:spcAft>
                <a:spcPts val="0"/>
              </a:spcAft>
              <a:defRPr/>
            </a:pPr>
            <a:r>
              <a:rPr lang="en-US" sz="2200" dirty="0" smtClean="0"/>
              <a:t>New rationale, </a:t>
            </a:r>
            <a:r>
              <a:rPr lang="en-US" sz="2200" i="1" u="sng" dirty="0" smtClean="0"/>
              <a:t>i.e</a:t>
            </a:r>
            <a:r>
              <a:rPr lang="en-US" sz="2200" dirty="0" smtClean="0"/>
              <a:t>., equitable reformation</a:t>
            </a:r>
          </a:p>
          <a:p>
            <a:pPr marL="228600" lvl="3" indent="0" eaLnBrk="1" fontAlgn="auto" hangingPunct="1">
              <a:spcAft>
                <a:spcPts val="0"/>
              </a:spcAft>
              <a:buNone/>
              <a:defRPr/>
            </a:pPr>
            <a:r>
              <a:rPr lang="en-US" sz="2200" dirty="0"/>
              <a:t>	</a:t>
            </a:r>
            <a:r>
              <a:rPr lang="en-US" sz="2200" dirty="0" smtClean="0"/>
              <a:t>	</a:t>
            </a:r>
          </a:p>
          <a:p>
            <a:r>
              <a:rPr lang="en-US" dirty="0" smtClean="0"/>
              <a:t>			</a:t>
            </a:r>
            <a:endParaRPr lang="en-US" dirty="0"/>
          </a:p>
        </p:txBody>
      </p:sp>
    </p:spTree>
    <p:extLst>
      <p:ext uri="{BB962C8B-B14F-4D97-AF65-F5344CB8AC3E}">
        <p14:creationId xmlns:p14="http://schemas.microsoft.com/office/powerpoint/2010/main" val="1919142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rgbClr val="1902C0"/>
                </a:solidFill>
              </a:rPr>
              <a:t>Equitable Remedies</a:t>
            </a:r>
            <a:endParaRPr lang="en-US" sz="4000" dirty="0"/>
          </a:p>
        </p:txBody>
      </p:sp>
      <p:sp>
        <p:nvSpPr>
          <p:cNvPr id="3" name="Content Placeholder 2"/>
          <p:cNvSpPr>
            <a:spLocks noGrp="1"/>
          </p:cNvSpPr>
          <p:nvPr>
            <p:ph idx="1"/>
          </p:nvPr>
        </p:nvSpPr>
        <p:spPr/>
        <p:txBody>
          <a:bodyPr>
            <a:normAutofit lnSpcReduction="10000"/>
          </a:bodyPr>
          <a:lstStyle/>
          <a:p>
            <a:pPr lvl="1" eaLnBrk="1" fontAlgn="auto" hangingPunct="1">
              <a:spcAft>
                <a:spcPts val="0"/>
              </a:spcAft>
              <a:defRPr/>
            </a:pPr>
            <a:r>
              <a:rPr lang="en-US" sz="2400" dirty="0"/>
              <a:t>C</a:t>
            </a:r>
            <a:r>
              <a:rPr lang="en-US" sz="2400" dirty="0" smtClean="0"/>
              <a:t>ontract Reformation</a:t>
            </a:r>
          </a:p>
          <a:p>
            <a:pPr lvl="3" eaLnBrk="1" fontAlgn="auto" hangingPunct="1">
              <a:spcAft>
                <a:spcPts val="0"/>
              </a:spcAft>
              <a:defRPr/>
            </a:pPr>
            <a:r>
              <a:rPr lang="en-US" sz="2200" dirty="0" smtClean="0"/>
              <a:t>Mutual mistake</a:t>
            </a:r>
          </a:p>
          <a:p>
            <a:pPr lvl="3" eaLnBrk="1" fontAlgn="auto" hangingPunct="1">
              <a:spcAft>
                <a:spcPts val="0"/>
              </a:spcAft>
              <a:defRPr/>
            </a:pPr>
            <a:r>
              <a:rPr lang="en-US" sz="2200" dirty="0" smtClean="0"/>
              <a:t>Fraud</a:t>
            </a:r>
          </a:p>
          <a:p>
            <a:pPr lvl="3" eaLnBrk="1" fontAlgn="auto" hangingPunct="1">
              <a:spcAft>
                <a:spcPts val="0"/>
              </a:spcAft>
              <a:defRPr/>
            </a:pPr>
            <a:r>
              <a:rPr lang="en-US" sz="2200" dirty="0" smtClean="0"/>
              <a:t>Reliance</a:t>
            </a:r>
          </a:p>
          <a:p>
            <a:pPr lvl="3" eaLnBrk="1" fontAlgn="auto" hangingPunct="1">
              <a:spcAft>
                <a:spcPts val="0"/>
              </a:spcAft>
              <a:defRPr/>
            </a:pPr>
            <a:r>
              <a:rPr lang="en-US" sz="2200" dirty="0" smtClean="0"/>
              <a:t>Contract principles not a good fit for benefit plans</a:t>
            </a:r>
            <a:r>
              <a:rPr lang="en-US" sz="2200" dirty="0"/>
              <a:t>	</a:t>
            </a:r>
            <a:endParaRPr lang="en-US" sz="2200" dirty="0" smtClean="0"/>
          </a:p>
          <a:p>
            <a:pPr lvl="1" eaLnBrk="1" fontAlgn="auto" hangingPunct="1">
              <a:spcAft>
                <a:spcPts val="0"/>
              </a:spcAft>
              <a:defRPr/>
            </a:pPr>
            <a:r>
              <a:rPr lang="en-US" sz="2400" dirty="0" smtClean="0"/>
              <a:t>Equitable Estoppel</a:t>
            </a:r>
          </a:p>
          <a:p>
            <a:pPr lvl="3" eaLnBrk="1" fontAlgn="auto" hangingPunct="1">
              <a:spcAft>
                <a:spcPts val="0"/>
              </a:spcAft>
              <a:defRPr/>
            </a:pPr>
            <a:r>
              <a:rPr lang="en-US" sz="2200" dirty="0" smtClean="0"/>
              <a:t>Promise</a:t>
            </a:r>
          </a:p>
          <a:p>
            <a:pPr lvl="3" eaLnBrk="1" fontAlgn="auto" hangingPunct="1">
              <a:spcAft>
                <a:spcPts val="0"/>
              </a:spcAft>
              <a:defRPr/>
            </a:pPr>
            <a:r>
              <a:rPr lang="en-US" sz="2200" dirty="0" smtClean="0"/>
              <a:t>Reliance  (action or forbearance induced by promise)</a:t>
            </a:r>
          </a:p>
          <a:p>
            <a:pPr lvl="1" eaLnBrk="1" fontAlgn="auto" hangingPunct="1">
              <a:spcAft>
                <a:spcPts val="0"/>
              </a:spcAft>
              <a:defRPr/>
            </a:pPr>
            <a:r>
              <a:rPr lang="en-US" sz="2400" dirty="0" smtClean="0"/>
              <a:t>Surcharge</a:t>
            </a:r>
          </a:p>
          <a:p>
            <a:pPr lvl="3" eaLnBrk="1" fontAlgn="auto" hangingPunct="1">
              <a:spcAft>
                <a:spcPts val="0"/>
              </a:spcAft>
              <a:defRPr/>
            </a:pPr>
            <a:r>
              <a:rPr lang="en-US" sz="2200" dirty="0" smtClean="0"/>
              <a:t>Breach of fiduciary duty causing loss</a:t>
            </a:r>
          </a:p>
          <a:p>
            <a:pPr lvl="3" eaLnBrk="1" fontAlgn="auto" hangingPunct="1">
              <a:spcAft>
                <a:spcPts val="0"/>
              </a:spcAft>
              <a:defRPr/>
            </a:pPr>
            <a:r>
              <a:rPr lang="en-US" sz="2200" dirty="0" smtClean="0"/>
              <a:t>Unjust enrichment</a:t>
            </a:r>
          </a:p>
          <a:p>
            <a:pPr lvl="3" eaLnBrk="1" fontAlgn="auto" hangingPunct="1">
              <a:spcAft>
                <a:spcPts val="0"/>
              </a:spcAft>
              <a:defRPr/>
            </a:pPr>
            <a:r>
              <a:rPr lang="en-US" sz="2200" dirty="0" smtClean="0"/>
              <a:t>Disagreement over whether loss to plan is required</a:t>
            </a:r>
            <a:endParaRPr lang="en-US" sz="2200" dirty="0"/>
          </a:p>
          <a:p>
            <a:endParaRPr lang="en-US" dirty="0"/>
          </a:p>
        </p:txBody>
      </p:sp>
    </p:spTree>
    <p:extLst>
      <p:ext uri="{BB962C8B-B14F-4D97-AF65-F5344CB8AC3E}">
        <p14:creationId xmlns:p14="http://schemas.microsoft.com/office/powerpoint/2010/main" val="1345594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70795"/>
            <a:ext cx="8229600" cy="661988"/>
          </a:xfrm>
        </p:spPr>
        <p:txBody>
          <a:bodyPr>
            <a:normAutofit/>
          </a:bodyPr>
          <a:lstStyle/>
          <a:p>
            <a:r>
              <a:rPr lang="en-US" sz="3600" dirty="0" smtClean="0">
                <a:solidFill>
                  <a:srgbClr val="1902C0"/>
                </a:solidFill>
              </a:rPr>
              <a:t>Equitable Remedies</a:t>
            </a:r>
            <a:endParaRPr lang="en-US" sz="3600" dirty="0"/>
          </a:p>
        </p:txBody>
      </p:sp>
      <p:sp>
        <p:nvSpPr>
          <p:cNvPr id="3" name="Content Placeholder 2"/>
          <p:cNvSpPr>
            <a:spLocks noGrp="1"/>
          </p:cNvSpPr>
          <p:nvPr>
            <p:ph idx="1"/>
          </p:nvPr>
        </p:nvSpPr>
        <p:spPr>
          <a:xfrm>
            <a:off x="457200" y="1032783"/>
            <a:ext cx="8229600" cy="4960030"/>
          </a:xfrm>
        </p:spPr>
        <p:txBody>
          <a:bodyPr/>
          <a:lstStyle/>
          <a:p>
            <a:pPr lvl="1" eaLnBrk="1" fontAlgn="auto" hangingPunct="1">
              <a:spcAft>
                <a:spcPts val="0"/>
              </a:spcAft>
              <a:defRPr/>
            </a:pPr>
            <a:r>
              <a:rPr lang="en-US" sz="2400" i="1" dirty="0" smtClean="0"/>
              <a:t>Cigna v. Amara </a:t>
            </a:r>
            <a:r>
              <a:rPr lang="en-US" sz="2400" dirty="0" smtClean="0"/>
              <a:t>– district ct. imposes additive transition formula under contract reformation rationale</a:t>
            </a:r>
          </a:p>
          <a:p>
            <a:pPr lvl="3" eaLnBrk="1" fontAlgn="auto" hangingPunct="1">
              <a:spcAft>
                <a:spcPts val="0"/>
              </a:spcAft>
              <a:defRPr/>
            </a:pPr>
            <a:r>
              <a:rPr lang="en-US" sz="2200" dirty="0" smtClean="0"/>
              <a:t>Implicit / questionable assumption that participants could reject amendment</a:t>
            </a:r>
          </a:p>
          <a:p>
            <a:pPr lvl="1" eaLnBrk="1" fontAlgn="auto" hangingPunct="1">
              <a:spcAft>
                <a:spcPts val="0"/>
              </a:spcAft>
              <a:defRPr/>
            </a:pPr>
            <a:r>
              <a:rPr lang="en-US" sz="2400" i="1" dirty="0"/>
              <a:t>O</a:t>
            </a:r>
            <a:r>
              <a:rPr lang="en-US" sz="2400" i="1" dirty="0" smtClean="0"/>
              <a:t>sberg v. Foot Locker </a:t>
            </a:r>
            <a:r>
              <a:rPr lang="en-US" sz="2400" dirty="0" smtClean="0"/>
              <a:t>– facts similar to Cigna v. </a:t>
            </a:r>
            <a:r>
              <a:rPr lang="en-US" sz="2400" dirty="0"/>
              <a:t>A</a:t>
            </a:r>
            <a:r>
              <a:rPr lang="en-US" sz="2400" dirty="0" smtClean="0"/>
              <a:t>mara but different result </a:t>
            </a:r>
          </a:p>
          <a:p>
            <a:pPr lvl="3" eaLnBrk="1" fontAlgn="auto" hangingPunct="1">
              <a:spcAft>
                <a:spcPts val="0"/>
              </a:spcAft>
              <a:defRPr/>
            </a:pPr>
            <a:r>
              <a:rPr lang="en-US" sz="2200" dirty="0"/>
              <a:t>Alleged harm held to be speculative</a:t>
            </a:r>
          </a:p>
          <a:p>
            <a:pPr lvl="1" eaLnBrk="1" fontAlgn="auto" hangingPunct="1">
              <a:spcAft>
                <a:spcPts val="0"/>
              </a:spcAft>
              <a:defRPr/>
            </a:pPr>
            <a:r>
              <a:rPr lang="en-US" sz="2400" dirty="0" smtClean="0"/>
              <a:t>Several appellate decisions apply surcharge remedy to give money damages</a:t>
            </a:r>
          </a:p>
          <a:p>
            <a:pPr lvl="1" eaLnBrk="1" fontAlgn="auto" hangingPunct="1">
              <a:spcAft>
                <a:spcPts val="0"/>
              </a:spcAft>
              <a:defRPr/>
            </a:pPr>
            <a:r>
              <a:rPr lang="en-US" sz="2400" dirty="0" smtClean="0"/>
              <a:t>9</a:t>
            </a:r>
            <a:r>
              <a:rPr lang="en-US" sz="2400" baseline="30000" dirty="0" smtClean="0"/>
              <a:t>th</a:t>
            </a:r>
            <a:r>
              <a:rPr lang="en-US" sz="2400" dirty="0" smtClean="0"/>
              <a:t> Circuit rejects surcharge because plan must suffer loss</a:t>
            </a:r>
          </a:p>
          <a:p>
            <a:pPr lvl="1" eaLnBrk="1" fontAlgn="auto" hangingPunct="1">
              <a:spcAft>
                <a:spcPts val="0"/>
              </a:spcAft>
              <a:defRPr/>
            </a:pPr>
            <a:r>
              <a:rPr lang="en-US" sz="2400" dirty="0" smtClean="0"/>
              <a:t>Application of equitable remedies continues to evolve</a:t>
            </a:r>
          </a:p>
        </p:txBody>
      </p:sp>
    </p:spTree>
    <p:extLst>
      <p:ext uri="{BB962C8B-B14F-4D97-AF65-F5344CB8AC3E}">
        <p14:creationId xmlns:p14="http://schemas.microsoft.com/office/powerpoint/2010/main" val="22977724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4800" dirty="0" smtClean="0"/>
              <a:t>The Evolving definition of a functional fiduciary</a:t>
            </a:r>
            <a:endParaRPr lang="en-US" sz="4800" dirty="0"/>
          </a:p>
        </p:txBody>
      </p:sp>
    </p:spTree>
    <p:extLst>
      <p:ext uri="{BB962C8B-B14F-4D97-AF65-F5344CB8AC3E}">
        <p14:creationId xmlns:p14="http://schemas.microsoft.com/office/powerpoint/2010/main" val="3850846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500" dirty="0" smtClean="0">
                <a:solidFill>
                  <a:srgbClr val="1902C0"/>
                </a:solidFill>
              </a:rPr>
              <a:t>Evolving definition of functional fiduciary</a:t>
            </a:r>
            <a:endParaRPr lang="en-US" sz="2500" dirty="0">
              <a:solidFill>
                <a:srgbClr val="1902C0"/>
              </a:solidFill>
            </a:endParaRPr>
          </a:p>
        </p:txBody>
      </p:sp>
      <p:sp>
        <p:nvSpPr>
          <p:cNvPr id="3" name="Content Placeholder 2"/>
          <p:cNvSpPr>
            <a:spLocks noGrp="1"/>
          </p:cNvSpPr>
          <p:nvPr>
            <p:ph idx="1"/>
          </p:nvPr>
        </p:nvSpPr>
        <p:spPr/>
        <p:txBody>
          <a:bodyPr>
            <a:normAutofit/>
          </a:bodyPr>
          <a:lstStyle/>
          <a:p>
            <a:pPr lvl="1" eaLnBrk="1" fontAlgn="auto" hangingPunct="1">
              <a:spcAft>
                <a:spcPts val="0"/>
              </a:spcAft>
              <a:defRPr/>
            </a:pPr>
            <a:r>
              <a:rPr lang="en-US" sz="2400" dirty="0" smtClean="0"/>
              <a:t>Definition of Investment Advice Fiduciary to be reproposed by DOL</a:t>
            </a:r>
          </a:p>
          <a:p>
            <a:pPr lvl="1" eaLnBrk="1" fontAlgn="auto" hangingPunct="1">
              <a:spcAft>
                <a:spcPts val="0"/>
              </a:spcAft>
              <a:defRPr/>
            </a:pPr>
            <a:r>
              <a:rPr lang="en-US" sz="2400" dirty="0" smtClean="0"/>
              <a:t>DOL taking aggressive positions in litigation that powers of platform providers result in fiduciary status even if not exercised</a:t>
            </a:r>
            <a:endParaRPr lang="en-US" sz="2400" dirty="0"/>
          </a:p>
          <a:p>
            <a:pPr lvl="1" eaLnBrk="1" fontAlgn="auto" hangingPunct="1">
              <a:spcAft>
                <a:spcPts val="0"/>
              </a:spcAft>
              <a:defRPr/>
            </a:pPr>
            <a:r>
              <a:rPr lang="en-US" sz="2400" dirty="0" smtClean="0"/>
              <a:t>Advisory Opinion 97-16A – power to change investment options on platform does not result in fiduciary status</a:t>
            </a:r>
          </a:p>
          <a:p>
            <a:pPr lvl="3" eaLnBrk="1" fontAlgn="auto" hangingPunct="1">
              <a:spcAft>
                <a:spcPts val="0"/>
              </a:spcAft>
              <a:defRPr/>
            </a:pPr>
            <a:r>
              <a:rPr lang="en-US" sz="2400" dirty="0" smtClean="0"/>
              <a:t>Final decision must rest with plan sponsor</a:t>
            </a:r>
          </a:p>
          <a:p>
            <a:pPr lvl="3" eaLnBrk="1" fontAlgn="auto" hangingPunct="1">
              <a:spcAft>
                <a:spcPts val="0"/>
              </a:spcAft>
              <a:defRPr/>
            </a:pPr>
            <a:r>
              <a:rPr lang="en-US" sz="2400" dirty="0" smtClean="0"/>
              <a:t>Platform provider must provide full disclosure</a:t>
            </a:r>
          </a:p>
          <a:p>
            <a:pPr lvl="3" eaLnBrk="1" fontAlgn="auto" hangingPunct="1">
              <a:spcAft>
                <a:spcPts val="0"/>
              </a:spcAft>
              <a:defRPr/>
            </a:pPr>
            <a:r>
              <a:rPr lang="en-US" sz="2400" dirty="0" smtClean="0"/>
              <a:t>Negative elections permitted</a:t>
            </a:r>
            <a:endParaRPr lang="en-US" sz="2400" dirty="0"/>
          </a:p>
        </p:txBody>
      </p:sp>
    </p:spTree>
    <p:extLst>
      <p:ext uri="{BB962C8B-B14F-4D97-AF65-F5344CB8AC3E}">
        <p14:creationId xmlns:p14="http://schemas.microsoft.com/office/powerpoint/2010/main" val="2321894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solidFill>
                  <a:srgbClr val="1902C0"/>
                </a:solidFill>
              </a:rPr>
              <a:t>Evolving definition of functional fiduciary</a:t>
            </a:r>
            <a:endParaRPr lang="en-US" dirty="0"/>
          </a:p>
        </p:txBody>
      </p:sp>
      <p:sp>
        <p:nvSpPr>
          <p:cNvPr id="3" name="Content Placeholder 2"/>
          <p:cNvSpPr>
            <a:spLocks noGrp="1"/>
          </p:cNvSpPr>
          <p:nvPr>
            <p:ph idx="1"/>
          </p:nvPr>
        </p:nvSpPr>
        <p:spPr/>
        <p:txBody>
          <a:bodyPr/>
          <a:lstStyle/>
          <a:p>
            <a:pPr lvl="1" eaLnBrk="1" fontAlgn="auto" hangingPunct="1">
              <a:spcAft>
                <a:spcPts val="0"/>
              </a:spcAft>
              <a:defRPr/>
            </a:pPr>
            <a:r>
              <a:rPr lang="en-US" sz="2700" i="1" dirty="0"/>
              <a:t>Leimkuehler v. American United Life Ins. Co. (2013)</a:t>
            </a:r>
          </a:p>
          <a:p>
            <a:pPr lvl="3" eaLnBrk="1" fontAlgn="auto" hangingPunct="1">
              <a:spcAft>
                <a:spcPts val="0"/>
              </a:spcAft>
              <a:defRPr/>
            </a:pPr>
            <a:r>
              <a:rPr lang="en-US" sz="2400" dirty="0" smtClean="0"/>
              <a:t>Provider’s </a:t>
            </a:r>
            <a:r>
              <a:rPr lang="en-US" sz="2400" dirty="0"/>
              <a:t>receipt of revenue sharing would violate ERISA if fiduciary status imposed</a:t>
            </a:r>
          </a:p>
          <a:p>
            <a:pPr lvl="3" eaLnBrk="1" fontAlgn="auto" hangingPunct="1">
              <a:spcAft>
                <a:spcPts val="0"/>
              </a:spcAft>
              <a:defRPr/>
            </a:pPr>
            <a:endParaRPr lang="en-US" sz="2400" dirty="0"/>
          </a:p>
          <a:p>
            <a:pPr lvl="3" eaLnBrk="1" fontAlgn="auto" hangingPunct="1">
              <a:spcAft>
                <a:spcPts val="0"/>
              </a:spcAft>
              <a:defRPr/>
            </a:pPr>
            <a:r>
              <a:rPr lang="en-US" sz="2400" dirty="0"/>
              <a:t>DOL argues that offering a fund on investment platform is  equivalent  to exercise of right to make substitutions</a:t>
            </a:r>
          </a:p>
          <a:p>
            <a:pPr lvl="3" eaLnBrk="1" fontAlgn="auto" hangingPunct="1">
              <a:spcAft>
                <a:spcPts val="0"/>
              </a:spcAft>
              <a:defRPr/>
            </a:pPr>
            <a:endParaRPr lang="en-US" sz="2400" dirty="0"/>
          </a:p>
          <a:p>
            <a:pPr lvl="3" eaLnBrk="1" fontAlgn="auto" hangingPunct="1">
              <a:spcAft>
                <a:spcPts val="0"/>
              </a:spcAft>
              <a:defRPr/>
            </a:pPr>
            <a:r>
              <a:rPr lang="en-US" sz="2400" dirty="0"/>
              <a:t>7</a:t>
            </a:r>
            <a:r>
              <a:rPr lang="en-US" sz="2400" baseline="30000" dirty="0"/>
              <a:t>th</a:t>
            </a:r>
            <a:r>
              <a:rPr lang="en-US" sz="2400" dirty="0"/>
              <a:t> Circuit limits functional fiduciary characterization to actual exercise of authority</a:t>
            </a:r>
          </a:p>
        </p:txBody>
      </p:sp>
    </p:spTree>
    <p:extLst>
      <p:ext uri="{BB962C8B-B14F-4D97-AF65-F5344CB8AC3E}">
        <p14:creationId xmlns:p14="http://schemas.microsoft.com/office/powerpoint/2010/main" val="1299720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solidFill>
                  <a:srgbClr val="1902C0"/>
                </a:solidFill>
              </a:rPr>
              <a:t>Evolving definition of functional fiduciary</a:t>
            </a:r>
            <a:endParaRPr lang="en-US" dirty="0"/>
          </a:p>
        </p:txBody>
      </p:sp>
      <p:sp>
        <p:nvSpPr>
          <p:cNvPr id="3" name="Content Placeholder 2"/>
          <p:cNvSpPr>
            <a:spLocks noGrp="1"/>
          </p:cNvSpPr>
          <p:nvPr>
            <p:ph idx="1"/>
          </p:nvPr>
        </p:nvSpPr>
        <p:spPr/>
        <p:txBody>
          <a:bodyPr>
            <a:normAutofit lnSpcReduction="10000"/>
          </a:bodyPr>
          <a:lstStyle/>
          <a:p>
            <a:pPr lvl="1" eaLnBrk="1" fontAlgn="auto" hangingPunct="1">
              <a:spcAft>
                <a:spcPts val="0"/>
              </a:spcAft>
              <a:defRPr/>
            </a:pPr>
            <a:r>
              <a:rPr lang="en-US" sz="2800" i="1" dirty="0" smtClean="0"/>
              <a:t>Healthcare Strategies  v. ING(2013)</a:t>
            </a:r>
          </a:p>
          <a:p>
            <a:pPr lvl="3" eaLnBrk="1" fontAlgn="auto" hangingPunct="1">
              <a:spcAft>
                <a:spcPts val="0"/>
              </a:spcAft>
              <a:defRPr/>
            </a:pPr>
            <a:r>
              <a:rPr lang="en-US" sz="2400" dirty="0" smtClean="0"/>
              <a:t>Group annuity does not give plan right to reject investment option substitutions</a:t>
            </a:r>
          </a:p>
          <a:p>
            <a:pPr lvl="3" eaLnBrk="1" fontAlgn="auto" hangingPunct="1">
              <a:spcAft>
                <a:spcPts val="0"/>
              </a:spcAft>
              <a:defRPr/>
            </a:pPr>
            <a:r>
              <a:rPr lang="en-US" sz="2400" dirty="0" smtClean="0"/>
              <a:t>Insurer exercises  substitution authority only twice</a:t>
            </a:r>
          </a:p>
          <a:p>
            <a:pPr lvl="3" eaLnBrk="1" fontAlgn="auto" hangingPunct="1">
              <a:spcAft>
                <a:spcPts val="0"/>
              </a:spcAft>
              <a:defRPr/>
            </a:pPr>
            <a:r>
              <a:rPr lang="en-US" sz="2400" dirty="0" smtClean="0"/>
              <a:t>Court construes services as “plan administration, not “plan management”</a:t>
            </a:r>
          </a:p>
          <a:p>
            <a:pPr lvl="4" eaLnBrk="1" fontAlgn="auto" hangingPunct="1">
              <a:spcAft>
                <a:spcPts val="0"/>
              </a:spcAft>
              <a:defRPr/>
            </a:pPr>
            <a:r>
              <a:rPr lang="en-US" sz="2300" dirty="0"/>
              <a:t>Under administration prong of fiduciary definition only authority to make substitutions (not actual exercise) sufficient for fiduciary status</a:t>
            </a:r>
          </a:p>
          <a:p>
            <a:pPr lvl="3" eaLnBrk="1" fontAlgn="auto" hangingPunct="1">
              <a:spcAft>
                <a:spcPts val="0"/>
              </a:spcAft>
              <a:defRPr/>
            </a:pPr>
            <a:r>
              <a:rPr lang="en-US" sz="2400" dirty="0" smtClean="0"/>
              <a:t>Case settled 2014</a:t>
            </a:r>
          </a:p>
          <a:p>
            <a:pPr lvl="4" eaLnBrk="1" fontAlgn="auto" hangingPunct="1">
              <a:spcAft>
                <a:spcPts val="0"/>
              </a:spcAft>
              <a:defRPr/>
            </a:pPr>
            <a:r>
              <a:rPr lang="en-US" sz="2300" dirty="0" smtClean="0"/>
              <a:t>$15 million</a:t>
            </a:r>
          </a:p>
          <a:p>
            <a:pPr lvl="4" eaLnBrk="1" fontAlgn="auto" hangingPunct="1">
              <a:spcAft>
                <a:spcPts val="0"/>
              </a:spcAft>
              <a:defRPr/>
            </a:pPr>
            <a:r>
              <a:rPr lang="en-US" sz="2300" dirty="0"/>
              <a:t>P</a:t>
            </a:r>
            <a:r>
              <a:rPr lang="en-US" sz="2300" dirty="0" smtClean="0"/>
              <a:t>rocedures consistent with Advisory Opinion 97-16A</a:t>
            </a:r>
          </a:p>
        </p:txBody>
      </p:sp>
    </p:spTree>
    <p:extLst>
      <p:ext uri="{BB962C8B-B14F-4D97-AF65-F5344CB8AC3E}">
        <p14:creationId xmlns:p14="http://schemas.microsoft.com/office/powerpoint/2010/main" val="19464156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solidFill>
                  <a:srgbClr val="1902C0"/>
                </a:solidFill>
              </a:rPr>
              <a:t>Evolving definition of functional fiduciary</a:t>
            </a:r>
            <a:endParaRPr lang="en-US" dirty="0"/>
          </a:p>
        </p:txBody>
      </p:sp>
      <p:sp>
        <p:nvSpPr>
          <p:cNvPr id="3" name="Content Placeholder 2"/>
          <p:cNvSpPr>
            <a:spLocks noGrp="1"/>
          </p:cNvSpPr>
          <p:nvPr>
            <p:ph idx="1"/>
          </p:nvPr>
        </p:nvSpPr>
        <p:spPr/>
        <p:txBody>
          <a:bodyPr>
            <a:normAutofit fontScale="92500" lnSpcReduction="10000"/>
          </a:bodyPr>
          <a:lstStyle/>
          <a:p>
            <a:pPr lvl="1" eaLnBrk="1" fontAlgn="auto" hangingPunct="1">
              <a:spcAft>
                <a:spcPts val="0"/>
              </a:spcAft>
              <a:defRPr/>
            </a:pPr>
            <a:r>
              <a:rPr lang="en-US" sz="3000" i="1" dirty="0" smtClean="0"/>
              <a:t>Golden Star v. MassMutual Life </a:t>
            </a:r>
            <a:r>
              <a:rPr lang="en-US" sz="3000" i="1" dirty="0"/>
              <a:t>Ins. Co. (</a:t>
            </a:r>
            <a:r>
              <a:rPr lang="en-US" sz="3000" i="1" dirty="0" smtClean="0"/>
              <a:t>2014)</a:t>
            </a:r>
            <a:endParaRPr lang="en-US" sz="3000" dirty="0" smtClean="0"/>
          </a:p>
          <a:p>
            <a:pPr lvl="3" eaLnBrk="1" fontAlgn="auto" hangingPunct="1">
              <a:spcAft>
                <a:spcPts val="0"/>
              </a:spcAft>
              <a:defRPr/>
            </a:pPr>
            <a:r>
              <a:rPr lang="en-US" sz="2600" i="1" dirty="0" smtClean="0"/>
              <a:t>Management prong of fiduciary definition</a:t>
            </a:r>
          </a:p>
          <a:p>
            <a:pPr lvl="4" eaLnBrk="1" fontAlgn="auto" hangingPunct="1">
              <a:spcAft>
                <a:spcPts val="0"/>
              </a:spcAft>
              <a:defRPr/>
            </a:pPr>
            <a:r>
              <a:rPr lang="en-US" sz="2600" i="1" dirty="0"/>
              <a:t>Court hold that actual exercise of authority to substitute investment options is required to </a:t>
            </a:r>
            <a:r>
              <a:rPr lang="en-US" sz="2600" i="1" dirty="0" smtClean="0"/>
              <a:t>confer </a:t>
            </a:r>
            <a:r>
              <a:rPr lang="en-US" sz="2600" i="1" dirty="0"/>
              <a:t>fiduciary status</a:t>
            </a:r>
          </a:p>
          <a:p>
            <a:pPr lvl="3" eaLnBrk="1" fontAlgn="auto" hangingPunct="1">
              <a:spcAft>
                <a:spcPts val="0"/>
              </a:spcAft>
              <a:defRPr/>
            </a:pPr>
            <a:r>
              <a:rPr lang="en-US" sz="2600" i="1" dirty="0" smtClean="0"/>
              <a:t>Plan administration prong of fiduciary definition</a:t>
            </a:r>
          </a:p>
          <a:p>
            <a:pPr lvl="4" eaLnBrk="1" fontAlgn="auto" hangingPunct="1">
              <a:spcAft>
                <a:spcPts val="0"/>
              </a:spcAft>
              <a:defRPr/>
            </a:pPr>
            <a:r>
              <a:rPr lang="en-US" sz="2600" i="1" dirty="0" smtClean="0"/>
              <a:t>No decision on possession of authority vs. actual exercise issue</a:t>
            </a:r>
          </a:p>
          <a:p>
            <a:pPr lvl="3" eaLnBrk="1" fontAlgn="auto" hangingPunct="1">
              <a:spcAft>
                <a:spcPts val="0"/>
              </a:spcAft>
              <a:defRPr/>
            </a:pPr>
            <a:r>
              <a:rPr lang="en-US" sz="2600" i="1" dirty="0" smtClean="0"/>
              <a:t>Control over its own compensation confers fiduciary status on service provider</a:t>
            </a:r>
          </a:p>
          <a:p>
            <a:pPr lvl="4" eaLnBrk="1" fontAlgn="auto" hangingPunct="1">
              <a:spcAft>
                <a:spcPts val="0"/>
              </a:spcAft>
              <a:defRPr/>
            </a:pPr>
            <a:r>
              <a:rPr lang="en-US" sz="2600" i="1" dirty="0" smtClean="0"/>
              <a:t>Court holds there is triable issue, because service provider could assess management fees up to 1% of account market value</a:t>
            </a:r>
          </a:p>
        </p:txBody>
      </p:sp>
    </p:spTree>
    <p:extLst>
      <p:ext uri="{BB962C8B-B14F-4D97-AF65-F5344CB8AC3E}">
        <p14:creationId xmlns:p14="http://schemas.microsoft.com/office/powerpoint/2010/main" val="36052787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800" dirty="0" smtClean="0"/>
              <a:t>Statute of Limitations Developments</a:t>
            </a:r>
            <a:endParaRPr lang="en-US" sz="4800" dirty="0"/>
          </a:p>
        </p:txBody>
      </p:sp>
    </p:spTree>
    <p:extLst>
      <p:ext uri="{BB962C8B-B14F-4D97-AF65-F5344CB8AC3E}">
        <p14:creationId xmlns:p14="http://schemas.microsoft.com/office/powerpoint/2010/main" val="4262053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700" dirty="0" smtClean="0">
                <a:solidFill>
                  <a:srgbClr val="1902C0"/>
                </a:solidFill>
                <a:latin typeface="Arial" pitchFamily="34" charset="0"/>
                <a:cs typeface="Arial" pitchFamily="34" charset="0"/>
              </a:rPr>
              <a:t>Statute of Limitations – Fiduciary breach</a:t>
            </a:r>
            <a:endParaRPr lang="en-US" sz="2700" dirty="0">
              <a:solidFill>
                <a:srgbClr val="1902C0"/>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lvl="1" eaLnBrk="1" fontAlgn="auto" hangingPunct="1">
              <a:spcAft>
                <a:spcPts val="0"/>
              </a:spcAft>
              <a:defRPr/>
            </a:pPr>
            <a:r>
              <a:rPr lang="en-US" sz="2400" dirty="0" smtClean="0"/>
              <a:t>ERISA statute of limitations for fiduciary violations</a:t>
            </a:r>
          </a:p>
          <a:p>
            <a:pPr lvl="3" eaLnBrk="1" fontAlgn="auto" hangingPunct="1">
              <a:spcAft>
                <a:spcPts val="0"/>
              </a:spcAft>
              <a:defRPr/>
            </a:pPr>
            <a:r>
              <a:rPr lang="en-US" sz="2200" dirty="0" smtClean="0"/>
              <a:t>6 years from last act constituting a violation</a:t>
            </a:r>
          </a:p>
          <a:p>
            <a:pPr lvl="3" eaLnBrk="1" fontAlgn="auto" hangingPunct="1">
              <a:spcAft>
                <a:spcPts val="0"/>
              </a:spcAft>
              <a:defRPr/>
            </a:pPr>
            <a:r>
              <a:rPr lang="en-US" sz="2200" dirty="0" smtClean="0"/>
              <a:t>3 years after earliest date plaintiff had actual knowledge of violation </a:t>
            </a:r>
          </a:p>
          <a:p>
            <a:pPr lvl="1" eaLnBrk="1" fontAlgn="auto" hangingPunct="1">
              <a:spcAft>
                <a:spcPts val="0"/>
              </a:spcAft>
              <a:defRPr/>
            </a:pPr>
            <a:r>
              <a:rPr lang="en-US" sz="2400" dirty="0" smtClean="0"/>
              <a:t>Fuller v. SunTrust Bank (2014)</a:t>
            </a:r>
          </a:p>
          <a:p>
            <a:pPr lvl="3" eaLnBrk="1" fontAlgn="auto" hangingPunct="1">
              <a:spcAft>
                <a:spcPts val="0"/>
              </a:spcAft>
              <a:defRPr/>
            </a:pPr>
            <a:r>
              <a:rPr lang="en-US" sz="2200" dirty="0" smtClean="0"/>
              <a:t>3 year limitation period not applicable</a:t>
            </a:r>
          </a:p>
          <a:p>
            <a:pPr lvl="4" eaLnBrk="1" fontAlgn="auto" hangingPunct="1">
              <a:spcAft>
                <a:spcPts val="0"/>
              </a:spcAft>
              <a:defRPr/>
            </a:pPr>
            <a:r>
              <a:rPr lang="en-US" sz="2200" dirty="0"/>
              <a:t>Proving plaintiff’s knowledge requires showing that plaintiff actually received plan </a:t>
            </a:r>
            <a:r>
              <a:rPr lang="en-US" sz="2200" dirty="0" smtClean="0"/>
              <a:t>documents</a:t>
            </a:r>
          </a:p>
          <a:p>
            <a:pPr lvl="3" eaLnBrk="1" fontAlgn="auto" hangingPunct="1">
              <a:spcAft>
                <a:spcPts val="0"/>
              </a:spcAft>
              <a:defRPr/>
            </a:pPr>
            <a:r>
              <a:rPr lang="en-US" sz="2200" dirty="0" smtClean="0"/>
              <a:t>6 year limitation period results in case dismissal</a:t>
            </a:r>
          </a:p>
          <a:p>
            <a:pPr lvl="4" eaLnBrk="1" fontAlgn="auto" hangingPunct="1">
              <a:spcAft>
                <a:spcPts val="0"/>
              </a:spcAft>
              <a:defRPr/>
            </a:pPr>
            <a:r>
              <a:rPr lang="en-US" sz="2200" dirty="0" smtClean="0"/>
              <a:t>Limitations period </a:t>
            </a:r>
            <a:r>
              <a:rPr lang="en-US" sz="2200" dirty="0" smtClean="0"/>
              <a:t>runs from initial fund selection</a:t>
            </a:r>
          </a:p>
          <a:p>
            <a:pPr lvl="4" eaLnBrk="1" fontAlgn="auto" hangingPunct="1">
              <a:spcAft>
                <a:spcPts val="0"/>
              </a:spcAft>
              <a:defRPr/>
            </a:pPr>
            <a:r>
              <a:rPr lang="en-US" sz="2200" dirty="0" smtClean="0"/>
              <a:t>Potentially different result if complaint reflects new violations resulting from changed circumstances</a:t>
            </a:r>
          </a:p>
        </p:txBody>
      </p:sp>
    </p:spTree>
    <p:extLst>
      <p:ext uri="{BB962C8B-B14F-4D97-AF65-F5344CB8AC3E}">
        <p14:creationId xmlns:p14="http://schemas.microsoft.com/office/powerpoint/2010/main" val="1579434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700" dirty="0" smtClean="0">
                <a:solidFill>
                  <a:srgbClr val="1902C0"/>
                </a:solidFill>
                <a:latin typeface="Arial" pitchFamily="34" charset="0"/>
                <a:cs typeface="Arial" pitchFamily="34" charset="0"/>
              </a:rPr>
              <a:t>Statute of Limitations – Fiduciary breach</a:t>
            </a:r>
            <a:endParaRPr lang="en-US" sz="2700" dirty="0"/>
          </a:p>
        </p:txBody>
      </p:sp>
      <p:sp>
        <p:nvSpPr>
          <p:cNvPr id="3" name="Content Placeholder 2"/>
          <p:cNvSpPr>
            <a:spLocks noGrp="1"/>
          </p:cNvSpPr>
          <p:nvPr>
            <p:ph idx="1"/>
          </p:nvPr>
        </p:nvSpPr>
        <p:spPr/>
        <p:txBody>
          <a:bodyPr/>
          <a:lstStyle/>
          <a:p>
            <a:pPr lvl="1" eaLnBrk="1" fontAlgn="auto" hangingPunct="1">
              <a:spcAft>
                <a:spcPts val="0"/>
              </a:spcAft>
              <a:defRPr/>
            </a:pPr>
            <a:r>
              <a:rPr lang="en-US" sz="2400" i="1" dirty="0" smtClean="0"/>
              <a:t>David v. Alphin (2013)</a:t>
            </a:r>
          </a:p>
          <a:p>
            <a:pPr lvl="3" eaLnBrk="1" fontAlgn="auto" hangingPunct="1">
              <a:spcAft>
                <a:spcPts val="0"/>
              </a:spcAft>
              <a:defRPr/>
            </a:pPr>
            <a:r>
              <a:rPr lang="en-US" sz="2200" dirty="0" smtClean="0"/>
              <a:t>Fiduciary breach claim barred by 6-year statute of limitations</a:t>
            </a:r>
          </a:p>
          <a:p>
            <a:pPr lvl="4" eaLnBrk="1" fontAlgn="auto" hangingPunct="1">
              <a:spcAft>
                <a:spcPts val="0"/>
              </a:spcAft>
              <a:defRPr/>
            </a:pPr>
            <a:r>
              <a:rPr lang="en-US" sz="2300" dirty="0"/>
              <a:t>Limitations period commences with initial fund selection</a:t>
            </a:r>
          </a:p>
          <a:p>
            <a:pPr lvl="3" eaLnBrk="1" fontAlgn="auto" hangingPunct="1">
              <a:spcAft>
                <a:spcPts val="0"/>
              </a:spcAft>
              <a:defRPr/>
            </a:pPr>
            <a:r>
              <a:rPr lang="en-US" sz="2200" dirty="0" smtClean="0"/>
              <a:t>Viable claim requires changed circumstances during limitations period</a:t>
            </a:r>
          </a:p>
          <a:p>
            <a:pPr lvl="4" eaLnBrk="1" fontAlgn="auto" hangingPunct="1">
              <a:spcAft>
                <a:spcPts val="0"/>
              </a:spcAft>
              <a:defRPr/>
            </a:pPr>
            <a:r>
              <a:rPr lang="en-US" sz="2100" dirty="0" smtClean="0"/>
              <a:t>Poor performance</a:t>
            </a:r>
          </a:p>
          <a:p>
            <a:pPr lvl="4" eaLnBrk="1" fontAlgn="auto" hangingPunct="1">
              <a:spcAft>
                <a:spcPts val="0"/>
              </a:spcAft>
              <a:defRPr/>
            </a:pPr>
            <a:r>
              <a:rPr lang="en-US" sz="2100" dirty="0" smtClean="0"/>
              <a:t>Increased fees</a:t>
            </a:r>
          </a:p>
          <a:p>
            <a:pPr lvl="1" eaLnBrk="1" fontAlgn="auto" hangingPunct="1">
              <a:spcAft>
                <a:spcPts val="0"/>
              </a:spcAft>
              <a:defRPr/>
            </a:pPr>
            <a:r>
              <a:rPr lang="en-US" sz="2400" i="1" dirty="0" smtClean="0"/>
              <a:t>Tibble v. Edison International (2013)</a:t>
            </a:r>
          </a:p>
          <a:p>
            <a:pPr lvl="3" eaLnBrk="1" fontAlgn="auto" hangingPunct="1">
              <a:spcAft>
                <a:spcPts val="0"/>
              </a:spcAft>
              <a:defRPr/>
            </a:pPr>
            <a:r>
              <a:rPr lang="en-US" sz="2200" dirty="0"/>
              <a:t>Fiduciary breach claim barred by 6-year statute of limitations</a:t>
            </a:r>
          </a:p>
          <a:p>
            <a:pPr lvl="3" eaLnBrk="1" fontAlgn="auto" hangingPunct="1">
              <a:spcAft>
                <a:spcPts val="0"/>
              </a:spcAft>
              <a:defRPr/>
            </a:pPr>
            <a:r>
              <a:rPr lang="en-US" sz="2200" dirty="0" smtClean="0"/>
              <a:t>Result unchanged by ongoing nature of ERISA fiduciary duties</a:t>
            </a:r>
          </a:p>
          <a:p>
            <a:pPr lvl="3" eaLnBrk="1" fontAlgn="auto" hangingPunct="1">
              <a:spcAft>
                <a:spcPts val="0"/>
              </a:spcAft>
              <a:defRPr/>
            </a:pPr>
            <a:r>
              <a:rPr lang="en-US" sz="2200" dirty="0" smtClean="0"/>
              <a:t>New 6-year period begins if changed circumstances create new breach</a:t>
            </a:r>
            <a:endParaRPr lang="en-US" sz="2200" dirty="0"/>
          </a:p>
        </p:txBody>
      </p:sp>
    </p:spTree>
    <p:extLst>
      <p:ext uri="{BB962C8B-B14F-4D97-AF65-F5344CB8AC3E}">
        <p14:creationId xmlns:p14="http://schemas.microsoft.com/office/powerpoint/2010/main" val="2551542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solidFill>
                  <a:srgbClr val="1902C0"/>
                </a:solidFill>
                <a:latin typeface="Arial" pitchFamily="34" charset="0"/>
                <a:cs typeface="Arial" pitchFamily="34" charset="0"/>
              </a:rPr>
              <a:t>Statute of Limitations – Benefit denial</a:t>
            </a:r>
            <a:endParaRPr lang="en-US" sz="2800" dirty="0"/>
          </a:p>
        </p:txBody>
      </p:sp>
      <p:sp>
        <p:nvSpPr>
          <p:cNvPr id="3" name="Content Placeholder 2"/>
          <p:cNvSpPr>
            <a:spLocks noGrp="1"/>
          </p:cNvSpPr>
          <p:nvPr>
            <p:ph idx="1"/>
          </p:nvPr>
        </p:nvSpPr>
        <p:spPr/>
        <p:txBody>
          <a:bodyPr>
            <a:normAutofit fontScale="92500" lnSpcReduction="10000"/>
          </a:bodyPr>
          <a:lstStyle/>
          <a:p>
            <a:pPr lvl="1" eaLnBrk="1" fontAlgn="auto" hangingPunct="1">
              <a:spcAft>
                <a:spcPts val="0"/>
              </a:spcAft>
              <a:defRPr/>
            </a:pPr>
            <a:r>
              <a:rPr lang="en-US" sz="2600" dirty="0" smtClean="0"/>
              <a:t>No ERISA statute of limitations for benefit claims</a:t>
            </a:r>
            <a:endParaRPr lang="en-US" sz="2600" dirty="0"/>
          </a:p>
          <a:p>
            <a:pPr lvl="3" eaLnBrk="1" fontAlgn="auto" hangingPunct="1">
              <a:spcAft>
                <a:spcPts val="0"/>
              </a:spcAft>
              <a:defRPr/>
            </a:pPr>
            <a:r>
              <a:rPr lang="en-US" sz="2200" dirty="0" smtClean="0"/>
              <a:t>Limitations period borrowed from state law</a:t>
            </a:r>
            <a:endParaRPr lang="en-US" sz="2200" dirty="0"/>
          </a:p>
          <a:p>
            <a:pPr lvl="3" eaLnBrk="1" fontAlgn="auto" hangingPunct="1">
              <a:spcAft>
                <a:spcPts val="0"/>
              </a:spcAft>
              <a:defRPr/>
            </a:pPr>
            <a:r>
              <a:rPr lang="en-US" sz="2200" dirty="0" smtClean="0"/>
              <a:t>Date of accrual: when plaintiff should have discovered injury</a:t>
            </a:r>
            <a:endParaRPr lang="en-US" sz="2200" dirty="0"/>
          </a:p>
          <a:p>
            <a:pPr lvl="1" eaLnBrk="1" fontAlgn="auto" hangingPunct="1">
              <a:spcAft>
                <a:spcPts val="0"/>
              </a:spcAft>
              <a:defRPr/>
            </a:pPr>
            <a:r>
              <a:rPr lang="en-US" sz="2600" dirty="0"/>
              <a:t>C</a:t>
            </a:r>
            <a:r>
              <a:rPr lang="en-US" sz="2600" dirty="0" smtClean="0"/>
              <a:t>ontractual provisions can limit time for bringing lawsuit</a:t>
            </a:r>
          </a:p>
          <a:p>
            <a:pPr lvl="3" eaLnBrk="1" fontAlgn="auto" hangingPunct="1">
              <a:spcAft>
                <a:spcPts val="0"/>
              </a:spcAft>
              <a:defRPr/>
            </a:pPr>
            <a:r>
              <a:rPr lang="en-US" sz="2200" dirty="0"/>
              <a:t>Restrict limitations period</a:t>
            </a:r>
          </a:p>
          <a:p>
            <a:pPr lvl="3" eaLnBrk="1" fontAlgn="auto" hangingPunct="1">
              <a:spcAft>
                <a:spcPts val="0"/>
              </a:spcAft>
              <a:defRPr/>
            </a:pPr>
            <a:r>
              <a:rPr lang="en-US" sz="2200" dirty="0"/>
              <a:t>Specify date of claims accrual</a:t>
            </a:r>
          </a:p>
          <a:p>
            <a:pPr lvl="1" eaLnBrk="1" fontAlgn="auto" hangingPunct="1">
              <a:spcAft>
                <a:spcPts val="0"/>
              </a:spcAft>
              <a:defRPr/>
            </a:pPr>
            <a:r>
              <a:rPr lang="en-US" sz="2600" dirty="0" smtClean="0"/>
              <a:t>Heimeshoff v. Hartford Life (2013) holds contract restrictions are enforceable </a:t>
            </a:r>
          </a:p>
          <a:p>
            <a:pPr lvl="3" eaLnBrk="1" fontAlgn="auto" hangingPunct="1">
              <a:spcAft>
                <a:spcPts val="0"/>
              </a:spcAft>
              <a:defRPr/>
            </a:pPr>
            <a:r>
              <a:rPr lang="en-US" sz="2200" dirty="0" smtClean="0"/>
              <a:t>Shorter limitations period than allowed by state law but must be reasonable</a:t>
            </a:r>
          </a:p>
          <a:p>
            <a:pPr lvl="3" eaLnBrk="1" fontAlgn="auto" hangingPunct="1">
              <a:spcAft>
                <a:spcPts val="0"/>
              </a:spcAft>
              <a:defRPr/>
            </a:pPr>
            <a:r>
              <a:rPr lang="en-US" sz="2200" dirty="0" smtClean="0"/>
              <a:t>May specify accrual period</a:t>
            </a:r>
          </a:p>
          <a:p>
            <a:pPr lvl="3" eaLnBrk="1" fontAlgn="auto" hangingPunct="1">
              <a:spcAft>
                <a:spcPts val="0"/>
              </a:spcAft>
              <a:defRPr/>
            </a:pPr>
            <a:r>
              <a:rPr lang="en-US" sz="2200" dirty="0" smtClean="0"/>
              <a:t>Not barred by statute</a:t>
            </a:r>
          </a:p>
          <a:p>
            <a:pPr lvl="3" eaLnBrk="1" fontAlgn="auto" hangingPunct="1">
              <a:spcAft>
                <a:spcPts val="0"/>
              </a:spcAft>
              <a:defRPr/>
            </a:pPr>
            <a:r>
              <a:rPr lang="en-US" sz="2200" dirty="0" smtClean="0"/>
              <a:t>Participant put on notice</a:t>
            </a:r>
          </a:p>
          <a:p>
            <a:pPr lvl="3" eaLnBrk="1" fontAlgn="auto" hangingPunct="1">
              <a:spcAft>
                <a:spcPts val="0"/>
              </a:spcAft>
              <a:defRPr/>
            </a:pPr>
            <a:endParaRPr lang="en-US" sz="2200" dirty="0"/>
          </a:p>
        </p:txBody>
      </p:sp>
    </p:spTree>
    <p:extLst>
      <p:ext uri="{BB962C8B-B14F-4D97-AF65-F5344CB8AC3E}">
        <p14:creationId xmlns:p14="http://schemas.microsoft.com/office/powerpoint/2010/main" val="29612018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solidFill>
                  <a:srgbClr val="1902C0"/>
                </a:solidFill>
                <a:latin typeface="Arial" pitchFamily="34" charset="0"/>
                <a:cs typeface="Arial" pitchFamily="34" charset="0"/>
              </a:rPr>
              <a:t>Statute of Limitations – Benefit denial</a:t>
            </a:r>
            <a:endParaRPr lang="en-US" sz="2800" dirty="0"/>
          </a:p>
        </p:txBody>
      </p:sp>
      <p:sp>
        <p:nvSpPr>
          <p:cNvPr id="3" name="Content Placeholder 2"/>
          <p:cNvSpPr>
            <a:spLocks noGrp="1"/>
          </p:cNvSpPr>
          <p:nvPr>
            <p:ph idx="1"/>
          </p:nvPr>
        </p:nvSpPr>
        <p:spPr/>
        <p:txBody>
          <a:bodyPr>
            <a:normAutofit fontScale="92500"/>
          </a:bodyPr>
          <a:lstStyle/>
          <a:p>
            <a:pPr lvl="1" eaLnBrk="1" fontAlgn="auto" hangingPunct="1">
              <a:spcAft>
                <a:spcPts val="0"/>
              </a:spcAft>
              <a:defRPr/>
            </a:pPr>
            <a:r>
              <a:rPr lang="en-US" sz="2600" dirty="0" smtClean="0"/>
              <a:t>New cases following-up on </a:t>
            </a:r>
            <a:r>
              <a:rPr lang="en-US" sz="2600" i="1" dirty="0" smtClean="0"/>
              <a:t>Heimeshoff</a:t>
            </a:r>
            <a:r>
              <a:rPr lang="en-US" sz="2600" dirty="0" smtClean="0"/>
              <a:t> </a:t>
            </a:r>
          </a:p>
          <a:p>
            <a:pPr lvl="3" eaLnBrk="1" fontAlgn="auto" hangingPunct="1">
              <a:spcAft>
                <a:spcPts val="0"/>
              </a:spcAft>
              <a:defRPr/>
            </a:pPr>
            <a:r>
              <a:rPr lang="en-US" sz="2200" i="1" dirty="0" smtClean="0"/>
              <a:t>Barriero v. NJ Bac Health Fund </a:t>
            </a:r>
            <a:r>
              <a:rPr lang="en-US" sz="2200" dirty="0" smtClean="0"/>
              <a:t>(2013)</a:t>
            </a:r>
          </a:p>
          <a:p>
            <a:pPr lvl="4" eaLnBrk="1" fontAlgn="auto" hangingPunct="1">
              <a:spcAft>
                <a:spcPts val="0"/>
              </a:spcAft>
              <a:defRPr/>
            </a:pPr>
            <a:r>
              <a:rPr lang="en-US" sz="2200" dirty="0" smtClean="0"/>
              <a:t>3-year plan limitation period upheld</a:t>
            </a:r>
          </a:p>
          <a:p>
            <a:pPr lvl="4" eaLnBrk="1" fontAlgn="auto" hangingPunct="1">
              <a:spcAft>
                <a:spcPts val="0"/>
              </a:spcAft>
              <a:defRPr/>
            </a:pPr>
            <a:r>
              <a:rPr lang="en-US" sz="2200" dirty="0" smtClean="0"/>
              <a:t>Plan limits found reasonable even though limitations period begins to run before internal claims procedure was exhausted</a:t>
            </a:r>
            <a:endParaRPr lang="en-US" sz="2200" dirty="0"/>
          </a:p>
          <a:p>
            <a:pPr lvl="3" eaLnBrk="1" fontAlgn="auto" hangingPunct="1">
              <a:spcAft>
                <a:spcPts val="0"/>
              </a:spcAft>
              <a:defRPr/>
            </a:pPr>
            <a:r>
              <a:rPr lang="en-US" sz="2400" i="1" dirty="0" smtClean="0"/>
              <a:t>Munro-Kienstra v. Carpenters’ Health Fund </a:t>
            </a:r>
            <a:r>
              <a:rPr lang="en-US" sz="2400" dirty="0" smtClean="0"/>
              <a:t>(2014)</a:t>
            </a:r>
          </a:p>
          <a:p>
            <a:pPr lvl="4" eaLnBrk="1" fontAlgn="auto" hangingPunct="1">
              <a:spcAft>
                <a:spcPts val="0"/>
              </a:spcAft>
              <a:defRPr/>
            </a:pPr>
            <a:r>
              <a:rPr lang="en-US" sz="2200" dirty="0" smtClean="0"/>
              <a:t>2-year limitations period upheld</a:t>
            </a:r>
          </a:p>
          <a:p>
            <a:pPr lvl="4" eaLnBrk="1" fontAlgn="auto" hangingPunct="1">
              <a:spcAft>
                <a:spcPts val="0"/>
              </a:spcAft>
              <a:defRPr/>
            </a:pPr>
            <a:r>
              <a:rPr lang="en-US" sz="2200" dirty="0" smtClean="0"/>
              <a:t>Participant informed of limit</a:t>
            </a:r>
            <a:endParaRPr lang="en-US" sz="2200" dirty="0"/>
          </a:p>
          <a:p>
            <a:pPr lvl="1" eaLnBrk="1" fontAlgn="auto" hangingPunct="1">
              <a:spcAft>
                <a:spcPts val="0"/>
              </a:spcAft>
              <a:defRPr/>
            </a:pPr>
            <a:r>
              <a:rPr lang="en-US" sz="2600" dirty="0" smtClean="0"/>
              <a:t>Steps to limit stale claims</a:t>
            </a:r>
          </a:p>
          <a:p>
            <a:pPr lvl="3" eaLnBrk="1" fontAlgn="auto" hangingPunct="1">
              <a:spcAft>
                <a:spcPts val="0"/>
              </a:spcAft>
              <a:defRPr/>
            </a:pPr>
            <a:r>
              <a:rPr lang="en-US" sz="2200" dirty="0" smtClean="0"/>
              <a:t>Amend plan to provide reasonable limitations period</a:t>
            </a:r>
          </a:p>
          <a:p>
            <a:pPr lvl="3" eaLnBrk="1" fontAlgn="auto" hangingPunct="1">
              <a:spcAft>
                <a:spcPts val="0"/>
              </a:spcAft>
              <a:defRPr/>
            </a:pPr>
            <a:r>
              <a:rPr lang="en-US" sz="2200" dirty="0" smtClean="0"/>
              <a:t>Include reasonable rules for accrual of claims in the amendment</a:t>
            </a:r>
          </a:p>
          <a:p>
            <a:pPr lvl="3" eaLnBrk="1" fontAlgn="auto" hangingPunct="1">
              <a:spcAft>
                <a:spcPts val="0"/>
              </a:spcAft>
              <a:defRPr/>
            </a:pPr>
            <a:r>
              <a:rPr lang="en-US" sz="2200" dirty="0" smtClean="0"/>
              <a:t>Notify participants</a:t>
            </a:r>
            <a:endParaRPr lang="en-US" sz="2200" dirty="0"/>
          </a:p>
        </p:txBody>
      </p:sp>
    </p:spTree>
    <p:extLst>
      <p:ext uri="{BB962C8B-B14F-4D97-AF65-F5344CB8AC3E}">
        <p14:creationId xmlns:p14="http://schemas.microsoft.com/office/powerpoint/2010/main" val="12149172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288" y="2386013"/>
            <a:ext cx="5799137" cy="3582987"/>
          </a:xfrm>
        </p:spPr>
        <p:txBody>
          <a:bodyPr/>
          <a:lstStyle/>
          <a:p>
            <a:pPr algn="ctr" eaLnBrk="1" fontAlgn="auto" hangingPunct="1">
              <a:spcAft>
                <a:spcPts val="0"/>
              </a:spcAft>
              <a:defRPr/>
            </a:pPr>
            <a:r>
              <a:rPr lang="en-US" sz="4800" dirty="0" smtClean="0"/>
              <a:t>Post Windsor Developments regarding same sex spouses</a:t>
            </a:r>
            <a:endParaRPr lang="en-US" sz="4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solidFill>
                  <a:srgbClr val="1902C0"/>
                </a:solidFill>
              </a:rPr>
              <a:t>Same-sex spouse developments</a:t>
            </a:r>
            <a:endParaRPr lang="en-US" sz="3600" dirty="0">
              <a:solidFill>
                <a:srgbClr val="1902C0"/>
              </a:solidFill>
            </a:endParaRPr>
          </a:p>
        </p:txBody>
      </p:sp>
      <p:sp>
        <p:nvSpPr>
          <p:cNvPr id="3" name="Content Placeholder 2"/>
          <p:cNvSpPr>
            <a:spLocks noGrp="1"/>
          </p:cNvSpPr>
          <p:nvPr>
            <p:ph idx="1"/>
          </p:nvPr>
        </p:nvSpPr>
        <p:spPr/>
        <p:txBody>
          <a:bodyPr>
            <a:normAutofit fontScale="92500" lnSpcReduction="10000"/>
          </a:bodyPr>
          <a:lstStyle/>
          <a:p>
            <a:pPr lvl="1" eaLnBrk="1" fontAlgn="auto" hangingPunct="1">
              <a:spcAft>
                <a:spcPts val="0"/>
              </a:spcAft>
              <a:defRPr/>
            </a:pPr>
            <a:r>
              <a:rPr lang="en-US" sz="3000" i="1" dirty="0" smtClean="0"/>
              <a:t>United States v. Windsor(2014)</a:t>
            </a:r>
          </a:p>
          <a:p>
            <a:pPr lvl="3" eaLnBrk="1" fontAlgn="auto" hangingPunct="1">
              <a:spcAft>
                <a:spcPts val="0"/>
              </a:spcAft>
              <a:defRPr/>
            </a:pPr>
            <a:r>
              <a:rPr lang="en-US" sz="3000" dirty="0"/>
              <a:t>DOMA held unconstitutional</a:t>
            </a:r>
          </a:p>
          <a:p>
            <a:pPr lvl="1" eaLnBrk="1" fontAlgn="auto" hangingPunct="1">
              <a:spcAft>
                <a:spcPts val="0"/>
              </a:spcAft>
              <a:defRPr/>
            </a:pPr>
            <a:r>
              <a:rPr lang="en-US" sz="3000" dirty="0" smtClean="0"/>
              <a:t>Place of Celebration Rule</a:t>
            </a:r>
          </a:p>
          <a:p>
            <a:pPr lvl="3" eaLnBrk="1" fontAlgn="auto" hangingPunct="1">
              <a:spcAft>
                <a:spcPts val="0"/>
              </a:spcAft>
              <a:defRPr/>
            </a:pPr>
            <a:r>
              <a:rPr lang="en-US" sz="2600" dirty="0"/>
              <a:t>IRS and DOL release guidance</a:t>
            </a:r>
          </a:p>
          <a:p>
            <a:pPr lvl="3" eaLnBrk="1" fontAlgn="auto" hangingPunct="1">
              <a:spcAft>
                <a:spcPts val="0"/>
              </a:spcAft>
              <a:defRPr/>
            </a:pPr>
            <a:r>
              <a:rPr lang="en-US" sz="2600" dirty="0"/>
              <a:t>Valid same-sex marriage will be recognized even if couple lives in a state that does not recognize same-sex marriage</a:t>
            </a:r>
          </a:p>
          <a:p>
            <a:pPr lvl="3" eaLnBrk="1" fontAlgn="auto" hangingPunct="1">
              <a:spcAft>
                <a:spcPts val="0"/>
              </a:spcAft>
              <a:defRPr/>
            </a:pPr>
            <a:r>
              <a:rPr lang="en-US" sz="2600" dirty="0"/>
              <a:t>Prospective effect: from September 16, 2013</a:t>
            </a:r>
          </a:p>
          <a:p>
            <a:pPr lvl="1" eaLnBrk="1" fontAlgn="auto" hangingPunct="1">
              <a:spcAft>
                <a:spcPts val="0"/>
              </a:spcAft>
              <a:defRPr/>
            </a:pPr>
            <a:r>
              <a:rPr lang="en-US" sz="3000" dirty="0" smtClean="0"/>
              <a:t>Query retroactive effect of </a:t>
            </a:r>
            <a:r>
              <a:rPr lang="en-US" sz="3000" i="1" dirty="0" smtClean="0"/>
              <a:t>Windsor?</a:t>
            </a:r>
          </a:p>
          <a:p>
            <a:pPr lvl="3" eaLnBrk="1" fontAlgn="auto" hangingPunct="1">
              <a:spcAft>
                <a:spcPts val="0"/>
              </a:spcAft>
              <a:defRPr/>
            </a:pPr>
            <a:r>
              <a:rPr lang="en-US" sz="2800" dirty="0" smtClean="0"/>
              <a:t>Pre-June 26 (date of </a:t>
            </a:r>
            <a:r>
              <a:rPr lang="en-US" sz="2800" i="1" dirty="0" smtClean="0"/>
              <a:t>Windsor</a:t>
            </a:r>
            <a:r>
              <a:rPr lang="en-US" sz="2800" dirty="0" smtClean="0"/>
              <a:t> decision)?</a:t>
            </a:r>
          </a:p>
          <a:p>
            <a:pPr lvl="3" eaLnBrk="1" fontAlgn="auto" hangingPunct="1">
              <a:spcAft>
                <a:spcPts val="0"/>
              </a:spcAft>
              <a:defRPr/>
            </a:pPr>
            <a:r>
              <a:rPr lang="en-US" sz="2800" dirty="0" smtClean="0"/>
              <a:t>Pre- September 16, 2013 (place of celebration rule)?</a:t>
            </a:r>
            <a:endParaRPr lang="en-US" sz="2800" dirty="0"/>
          </a:p>
        </p:txBody>
      </p:sp>
    </p:spTree>
    <p:extLst>
      <p:ext uri="{BB962C8B-B14F-4D97-AF65-F5344CB8AC3E}">
        <p14:creationId xmlns:p14="http://schemas.microsoft.com/office/powerpoint/2010/main" val="14567350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a:solidFill>
                  <a:srgbClr val="1902C0"/>
                </a:solidFill>
              </a:rPr>
              <a:t>Same-sex spouse developments</a:t>
            </a:r>
            <a:endParaRPr lang="en-US" sz="3400" dirty="0"/>
          </a:p>
        </p:txBody>
      </p:sp>
      <p:sp>
        <p:nvSpPr>
          <p:cNvPr id="3" name="Content Placeholder 2"/>
          <p:cNvSpPr>
            <a:spLocks noGrp="1"/>
          </p:cNvSpPr>
          <p:nvPr>
            <p:ph idx="1"/>
          </p:nvPr>
        </p:nvSpPr>
        <p:spPr/>
        <p:txBody>
          <a:bodyPr>
            <a:normAutofit/>
          </a:bodyPr>
          <a:lstStyle/>
          <a:p>
            <a:pPr lvl="1" eaLnBrk="1" fontAlgn="auto" hangingPunct="1">
              <a:spcAft>
                <a:spcPts val="0"/>
              </a:spcAft>
              <a:defRPr/>
            </a:pPr>
            <a:r>
              <a:rPr lang="en-US" sz="3000" i="1" dirty="0" smtClean="0"/>
              <a:t>Cozen O’Connor, P.C. v</a:t>
            </a:r>
            <a:r>
              <a:rPr lang="en-US" sz="3000" i="1" dirty="0"/>
              <a:t>. </a:t>
            </a:r>
            <a:r>
              <a:rPr lang="en-US" sz="3000" i="1" dirty="0" smtClean="0"/>
              <a:t>Tobits (2013)</a:t>
            </a:r>
          </a:p>
          <a:p>
            <a:pPr lvl="3" eaLnBrk="1" fontAlgn="auto" hangingPunct="1">
              <a:spcAft>
                <a:spcPts val="0"/>
              </a:spcAft>
              <a:defRPr/>
            </a:pPr>
            <a:r>
              <a:rPr lang="en-US" sz="2800" dirty="0" smtClean="0"/>
              <a:t>Court holds same-sex spouse entitled to surviving spouse benefit under profit sharing plan</a:t>
            </a:r>
          </a:p>
          <a:p>
            <a:pPr lvl="3" eaLnBrk="1" fontAlgn="auto" hangingPunct="1">
              <a:spcAft>
                <a:spcPts val="0"/>
              </a:spcAft>
              <a:defRPr/>
            </a:pPr>
            <a:r>
              <a:rPr lang="en-US" sz="2800" dirty="0" smtClean="0"/>
              <a:t>Court looks to Illinois law (place of domicile at time of death)</a:t>
            </a:r>
          </a:p>
          <a:p>
            <a:pPr lvl="4" eaLnBrk="1" fontAlgn="auto" hangingPunct="1">
              <a:spcAft>
                <a:spcPts val="0"/>
              </a:spcAft>
              <a:defRPr/>
            </a:pPr>
            <a:r>
              <a:rPr lang="en-US" sz="2700" dirty="0" smtClean="0"/>
              <a:t>Query result where domiciliary state hostile to same-sex marriage?</a:t>
            </a:r>
          </a:p>
          <a:p>
            <a:pPr lvl="3" eaLnBrk="1" fontAlgn="auto" hangingPunct="1">
              <a:spcAft>
                <a:spcPts val="0"/>
              </a:spcAft>
              <a:defRPr/>
            </a:pPr>
            <a:r>
              <a:rPr lang="en-US" sz="2800" dirty="0" smtClean="0"/>
              <a:t>Participant dies in 2010</a:t>
            </a:r>
          </a:p>
          <a:p>
            <a:pPr lvl="4" eaLnBrk="1" fontAlgn="auto" hangingPunct="1">
              <a:spcAft>
                <a:spcPts val="0"/>
              </a:spcAft>
              <a:defRPr/>
            </a:pPr>
            <a:r>
              <a:rPr lang="en-US" sz="2700" dirty="0" smtClean="0"/>
              <a:t>Court implicitly applies </a:t>
            </a:r>
            <a:r>
              <a:rPr lang="en-US" sz="2700" i="1" dirty="0" smtClean="0"/>
              <a:t>Windsor</a:t>
            </a:r>
            <a:r>
              <a:rPr lang="en-US" sz="2700" dirty="0" smtClean="0"/>
              <a:t> retroactively</a:t>
            </a:r>
          </a:p>
          <a:p>
            <a:pPr marL="501650" lvl="4" indent="0" eaLnBrk="1" fontAlgn="auto" hangingPunct="1">
              <a:spcAft>
                <a:spcPts val="0"/>
              </a:spcAft>
              <a:buNone/>
              <a:defRPr/>
            </a:pPr>
            <a:endParaRPr lang="en-US" sz="2700" dirty="0"/>
          </a:p>
          <a:p>
            <a:endParaRPr lang="en-US" dirty="0"/>
          </a:p>
        </p:txBody>
      </p:sp>
    </p:spTree>
    <p:extLst>
      <p:ext uri="{BB962C8B-B14F-4D97-AF65-F5344CB8AC3E}">
        <p14:creationId xmlns:p14="http://schemas.microsoft.com/office/powerpoint/2010/main" val="1979481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a:solidFill>
                  <a:srgbClr val="1902C0"/>
                </a:solidFill>
              </a:rPr>
              <a:t>Same-sex spouse developments</a:t>
            </a:r>
            <a:endParaRPr lang="en-US" sz="3400" dirty="0"/>
          </a:p>
        </p:txBody>
      </p:sp>
      <p:sp>
        <p:nvSpPr>
          <p:cNvPr id="3" name="Content Placeholder 2"/>
          <p:cNvSpPr>
            <a:spLocks noGrp="1"/>
          </p:cNvSpPr>
          <p:nvPr>
            <p:ph idx="1"/>
          </p:nvPr>
        </p:nvSpPr>
        <p:spPr/>
        <p:txBody>
          <a:bodyPr>
            <a:normAutofit/>
          </a:bodyPr>
          <a:lstStyle/>
          <a:p>
            <a:pPr lvl="1" eaLnBrk="1" fontAlgn="auto" hangingPunct="1">
              <a:spcAft>
                <a:spcPts val="0"/>
              </a:spcAft>
              <a:defRPr/>
            </a:pPr>
            <a:r>
              <a:rPr lang="en-US" sz="3000" i="1" dirty="0" smtClean="0"/>
              <a:t>Roe v. Empire Blue Cross Blue Shield. </a:t>
            </a:r>
            <a:r>
              <a:rPr lang="en-US" sz="3000" i="1" dirty="0"/>
              <a:t>(</a:t>
            </a:r>
            <a:r>
              <a:rPr lang="en-US" sz="3000" dirty="0"/>
              <a:t>2014</a:t>
            </a:r>
            <a:r>
              <a:rPr lang="en-US" sz="3000" i="1" dirty="0" smtClean="0"/>
              <a:t>)</a:t>
            </a:r>
          </a:p>
          <a:p>
            <a:pPr lvl="3" eaLnBrk="1" fontAlgn="auto" hangingPunct="1">
              <a:spcAft>
                <a:spcPts val="0"/>
              </a:spcAft>
              <a:defRPr/>
            </a:pPr>
            <a:r>
              <a:rPr lang="en-US" sz="2800" dirty="0" smtClean="0"/>
              <a:t>Holds employee not entitled to enroll same-sex spouse as health plan dependent</a:t>
            </a:r>
          </a:p>
          <a:p>
            <a:pPr lvl="3" eaLnBrk="1" fontAlgn="auto" hangingPunct="1">
              <a:spcAft>
                <a:spcPts val="0"/>
              </a:spcAft>
              <a:defRPr/>
            </a:pPr>
            <a:r>
              <a:rPr lang="en-US" sz="2800" dirty="0" smtClean="0"/>
              <a:t>Self-insured plan</a:t>
            </a:r>
          </a:p>
          <a:p>
            <a:pPr lvl="3" eaLnBrk="1" fontAlgn="auto" hangingPunct="1">
              <a:spcAft>
                <a:spcPts val="0"/>
              </a:spcAft>
              <a:defRPr/>
            </a:pPr>
            <a:r>
              <a:rPr lang="en-US" sz="2800" dirty="0" smtClean="0"/>
              <a:t>Plan provision specifically excludes same-sex spouses</a:t>
            </a:r>
          </a:p>
          <a:p>
            <a:pPr lvl="3" eaLnBrk="1" fontAlgn="auto" hangingPunct="1">
              <a:spcAft>
                <a:spcPts val="0"/>
              </a:spcAft>
              <a:defRPr/>
            </a:pPr>
            <a:r>
              <a:rPr lang="en-US" sz="2800" dirty="0"/>
              <a:t>C</a:t>
            </a:r>
            <a:r>
              <a:rPr lang="en-US" sz="2800" dirty="0" smtClean="0"/>
              <a:t>ourt holds that ERISA grants broad discretion as to welfare plan coverage</a:t>
            </a:r>
          </a:p>
          <a:p>
            <a:pPr lvl="3" eaLnBrk="1" fontAlgn="auto" hangingPunct="1">
              <a:spcAft>
                <a:spcPts val="0"/>
              </a:spcAft>
              <a:defRPr/>
            </a:pPr>
            <a:r>
              <a:rPr lang="en-US" sz="2800" i="1" dirty="0" smtClean="0"/>
              <a:t>Cozen O’Connor </a:t>
            </a:r>
            <a:r>
              <a:rPr lang="en-US" sz="2800" dirty="0" smtClean="0"/>
              <a:t>case distinguished </a:t>
            </a:r>
            <a:endParaRPr lang="en-US" sz="2800" dirty="0"/>
          </a:p>
        </p:txBody>
      </p:sp>
    </p:spTree>
    <p:extLst>
      <p:ext uri="{BB962C8B-B14F-4D97-AF65-F5344CB8AC3E}">
        <p14:creationId xmlns:p14="http://schemas.microsoft.com/office/powerpoint/2010/main" val="12123594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sz="3400" dirty="0"/>
              <a:t>RECENT ERISA LITIGATION AND RELATED TITLE  I </a:t>
            </a:r>
            <a:r>
              <a:rPr lang="en-US" sz="3400" dirty="0" smtClean="0"/>
              <a:t>ISSUES</a:t>
            </a:r>
            <a:br>
              <a:rPr lang="en-US" sz="3400" dirty="0" smtClean="0"/>
            </a:br>
            <a:r>
              <a:rPr lang="en-US" sz="3400" dirty="0"/>
              <a:t/>
            </a:r>
            <a:br>
              <a:rPr lang="en-US" sz="3400" dirty="0"/>
            </a:br>
            <a:r>
              <a:rPr lang="en-US" sz="2000" dirty="0" smtClean="0"/>
              <a:t/>
            </a:r>
            <a:br>
              <a:rPr lang="en-US" sz="2000" dirty="0" smtClean="0"/>
            </a:br>
            <a:r>
              <a:rPr lang="en-US" sz="2000" dirty="0"/>
              <a:t>Marcia S. Wagner, Esq. </a:t>
            </a:r>
            <a:r>
              <a:rPr lang="en-US" sz="2000" dirty="0" smtClean="0"/>
              <a:t/>
            </a:r>
            <a:br>
              <a:rPr lang="en-US" sz="2000" dirty="0" smtClean="0"/>
            </a:br>
            <a:r>
              <a:rPr lang="en-US" sz="2000" dirty="0" smtClean="0"/>
              <a:t>August </a:t>
            </a:r>
            <a:r>
              <a:rPr lang="en-US" sz="2000" dirty="0"/>
              <a:t>26, </a:t>
            </a:r>
            <a:r>
              <a:rPr lang="en-US" sz="2000" dirty="0" smtClean="0"/>
              <a:t>2014</a:t>
            </a:r>
            <a:br>
              <a:rPr lang="en-US" sz="2000" dirty="0" smtClean="0"/>
            </a:br>
            <a:r>
              <a:rPr lang="en-US" sz="2000" dirty="0"/>
              <a:t/>
            </a:r>
            <a:br>
              <a:rPr lang="en-US" sz="2000" dirty="0"/>
            </a:br>
            <a:r>
              <a:rPr lang="en-US" sz="2400" dirty="0" smtClean="0"/>
              <a:t/>
            </a:r>
            <a:br>
              <a:rPr lang="en-US" sz="2400" dirty="0" smtClean="0"/>
            </a:br>
            <a:r>
              <a:rPr lang="en-US" sz="1200" dirty="0" smtClean="0"/>
              <a:t>A0128252.pptx</a:t>
            </a:r>
            <a:r>
              <a:rPr lang="en-US" sz="3600" dirty="0"/>
              <a:t/>
            </a:r>
            <a:br>
              <a:rPr lang="en-US" sz="3600" dirty="0"/>
            </a:br>
            <a:endParaRPr lang="en-US" sz="3400" dirty="0"/>
          </a:p>
        </p:txBody>
      </p:sp>
    </p:spTree>
    <p:extLst>
      <p:ext uri="{BB962C8B-B14F-4D97-AF65-F5344CB8AC3E}">
        <p14:creationId xmlns:p14="http://schemas.microsoft.com/office/powerpoint/2010/main" val="1762897894"/>
      </p:ext>
    </p:extLst>
  </p:cSld>
  <p:clrMapOvr>
    <a:masterClrMapping/>
  </p:clrMapOvr>
</p:sld>
</file>

<file path=ppt/theme/theme1.xml><?xml version="1.0" encoding="utf-8"?>
<a:theme xmlns:a="http://schemas.openxmlformats.org/drawingml/2006/main" name="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Divider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9656</TotalTime>
  <Words>8212</Words>
  <Application>Microsoft Office PowerPoint</Application>
  <PresentationFormat>On-screen Show (4:3)</PresentationFormat>
  <Paragraphs>364</Paragraphs>
  <Slides>34</Slides>
  <Notes>34</Notes>
  <HiddenSlides>0</HiddenSlides>
  <MMClips>0</MMClips>
  <ScaleCrop>false</ScaleCrop>
  <HeadingPairs>
    <vt:vector size="4" baseType="variant">
      <vt:variant>
        <vt:lpstr>Theme</vt:lpstr>
      </vt:variant>
      <vt:variant>
        <vt:i4>3</vt:i4>
      </vt:variant>
      <vt:variant>
        <vt:lpstr>Slide Titles</vt:lpstr>
      </vt:variant>
      <vt:variant>
        <vt:i4>34</vt:i4>
      </vt:variant>
    </vt:vector>
  </HeadingPairs>
  <TitlesOfParts>
    <vt:vector size="37" baseType="lpstr">
      <vt:lpstr>Title Slide</vt:lpstr>
      <vt:lpstr>Office Theme</vt:lpstr>
      <vt:lpstr>Divider Slide</vt:lpstr>
      <vt:lpstr>RECENT ERISA LITIGATION AND RELATED TITLE  I ISSUES  </vt:lpstr>
      <vt:lpstr> agenda </vt:lpstr>
      <vt:lpstr>Demise of Moench Presumption</vt:lpstr>
      <vt:lpstr>DEMISE OF MOENCH PRESUMPTION</vt:lpstr>
      <vt:lpstr>DEMISE OF MOENCH PRESUMPTION</vt:lpstr>
      <vt:lpstr>DEMISE OF MOENCH PRESUMPTION</vt:lpstr>
      <vt:lpstr>DEMISE OF MOENCH PRESUMPTION</vt:lpstr>
      <vt:lpstr>Lessons from excess fee cases</vt:lpstr>
      <vt:lpstr>Lessons from Excess fee cases</vt:lpstr>
      <vt:lpstr>Lessons from Excess fee cases</vt:lpstr>
      <vt:lpstr>Lessons from Excess fee cases</vt:lpstr>
      <vt:lpstr>Lessons from Excess fee cases</vt:lpstr>
      <vt:lpstr>Proprietary funds litigation</vt:lpstr>
      <vt:lpstr>Proprietary funds litigation</vt:lpstr>
      <vt:lpstr>Proprietary funds litigation</vt:lpstr>
      <vt:lpstr>Equitable Remedies after Cigna v. Amara</vt:lpstr>
      <vt:lpstr>Equitable Remedies</vt:lpstr>
      <vt:lpstr>Equitable Remedies</vt:lpstr>
      <vt:lpstr>Equitable Remedies</vt:lpstr>
      <vt:lpstr>The Evolving definition of a functional fiduciary</vt:lpstr>
      <vt:lpstr>Evolving definition of functional fiduciary</vt:lpstr>
      <vt:lpstr>Evolving definition of functional fiduciary</vt:lpstr>
      <vt:lpstr>Evolving definition of functional fiduciary</vt:lpstr>
      <vt:lpstr>Evolving definition of functional fiduciary</vt:lpstr>
      <vt:lpstr>Statute of Limitations Developments</vt:lpstr>
      <vt:lpstr>Statute of Limitations – Fiduciary breach</vt:lpstr>
      <vt:lpstr>Statute of Limitations – Fiduciary breach</vt:lpstr>
      <vt:lpstr>Statute of Limitations – Benefit denial</vt:lpstr>
      <vt:lpstr>Statute of Limitations – Benefit denial</vt:lpstr>
      <vt:lpstr>Post Windsor Developments regarding same sex spouses</vt:lpstr>
      <vt:lpstr>Same-sex spouse developments</vt:lpstr>
      <vt:lpstr>Same-sex spouse developments</vt:lpstr>
      <vt:lpstr>Same-sex spouse developments</vt:lpstr>
      <vt:lpstr>RECENT ERISA LITIGATION AND RELATED TITLE  I ISSUES   Marcia S. Wagner, Esq.  August 26, 2014   A0128252.pptx </vt:lpstr>
    </vt:vector>
  </TitlesOfParts>
  <Company>HMC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Neil Glancy</dc:creator>
  <cp:lastModifiedBy>Steven Migausky</cp:lastModifiedBy>
  <cp:revision>145</cp:revision>
  <cp:lastPrinted>2014-08-25T19:29:19Z</cp:lastPrinted>
  <dcterms:created xsi:type="dcterms:W3CDTF">2011-12-21T22:05:15Z</dcterms:created>
  <dcterms:modified xsi:type="dcterms:W3CDTF">2014-08-25T19:32:16Z</dcterms:modified>
</cp:coreProperties>
</file>