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6" r:id="rId2"/>
    <p:sldId id="310" r:id="rId3"/>
    <p:sldId id="311" r:id="rId4"/>
    <p:sldId id="327" r:id="rId5"/>
    <p:sldId id="328" r:id="rId6"/>
    <p:sldId id="329" r:id="rId7"/>
    <p:sldId id="331" r:id="rId8"/>
    <p:sldId id="332" r:id="rId9"/>
    <p:sldId id="336" r:id="rId10"/>
    <p:sldId id="337" r:id="rId11"/>
    <p:sldId id="338" r:id="rId12"/>
    <p:sldId id="339" r:id="rId13"/>
    <p:sldId id="334" r:id="rId14"/>
    <p:sldId id="333" r:id="rId15"/>
    <p:sldId id="323" r:id="rId16"/>
    <p:sldId id="326" r:id="rId17"/>
    <p:sldId id="324" r:id="rId18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5328">
          <p15:clr>
            <a:srgbClr val="A4A3A4"/>
          </p15:clr>
        </p15:guide>
        <p15:guide id="3" pos="2880">
          <p15:clr>
            <a:srgbClr val="A4A3A4"/>
          </p15:clr>
        </p15:guide>
        <p15:guide id="4" pos="43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icole Struzziery" initials="" lastIdx="16" clrIdx="0"/>
  <p:cmAuthor id="1" name="fdedona" initials="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243F60"/>
    <a:srgbClr val="B2B2B2"/>
    <a:srgbClr val="FFDD7D"/>
    <a:srgbClr val="C4D6EB"/>
    <a:srgbClr val="84B3FF"/>
    <a:srgbClr val="6EA7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3C2FFA5D-87B4-456A-9821-1D502468CF0F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23" autoAdjust="0"/>
    <p:restoredTop sz="97892" autoAdjust="0"/>
  </p:normalViewPr>
  <p:slideViewPr>
    <p:cSldViewPr>
      <p:cViewPr varScale="1">
        <p:scale>
          <a:sx n="112" d="100"/>
          <a:sy n="112" d="100"/>
        </p:scale>
        <p:origin x="-378" y="-84"/>
      </p:cViewPr>
      <p:guideLst>
        <p:guide orient="horz" pos="2160"/>
        <p:guide pos="5328"/>
        <p:guide pos="2880"/>
        <p:guide pos="43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786"/>
    </p:cViewPr>
  </p:sorterViewPr>
  <p:notesViewPr>
    <p:cSldViewPr>
      <p:cViewPr varScale="1">
        <p:scale>
          <a:sx n="54" d="100"/>
          <a:sy n="54" d="100"/>
        </p:scale>
        <p:origin x="-1824" y="-84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8145" cy="464205"/>
          </a:xfrm>
          <a:prstGeom prst="rect">
            <a:avLst/>
          </a:prstGeom>
        </p:spPr>
        <p:txBody>
          <a:bodyPr vert="horz" lIns="93164" tIns="46581" rIns="93164" bIns="4658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734" y="1"/>
            <a:ext cx="3038145" cy="464205"/>
          </a:xfrm>
          <a:prstGeom prst="rect">
            <a:avLst/>
          </a:prstGeom>
        </p:spPr>
        <p:txBody>
          <a:bodyPr vert="horz" lIns="93164" tIns="46581" rIns="93164" bIns="4658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A9896182-3DDD-4233-9D64-F4A0263CBA5F}" type="datetimeFigureOut">
              <a:rPr lang="en-US"/>
              <a:pPr>
                <a:defRPr/>
              </a:pPr>
              <a:t>2/10/2016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30659"/>
            <a:ext cx="3038145" cy="464205"/>
          </a:xfrm>
          <a:prstGeom prst="rect">
            <a:avLst/>
          </a:prstGeom>
        </p:spPr>
        <p:txBody>
          <a:bodyPr vert="horz" lIns="93164" tIns="46581" rIns="93164" bIns="4658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734" y="8830659"/>
            <a:ext cx="3038145" cy="464205"/>
          </a:xfrm>
          <a:prstGeom prst="rect">
            <a:avLst/>
          </a:prstGeom>
        </p:spPr>
        <p:txBody>
          <a:bodyPr vert="horz" lIns="93164" tIns="46581" rIns="93164" bIns="4658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D6BCE11F-1494-4E83-BBF9-40C7E809477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1775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8145" cy="464205"/>
          </a:xfrm>
          <a:prstGeom prst="rect">
            <a:avLst/>
          </a:prstGeom>
        </p:spPr>
        <p:txBody>
          <a:bodyPr vert="horz" lIns="93164" tIns="46581" rIns="93164" bIns="4658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734" y="1"/>
            <a:ext cx="3038145" cy="464205"/>
          </a:xfrm>
          <a:prstGeom prst="rect">
            <a:avLst/>
          </a:prstGeom>
        </p:spPr>
        <p:txBody>
          <a:bodyPr vert="horz" lIns="93164" tIns="46581" rIns="93164" bIns="4658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C80CF61A-7260-452B-9040-3B97A2D37C50}" type="datetimeFigureOut">
              <a:rPr lang="en-US"/>
              <a:pPr>
                <a:defRPr/>
              </a:pPr>
              <a:t>2/10/2016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2688" y="698500"/>
            <a:ext cx="4646612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4" tIns="46581" rIns="93164" bIns="46581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345" y="4416099"/>
            <a:ext cx="5607711" cy="4182457"/>
          </a:xfrm>
          <a:prstGeom prst="rect">
            <a:avLst/>
          </a:prstGeom>
        </p:spPr>
        <p:txBody>
          <a:bodyPr vert="horz" lIns="93164" tIns="46581" rIns="93164" bIns="46581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0659"/>
            <a:ext cx="3038145" cy="464205"/>
          </a:xfrm>
          <a:prstGeom prst="rect">
            <a:avLst/>
          </a:prstGeom>
        </p:spPr>
        <p:txBody>
          <a:bodyPr vert="horz" lIns="93164" tIns="46581" rIns="93164" bIns="4658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734" y="8830659"/>
            <a:ext cx="3038145" cy="464205"/>
          </a:xfrm>
          <a:prstGeom prst="rect">
            <a:avLst/>
          </a:prstGeom>
        </p:spPr>
        <p:txBody>
          <a:bodyPr vert="horz" lIns="93164" tIns="46581" rIns="93164" bIns="4658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174A11C2-062F-4EBA-A42C-A4B22083EF8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9184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 userDrawn="1"/>
        </p:nvSpPr>
        <p:spPr>
          <a:xfrm>
            <a:off x="-4763" y="5730875"/>
            <a:ext cx="9147176" cy="1127125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rgbClr val="CC9900"/>
              </a:gs>
              <a:gs pos="50000">
                <a:srgbClr val="FFDD7D"/>
              </a:gs>
              <a:gs pos="58000">
                <a:srgbClr val="CC9900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Freeform 12"/>
          <p:cNvSpPr/>
          <p:nvPr userDrawn="1"/>
        </p:nvSpPr>
        <p:spPr>
          <a:xfrm>
            <a:off x="-3175" y="5695950"/>
            <a:ext cx="9147175" cy="930275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Freeform 13"/>
          <p:cNvSpPr/>
          <p:nvPr userDrawn="1"/>
        </p:nvSpPr>
        <p:spPr>
          <a:xfrm>
            <a:off x="1905000" y="0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243F60"/>
              </a:gs>
              <a:gs pos="39999">
                <a:srgbClr val="243F60"/>
              </a:gs>
              <a:gs pos="70000">
                <a:srgbClr val="C4D6EB"/>
              </a:gs>
              <a:gs pos="100000">
                <a:srgbClr val="FFEBFA"/>
              </a:gs>
            </a:gsLst>
            <a:lin ang="16620000" scaled="0"/>
          </a:gradFill>
          <a:ln>
            <a:noFill/>
          </a:ln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Freeform 15"/>
          <p:cNvSpPr/>
          <p:nvPr userDrawn="1"/>
        </p:nvSpPr>
        <p:spPr>
          <a:xfrm>
            <a:off x="1537536" y="487431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Freeform 16"/>
          <p:cNvSpPr/>
          <p:nvPr userDrawn="1"/>
        </p:nvSpPr>
        <p:spPr>
          <a:xfrm>
            <a:off x="0" y="0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rgbClr val="CC9900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rgbClr val="CC9900"/>
              </a:gs>
            </a:gsLst>
            <a:lin ang="15900000" scaled="0"/>
          </a:gradFill>
          <a:ln>
            <a:noFill/>
          </a:ln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Freeform 17"/>
          <p:cNvSpPr/>
          <p:nvPr userDrawn="1"/>
        </p:nvSpPr>
        <p:spPr>
          <a:xfrm>
            <a:off x="0" y="0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scene3d>
            <a:camera prst="orthographicFront">
              <a:rot lat="0" lon="0" rev="108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00400" y="2438400"/>
            <a:ext cx="5295900" cy="1981200"/>
          </a:xfrm>
          <a:prstGeom prst="rect">
            <a:avLst/>
          </a:prstGeom>
        </p:spPr>
        <p:txBody>
          <a:bodyPr anchorCtr="0">
            <a:noAutofit/>
          </a:bodyPr>
          <a:lstStyle>
            <a:lvl1pPr algn="l">
              <a:defRPr sz="4800" baseline="0">
                <a:solidFill>
                  <a:srgbClr val="243F60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2631" y="4572000"/>
            <a:ext cx="3886200" cy="1066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/>
          <p:nvPr userDrawn="1"/>
        </p:nvSpPr>
        <p:spPr>
          <a:xfrm>
            <a:off x="0" y="5715000"/>
            <a:ext cx="7239000" cy="1143000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243F60"/>
              </a:gs>
              <a:gs pos="39999">
                <a:srgbClr val="243F60"/>
              </a:gs>
              <a:gs pos="70000">
                <a:srgbClr val="C4D6EB"/>
              </a:gs>
              <a:gs pos="100000">
                <a:srgbClr val="FFEBFA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Freeform 7"/>
          <p:cNvSpPr/>
          <p:nvPr/>
        </p:nvSpPr>
        <p:spPr>
          <a:xfrm>
            <a:off x="1808163" y="6148388"/>
            <a:ext cx="7337425" cy="711200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rgbClr val="CC9900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rgbClr val="CC9900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Freeform 9"/>
          <p:cNvSpPr/>
          <p:nvPr/>
        </p:nvSpPr>
        <p:spPr>
          <a:xfrm>
            <a:off x="1681163" y="6116638"/>
            <a:ext cx="7464425" cy="741362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cxnSp>
        <p:nvCxnSpPr>
          <p:cNvPr id="7" name="Straight Connector 13"/>
          <p:cNvCxnSpPr/>
          <p:nvPr userDrawn="1"/>
        </p:nvCxnSpPr>
        <p:spPr>
          <a:xfrm>
            <a:off x="685800" y="573088"/>
            <a:ext cx="7670097" cy="0"/>
          </a:xfrm>
          <a:prstGeom prst="line">
            <a:avLst/>
          </a:prstGeom>
          <a:ln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19000">
                  <a:srgbClr val="243F60">
                    <a:lumMod val="58000"/>
                  </a:srgb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glow rad="635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889279"/>
            <a:ext cx="7772400" cy="4495800"/>
          </a:xfrm>
          <a:prstGeom prst="rect">
            <a:avLst/>
          </a:prstGeom>
        </p:spPr>
        <p:txBody>
          <a:bodyPr/>
          <a:lstStyle>
            <a:lvl1pPr marL="91440" indent="-27432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CC9900"/>
              </a:buClr>
              <a:buFont typeface="Wingdings" pitchFamily="2" charset="2"/>
              <a:buChar char="Ø"/>
              <a:defRPr sz="2400">
                <a:solidFill>
                  <a:srgbClr val="243F60"/>
                </a:solidFill>
              </a:defRPr>
            </a:lvl1pPr>
            <a:lvl2pPr marL="457200" indent="-182880">
              <a:spcBef>
                <a:spcPts val="0"/>
              </a:spcBef>
              <a:spcAft>
                <a:spcPts val="600"/>
              </a:spcAft>
              <a:buClr>
                <a:srgbClr val="CC9900"/>
              </a:buClr>
              <a:buFont typeface="Wingdings" pitchFamily="2" charset="2"/>
              <a:buChar char="ü"/>
              <a:defRPr sz="1800">
                <a:solidFill>
                  <a:srgbClr val="243F60"/>
                </a:solidFill>
              </a:defRPr>
            </a:lvl2pPr>
            <a:lvl3pPr marL="0" indent="0">
              <a:spcBef>
                <a:spcPts val="0"/>
              </a:spcBef>
              <a:spcAft>
                <a:spcPts val="600"/>
              </a:spcAft>
              <a:buClr>
                <a:srgbClr val="CC9900"/>
              </a:buClr>
              <a:defRPr sz="1800">
                <a:solidFill>
                  <a:srgbClr val="243F60"/>
                </a:solidFill>
              </a:defRPr>
            </a:lvl3pPr>
            <a:lvl4pPr marL="0" indent="0">
              <a:spcBef>
                <a:spcPts val="0"/>
              </a:spcBef>
              <a:spcAft>
                <a:spcPts val="600"/>
              </a:spcAft>
              <a:buClr>
                <a:srgbClr val="243F60"/>
              </a:buClr>
              <a:defRPr sz="1800">
                <a:solidFill>
                  <a:srgbClr val="243F60"/>
                </a:solidFill>
              </a:defRPr>
            </a:lvl4pPr>
            <a:lvl5pPr marL="0" indent="0">
              <a:spcBef>
                <a:spcPts val="0"/>
              </a:spcBef>
              <a:spcAft>
                <a:spcPts val="600"/>
              </a:spcAft>
              <a:defRPr sz="1800">
                <a:solidFill>
                  <a:srgbClr val="243F60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8458200" cy="533400"/>
          </a:xfrm>
          <a:prstGeom prst="rect">
            <a:avLst/>
          </a:prstGeom>
          <a:effectLst/>
        </p:spPr>
        <p:txBody>
          <a:bodyPr lIns="0" tIns="0" rIns="0" bIns="91440" anchor="b" anchorCtr="0">
            <a:noAutofit/>
          </a:bodyPr>
          <a:lstStyle>
            <a:lvl1pPr algn="l">
              <a:defRPr sz="3400" u="none" baseline="0">
                <a:solidFill>
                  <a:srgbClr val="243F60"/>
                </a:solidFill>
                <a:effectLst/>
                <a:uFill>
                  <a:solidFill>
                    <a:srgbClr val="CC9900"/>
                  </a:solidFill>
                </a:u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FEFCD54-E7AF-4518-ACEA-FFA01CB635CC}" type="datetime1">
              <a:rPr lang="en-US"/>
              <a:pPr>
                <a:defRPr/>
              </a:pPr>
              <a:t>2/10/2016</a:t>
            </a:fld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 sz="1600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fld id="{6AB164EB-DF00-44E2-B494-7CA440E272F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21"/>
          <p:cNvCxnSpPr/>
          <p:nvPr userDrawn="1"/>
        </p:nvCxnSpPr>
        <p:spPr>
          <a:xfrm>
            <a:off x="228600" y="4614863"/>
            <a:ext cx="8458200" cy="0"/>
          </a:xfrm>
          <a:prstGeom prst="line">
            <a:avLst/>
          </a:prstGeom>
          <a:ln w="25400">
            <a:solidFill>
              <a:srgbClr val="CC9900"/>
            </a:solidFill>
          </a:ln>
          <a:effectLst>
            <a:glow>
              <a:schemeClr val="accent1"/>
            </a:glow>
            <a:softEdge rad="0"/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itle 1"/>
          <p:cNvSpPr>
            <a:spLocks noGrp="1"/>
          </p:cNvSpPr>
          <p:nvPr>
            <p:ph type="ctrTitle"/>
          </p:nvPr>
        </p:nvSpPr>
        <p:spPr>
          <a:xfrm>
            <a:off x="838200" y="3962400"/>
            <a:ext cx="7848600" cy="858511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algn="r">
              <a:defRPr sz="4200" baseline="0">
                <a:solidFill>
                  <a:srgbClr val="243F60"/>
                </a:solidFill>
                <a:effectLst>
                  <a:reflection blurRad="6350" stA="55000" endPos="45500" dist="635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Subtitle 2"/>
          <p:cNvSpPr>
            <a:spLocks noGrp="1"/>
          </p:cNvSpPr>
          <p:nvPr>
            <p:ph type="subTitle" idx="1"/>
          </p:nvPr>
        </p:nvSpPr>
        <p:spPr>
          <a:xfrm>
            <a:off x="228600" y="5181600"/>
            <a:ext cx="3886200" cy="1066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000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"/>
          <p:cNvSpPr/>
          <p:nvPr userDrawn="1"/>
        </p:nvSpPr>
        <p:spPr>
          <a:xfrm>
            <a:off x="1808163" y="6148388"/>
            <a:ext cx="7337425" cy="711200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Freeform 9"/>
          <p:cNvSpPr/>
          <p:nvPr/>
        </p:nvSpPr>
        <p:spPr>
          <a:xfrm>
            <a:off x="0" y="5411788"/>
            <a:ext cx="7605713" cy="928687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Freeform 10"/>
          <p:cNvSpPr/>
          <p:nvPr/>
        </p:nvSpPr>
        <p:spPr>
          <a:xfrm>
            <a:off x="1681163" y="6116638"/>
            <a:ext cx="7464425" cy="741362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8600" y="6486525"/>
            <a:ext cx="312738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696200" cy="762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066800"/>
            <a:ext cx="3657600" cy="434644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066800"/>
            <a:ext cx="3657600" cy="434644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2DA1D3A-186D-4624-9BAA-8BB9806AEF4E}" type="datetime1">
              <a:rPr lang="en-US"/>
              <a:pPr>
                <a:defRPr/>
              </a:pPr>
              <a:t>2/10/2016</a:t>
            </a:fld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algn="r">
              <a:defRPr sz="1600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fld id="{6408FE7E-C788-46BA-BF28-7AE4B4AC85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 sz="1000" cap="none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7"/>
          <p:cNvSpPr/>
          <p:nvPr userDrawn="1"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243F60"/>
              </a:gs>
              <a:gs pos="39999">
                <a:srgbClr val="243F60"/>
              </a:gs>
              <a:gs pos="70000">
                <a:srgbClr val="C4D6EB"/>
              </a:gs>
              <a:gs pos="100000">
                <a:srgbClr val="FFEBFA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Freeform 20"/>
          <p:cNvSpPr/>
          <p:nvPr userDrawn="1"/>
        </p:nvSpPr>
        <p:spPr>
          <a:xfrm>
            <a:off x="1808163" y="6148388"/>
            <a:ext cx="7337425" cy="711200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rgbClr val="CC9900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rgbClr val="CC9900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Freeform 21"/>
          <p:cNvSpPr/>
          <p:nvPr userDrawn="1"/>
        </p:nvSpPr>
        <p:spPr>
          <a:xfrm>
            <a:off x="0" y="5411788"/>
            <a:ext cx="7605713" cy="928687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0" name="Freeform 22"/>
          <p:cNvSpPr/>
          <p:nvPr userDrawn="1"/>
        </p:nvSpPr>
        <p:spPr>
          <a:xfrm>
            <a:off x="1681163" y="6116638"/>
            <a:ext cx="7464425" cy="741362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8600" y="6486525"/>
            <a:ext cx="312738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696200" cy="762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066800"/>
            <a:ext cx="3657600" cy="639762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3000" b="0" i="0" baseline="0">
                <a:solidFill>
                  <a:srgbClr val="243F60"/>
                </a:solidFill>
                <a:latin typeface="Tahoma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066800"/>
            <a:ext cx="3657600" cy="639762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lang="en-US" sz="3000" b="0" i="0" kern="1200" baseline="0" dirty="0" smtClean="0">
                <a:solidFill>
                  <a:srgbClr val="243F60"/>
                </a:solidFill>
                <a:latin typeface="Tahoma" pitchFamily="34" charset="0"/>
                <a:ea typeface="+mn-ea"/>
                <a:cs typeface="Tahoma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1752600"/>
            <a:ext cx="3657600" cy="3886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1752600"/>
            <a:ext cx="3657600" cy="38862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9B8A48A-8797-40B1-B51E-32C34B4687FD}" type="datetime1">
              <a:rPr lang="en-US"/>
              <a:pPr>
                <a:defRPr/>
              </a:pPr>
              <a:t>2/10/2016</a:t>
            </a:fld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algn="r">
              <a:defRPr sz="1600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fld id="{5E0ACA18-0320-4D30-9455-12C3F98A6F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 sz="1000" cap="none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5"/>
          <p:cNvSpPr/>
          <p:nvPr/>
        </p:nvSpPr>
        <p:spPr>
          <a:xfrm>
            <a:off x="0" y="5010150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Freeform 6"/>
          <p:cNvSpPr/>
          <p:nvPr/>
        </p:nvSpPr>
        <p:spPr>
          <a:xfrm>
            <a:off x="0" y="5730875"/>
            <a:ext cx="9147175" cy="1127125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Freeform 7"/>
          <p:cNvSpPr/>
          <p:nvPr/>
        </p:nvSpPr>
        <p:spPr>
          <a:xfrm>
            <a:off x="0" y="4973638"/>
            <a:ext cx="7675563" cy="928687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Freeform 8"/>
          <p:cNvSpPr/>
          <p:nvPr/>
        </p:nvSpPr>
        <p:spPr>
          <a:xfrm>
            <a:off x="-3175" y="5695950"/>
            <a:ext cx="9147175" cy="930275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8600" y="6486525"/>
            <a:ext cx="312738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696200" cy="762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891BB2D-8395-4C12-A62E-5F549AC33F6E}" type="datetime1">
              <a:rPr lang="en-US"/>
              <a:pPr>
                <a:defRPr/>
              </a:pPr>
              <a:t>2/10/2016</a:t>
            </a:fld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 sz="1600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fld id="{117E1713-C01F-40A3-A94F-AD7C2DAD0A0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sz="1000" cap="none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4"/>
          <p:cNvSpPr/>
          <p:nvPr/>
        </p:nvSpPr>
        <p:spPr>
          <a:xfrm>
            <a:off x="0" y="5730875"/>
            <a:ext cx="9147175" cy="1127125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Freeform 5"/>
          <p:cNvSpPr/>
          <p:nvPr/>
        </p:nvSpPr>
        <p:spPr>
          <a:xfrm>
            <a:off x="0" y="5381625"/>
            <a:ext cx="3286125" cy="1208088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Freeform 6"/>
          <p:cNvSpPr/>
          <p:nvPr/>
        </p:nvSpPr>
        <p:spPr>
          <a:xfrm>
            <a:off x="-3175" y="5695950"/>
            <a:ext cx="9147175" cy="930275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Freeform 7"/>
          <p:cNvSpPr/>
          <p:nvPr/>
        </p:nvSpPr>
        <p:spPr>
          <a:xfrm>
            <a:off x="0" y="5346700"/>
            <a:ext cx="3425825" cy="944563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8600" y="6486525"/>
            <a:ext cx="312738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872CD21-99EF-4EC1-BE6C-31DAA8417901}" type="datetime1">
              <a:rPr lang="en-US"/>
              <a:pPr>
                <a:defRPr/>
              </a:pPr>
              <a:t>2/10/2016</a:t>
            </a:fld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 sz="1600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fld id="{3CDBA74B-1C5A-42A7-B0C0-FAD6D04AC41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sz="1000" cap="none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"/>
          <p:cNvSpPr/>
          <p:nvPr/>
        </p:nvSpPr>
        <p:spPr>
          <a:xfrm>
            <a:off x="0" y="5010150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Freeform 8"/>
          <p:cNvSpPr/>
          <p:nvPr userDrawn="1"/>
        </p:nvSpPr>
        <p:spPr>
          <a:xfrm>
            <a:off x="0" y="5730875"/>
            <a:ext cx="9147175" cy="1127125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Freeform 9"/>
          <p:cNvSpPr/>
          <p:nvPr/>
        </p:nvSpPr>
        <p:spPr>
          <a:xfrm>
            <a:off x="0" y="4973638"/>
            <a:ext cx="7675563" cy="928687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Freeform 10"/>
          <p:cNvSpPr/>
          <p:nvPr/>
        </p:nvSpPr>
        <p:spPr>
          <a:xfrm>
            <a:off x="-3175" y="5695950"/>
            <a:ext cx="9147175" cy="930275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8600" y="6486525"/>
            <a:ext cx="312738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E1A586F-37C0-43CD-890F-6E8D52A0CC47}" type="datetime1">
              <a:rPr lang="en-US"/>
              <a:pPr>
                <a:defRPr/>
              </a:pPr>
              <a:t>2/10/2016</a:t>
            </a:fld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algn="r">
              <a:defRPr sz="1600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fld id="{822FFE5E-086F-408A-9648-B5574C25827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 sz="1000" cap="none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"/>
          <p:cNvSpPr/>
          <p:nvPr/>
        </p:nvSpPr>
        <p:spPr>
          <a:xfrm>
            <a:off x="1808163" y="6148388"/>
            <a:ext cx="7337425" cy="711200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Freeform 9"/>
          <p:cNvSpPr/>
          <p:nvPr/>
        </p:nvSpPr>
        <p:spPr>
          <a:xfrm>
            <a:off x="0" y="5411788"/>
            <a:ext cx="7605713" cy="928687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Freeform 10"/>
          <p:cNvSpPr/>
          <p:nvPr/>
        </p:nvSpPr>
        <p:spPr>
          <a:xfrm>
            <a:off x="1681163" y="6116638"/>
            <a:ext cx="7464425" cy="741362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228600" y="6486525"/>
            <a:ext cx="312738" cy="28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prstGeom prst="rect">
            <a:avLst/>
          </a:prstGeo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  <a:prstGeom prst="rect">
            <a:avLst/>
          </a:prstGeo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DDA5330B-ABC2-49D2-B108-324724F18F43}" type="datetime1">
              <a:rPr lang="en-US"/>
              <a:pPr>
                <a:defRPr/>
              </a:pPr>
              <a:t>2/10/2016</a:t>
            </a:fld>
            <a:endParaRPr lang="en-US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algn="r">
              <a:defRPr sz="1600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fld id="{A4BA4259-B696-48C0-B42C-A8AB9BF4E00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 sz="1000" cap="none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chemeClr val="tx1"/>
            </a:gs>
            <a:gs pos="100000">
              <a:srgbClr val="84B3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anchor="b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fld id="{025C21BC-D02E-4D49-BFC5-2DFFFB84DB42}" type="datetime1">
              <a:rPr lang="en-US"/>
              <a:pPr>
                <a:defRPr/>
              </a:pPr>
              <a:t>2/10/2016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477000"/>
            <a:ext cx="2286000" cy="304800"/>
          </a:xfrm>
          <a:prstGeom prst="rect">
            <a:avLst/>
          </a:prstGeom>
        </p:spPr>
        <p:txBody>
          <a:bodyPr anchor="b" anchorCtr="0"/>
          <a:lstStyle>
            <a:lvl1pPr fontAlgn="auto">
              <a:spcBef>
                <a:spcPts val="0"/>
              </a:spcBef>
              <a:spcAft>
                <a:spcPts val="0"/>
              </a:spcAft>
              <a:defRPr sz="1000" cap="none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0" y="6416675"/>
            <a:ext cx="533400" cy="365125"/>
          </a:xfrm>
          <a:prstGeom prst="rect">
            <a:avLst/>
          </a:prstGeom>
        </p:spPr>
        <p:txBody>
          <a:bodyPr anchor="b" anchorCtr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 baseline="0">
                <a:solidFill>
                  <a:schemeClr val="tx1"/>
                </a:solidFill>
                <a:latin typeface="Tahoma" pitchFamily="34" charset="0"/>
                <a:cs typeface="Tahoma" pitchFamily="34" charset="0"/>
              </a:defRPr>
            </a:lvl1pPr>
          </a:lstStyle>
          <a:p>
            <a:pPr>
              <a:defRPr/>
            </a:pPr>
            <a:fld id="{38E77C87-4017-4DD1-A12B-F27EB0FDBF6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</p:sldLayoutIdLst>
  <p:transition spd="med">
    <p:fade/>
  </p:transition>
  <p:timing>
    <p:tnLst>
      <p:par>
        <p:cTn id="1" dur="indefinite" restart="never" nodeType="tmRoot"/>
      </p:par>
    </p:tnLst>
  </p:timing>
  <p:hf hdr="0" ftr="0"/>
  <p:txStyles>
    <p:titleStyle>
      <a:lvl1pPr algn="r" rtl="0" eaLnBrk="0" fontAlgn="base" hangingPunct="0">
        <a:spcBef>
          <a:spcPct val="0"/>
        </a:spcBef>
        <a:spcAft>
          <a:spcPct val="0"/>
        </a:spcAft>
        <a:defRPr lang="en-US" sz="3600" kern="1200" cap="small" dirty="0">
          <a:solidFill>
            <a:srgbClr val="243F60"/>
          </a:solidFill>
          <a:effectLst>
            <a:reflection blurRad="6350" stA="25000" endPos="40000" dist="12700" dir="5400000" sy="-100000" algn="bl" rotWithShape="0"/>
          </a:effectLst>
          <a:uFill>
            <a:solidFill>
              <a:srgbClr val="CC9900"/>
            </a:solidFill>
          </a:uFill>
          <a:latin typeface="Tahoma" pitchFamily="34" charset="0"/>
          <a:ea typeface="+mj-ea"/>
          <a:cs typeface="Tahoma" pitchFamily="34" charset="0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3600">
          <a:solidFill>
            <a:srgbClr val="243F60"/>
          </a:solidFill>
          <a:latin typeface="Tahoma" pitchFamily="34" charset="0"/>
          <a:cs typeface="Tahoma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3600">
          <a:solidFill>
            <a:srgbClr val="243F60"/>
          </a:solidFill>
          <a:latin typeface="Tahoma" pitchFamily="34" charset="0"/>
          <a:cs typeface="Tahoma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3600">
          <a:solidFill>
            <a:srgbClr val="243F60"/>
          </a:solidFill>
          <a:latin typeface="Tahoma" pitchFamily="34" charset="0"/>
          <a:cs typeface="Tahoma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3600">
          <a:solidFill>
            <a:srgbClr val="243F60"/>
          </a:solidFill>
          <a:latin typeface="Tahoma" pitchFamily="34" charset="0"/>
          <a:cs typeface="Tahom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ts val="700"/>
        </a:spcBef>
        <a:spcAft>
          <a:spcPct val="0"/>
        </a:spcAft>
        <a:buClr>
          <a:srgbClr val="243F60"/>
        </a:buClr>
        <a:buSzPct val="75000"/>
        <a:buFont typeface="Wingdings 3" pitchFamily="18" charset="2"/>
        <a:buChar char=""/>
        <a:defRPr sz="28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1pPr>
      <a:lvl2pPr marL="742950" indent="-273050" algn="l" rtl="0" eaLnBrk="0" fontAlgn="base" hangingPunct="0">
        <a:spcBef>
          <a:spcPts val="700"/>
        </a:spcBef>
        <a:spcAft>
          <a:spcPct val="0"/>
        </a:spcAft>
        <a:buClr>
          <a:srgbClr val="243F60"/>
        </a:buClr>
        <a:buSzPct val="60000"/>
        <a:buFont typeface="Wingdings" pitchFamily="2" charset="2"/>
        <a:buChar char="q"/>
        <a:defRPr sz="24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2pPr>
      <a:lvl3pPr marL="1143000" indent="-273050" algn="l" rtl="0" eaLnBrk="0" fontAlgn="base" hangingPunct="0">
        <a:spcBef>
          <a:spcPts val="700"/>
        </a:spcBef>
        <a:spcAft>
          <a:spcPct val="0"/>
        </a:spcAft>
        <a:buClr>
          <a:srgbClr val="243F60"/>
        </a:buClr>
        <a:buSzPct val="75000"/>
        <a:buFont typeface="Wingdings" pitchFamily="2" charset="2"/>
        <a:buChar char="§"/>
        <a:defRPr sz="20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3pPr>
      <a:lvl4pPr marL="1600200" indent="-273050" algn="l" rtl="0" eaLnBrk="0" fontAlgn="base" hangingPunct="0">
        <a:spcBef>
          <a:spcPts val="700"/>
        </a:spcBef>
        <a:spcAft>
          <a:spcPct val="0"/>
        </a:spcAft>
        <a:buClr>
          <a:srgbClr val="243F60"/>
        </a:buClr>
        <a:buSzPct val="60000"/>
        <a:buFont typeface="Courier New" pitchFamily="49" charset="0"/>
        <a:buChar char="o"/>
        <a:defRPr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4pPr>
      <a:lvl5pPr marL="2057400" indent="-273050" algn="l" rtl="0" eaLnBrk="0" fontAlgn="base" hangingPunct="0">
        <a:spcBef>
          <a:spcPts val="700"/>
        </a:spcBef>
        <a:spcAft>
          <a:spcPct val="0"/>
        </a:spcAft>
        <a:buClr>
          <a:srgbClr val="243F60"/>
        </a:buClr>
        <a:buSzPct val="60000"/>
        <a:buFont typeface="Arial" charset="0"/>
        <a:buChar char="•"/>
        <a:defRPr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kwhalen@dalbar.com" TargetMode="External"/><Relationship Id="rId2" Type="http://schemas.openxmlformats.org/officeDocument/2006/relationships/hyperlink" Target="mailto:marcia@wagnerlawgroup.co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838200" y="2362200"/>
            <a:ext cx="7658100" cy="1981200"/>
          </a:xfrm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US" sz="3600" b="1" u="sng" cap="none" dirty="0" smtClean="0">
                <a:uFill>
                  <a:solidFill>
                    <a:srgbClr val="002060"/>
                  </a:solidFill>
                </a:uFill>
              </a:rPr>
              <a:t>Avoiding a Fiduciary Trap</a:t>
            </a:r>
            <a:r>
              <a:rPr lang="en-US" sz="3600" b="1" cap="none" dirty="0" smtClean="0"/>
              <a:t> </a:t>
            </a:r>
            <a:br>
              <a:rPr lang="en-US" sz="3600" b="1" cap="none" dirty="0" smtClean="0"/>
            </a:br>
            <a:r>
              <a:rPr lang="en-US" sz="3600" b="1" cap="none" dirty="0"/>
              <a:t>	</a:t>
            </a:r>
            <a:r>
              <a:rPr lang="en-US" sz="3600" b="1" cap="none" dirty="0" smtClean="0"/>
              <a:t>	in your Call Center</a:t>
            </a:r>
            <a:endParaRPr sz="3600" b="1" cap="none" dirty="0" smtClean="0"/>
          </a:p>
        </p:txBody>
      </p:sp>
      <p:sp>
        <p:nvSpPr>
          <p:cNvPr id="5" name="Title 1"/>
          <p:cNvSpPr txBox="1">
            <a:spLocks noGrp="1"/>
          </p:cNvSpPr>
          <p:nvPr>
            <p:ph type="subTitle" idx="1"/>
          </p:nvPr>
        </p:nvSpPr>
        <p:spPr>
          <a:xfrm>
            <a:off x="652630" y="4572000"/>
            <a:ext cx="8034169" cy="457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 cap="none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000" b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Marcia S. Wagner  	               	</a:t>
            </a:r>
            <a:r>
              <a:rPr lang="en-US" sz="2000" b="1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Louis S. </a:t>
            </a:r>
            <a:r>
              <a:rPr lang="en-US" sz="2000" b="1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Harvey</a:t>
            </a:r>
            <a:endParaRPr lang="en-US" sz="2000" b="1" dirty="0" smtClean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8" name="Picture 7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181600"/>
            <a:ext cx="2667000" cy="521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609600" y="5715000"/>
            <a:ext cx="7924800" cy="381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 cap="none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800" dirty="0" smtClean="0">
                <a:solidFill>
                  <a:srgbClr val="002060"/>
                </a:solidFill>
              </a:rPr>
              <a:t>February 25, 2016</a:t>
            </a:r>
            <a:endParaRPr lang="en-US" sz="1800" dirty="0">
              <a:solidFill>
                <a:srgbClr val="00206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5105400"/>
            <a:ext cx="1714287" cy="52035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Content Placeholder 1"/>
          <p:cNvSpPr>
            <a:spLocks noGrp="1"/>
          </p:cNvSpPr>
          <p:nvPr>
            <p:ph idx="1"/>
          </p:nvPr>
        </p:nvSpPr>
        <p:spPr bwMode="auto">
          <a:xfrm>
            <a:off x="685800" y="889000"/>
            <a:ext cx="7772400" cy="44958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spcBef>
                <a:spcPct val="0"/>
              </a:spcBef>
              <a:buFont typeface="Wingdings" pitchFamily="2" charset="2"/>
              <a:buNone/>
            </a:pPr>
            <a:endParaRPr lang="en-US" sz="3000" dirty="0" smtClean="0"/>
          </a:p>
          <a:p>
            <a:pPr marL="804863" lvl="2" indent="-290513">
              <a:spcBef>
                <a:spcPct val="0"/>
              </a:spcBef>
              <a:buFont typeface="Wingdings" pitchFamily="2" charset="2"/>
              <a:buChar char="Ø"/>
            </a:pPr>
            <a:r>
              <a:rPr lang="en-US" sz="2800" dirty="0" smtClean="0"/>
              <a:t>Introduction</a:t>
            </a:r>
          </a:p>
          <a:p>
            <a:pPr marL="804863" lvl="2" indent="-290513">
              <a:spcBef>
                <a:spcPct val="0"/>
              </a:spcBef>
              <a:buFont typeface="Wingdings" pitchFamily="2" charset="2"/>
              <a:buChar char="Ø"/>
            </a:pPr>
            <a:r>
              <a:rPr lang="en-US" sz="2800" dirty="0" smtClean="0"/>
              <a:t>Regulatory Landscape </a:t>
            </a:r>
          </a:p>
          <a:p>
            <a:pPr marL="804863" lvl="2" indent="-290513">
              <a:spcBef>
                <a:spcPct val="0"/>
              </a:spcBef>
              <a:buFont typeface="Wingdings" pitchFamily="2" charset="2"/>
              <a:buChar char="Ø"/>
            </a:pPr>
            <a:r>
              <a:rPr lang="en-US" sz="2800" dirty="0" smtClean="0"/>
              <a:t>DOL’s Fiduciary Rule</a:t>
            </a:r>
          </a:p>
          <a:p>
            <a:pPr marL="804863" lvl="2" indent="-290513">
              <a:spcBef>
                <a:spcPct val="0"/>
              </a:spcBef>
              <a:buFont typeface="Wingdings" pitchFamily="2" charset="2"/>
              <a:buChar char="Ø"/>
            </a:pPr>
            <a:r>
              <a:rPr lang="en-US" sz="2800" dirty="0" smtClean="0"/>
              <a:t>Risks For Contact Centers</a:t>
            </a:r>
            <a:endParaRPr lang="en-US" sz="2800" dirty="0"/>
          </a:p>
          <a:p>
            <a:pPr marL="804863" lvl="2" indent="-290513">
              <a:spcBef>
                <a:spcPct val="0"/>
              </a:spcBef>
              <a:buFont typeface="Wingdings" pitchFamily="2" charset="2"/>
              <a:buChar char="Ø"/>
            </a:pPr>
            <a:r>
              <a:rPr lang="en-US" sz="2800" dirty="0" smtClean="0"/>
              <a:t>Next Steps</a:t>
            </a:r>
          </a:p>
          <a:p>
            <a:pPr marL="804863" lvl="2" indent="-290513">
              <a:spcBef>
                <a:spcPct val="0"/>
              </a:spcBef>
              <a:buFont typeface="Wingdings" pitchFamily="2" charset="2"/>
              <a:buChar char="Ø"/>
            </a:pPr>
            <a:r>
              <a:rPr lang="en-US" sz="2800" dirty="0" smtClean="0"/>
              <a:t>Questions</a:t>
            </a:r>
          </a:p>
          <a:p>
            <a:pPr marL="0" indent="0">
              <a:spcBef>
                <a:spcPct val="0"/>
              </a:spcBef>
            </a:pPr>
            <a:endParaRPr lang="en-US" sz="3000" dirty="0" smtClean="0"/>
          </a:p>
        </p:txBody>
      </p:sp>
      <p:sp>
        <p:nvSpPr>
          <p:cNvPr id="19458" name="Date Placeholder 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E12B917-62AA-4179-83BA-093805828164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2/10/2016</a:t>
            </a:fld>
            <a:endParaRPr lang="en-US" smtClean="0"/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A664B79-2413-406D-9FE1-F3012EBAE0B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smtClean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Agenda</a:t>
            </a:r>
            <a:endParaRPr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066800"/>
            <a:ext cx="8001000" cy="4495800"/>
          </a:xfrm>
        </p:spPr>
        <p:txBody>
          <a:bodyPr/>
          <a:lstStyle/>
          <a:p>
            <a:r>
              <a:rPr lang="en-US" dirty="0" smtClean="0"/>
              <a:t>Contact </a:t>
            </a:r>
            <a:r>
              <a:rPr lang="en-US" dirty="0"/>
              <a:t>Centers</a:t>
            </a:r>
          </a:p>
          <a:p>
            <a:pPr lvl="1"/>
            <a:r>
              <a:rPr lang="en-US" dirty="0"/>
              <a:t>Plan RK platforms offer participant </a:t>
            </a:r>
            <a:r>
              <a:rPr lang="en-US" dirty="0" smtClean="0"/>
              <a:t>contact </a:t>
            </a:r>
            <a:r>
              <a:rPr lang="en-US" dirty="0"/>
              <a:t>centers, and many financial institutions offer IRA service centers</a:t>
            </a:r>
          </a:p>
          <a:p>
            <a:pPr lvl="1"/>
            <a:r>
              <a:rPr lang="en-US" dirty="0"/>
              <a:t>Potential for “functional” fiduciary status</a:t>
            </a:r>
          </a:p>
          <a:p>
            <a:pPr lvl="1"/>
            <a:r>
              <a:rPr lang="en-US" dirty="0"/>
              <a:t>Any accidental fiduciary advice may trigger a prohibited transaction (PT</a:t>
            </a:r>
            <a:r>
              <a:rPr lang="en-US" dirty="0" smtClean="0"/>
              <a:t>)</a:t>
            </a:r>
          </a:p>
          <a:p>
            <a:pPr lvl="1"/>
            <a:endParaRPr lang="en-US" dirty="0"/>
          </a:p>
          <a:p>
            <a:r>
              <a:rPr lang="en-US" dirty="0"/>
              <a:t>Heightened Scrutiny for Rollovers </a:t>
            </a:r>
          </a:p>
          <a:p>
            <a:pPr lvl="1"/>
            <a:r>
              <a:rPr lang="en-US" dirty="0"/>
              <a:t>If platform offers proprietary products or services, </a:t>
            </a:r>
            <a:r>
              <a:rPr lang="en-US" dirty="0" smtClean="0"/>
              <a:t>contact </a:t>
            </a:r>
            <a:r>
              <a:rPr lang="en-US" dirty="0"/>
              <a:t>center’s mishandling of rollovers may trigger a PT</a:t>
            </a:r>
          </a:p>
          <a:p>
            <a:pPr lvl="1"/>
            <a:r>
              <a:rPr lang="en-US" u="sng" dirty="0"/>
              <a:t>Young v. Principal Financial Group</a:t>
            </a:r>
            <a:r>
              <a:rPr lang="en-US" dirty="0"/>
              <a:t> (S.D. Iowa 2008)</a:t>
            </a:r>
            <a:endParaRPr lang="en-US" b="1" dirty="0"/>
          </a:p>
          <a:p>
            <a:pPr>
              <a:defRPr/>
            </a:pPr>
            <a:endParaRPr lang="en-US" dirty="0"/>
          </a:p>
        </p:txBody>
      </p:sp>
      <p:sp>
        <p:nvSpPr>
          <p:cNvPr id="20482" name="Date Placeholder 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D96ACD-FC00-4973-8408-813BDEFB14A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2/10/2016</a:t>
            </a:fld>
            <a:endParaRPr lang="en-US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424A56-5A2A-4024-8133-1E7A92F3054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smtClean="0"/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228600" y="5105400"/>
            <a:ext cx="8153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marL="114300" lvl="1" algn="ctr">
              <a:lnSpc>
                <a:spcPct val="90000"/>
              </a:lnSpc>
              <a:spcBef>
                <a:spcPct val="20000"/>
              </a:spcBef>
              <a:buClr>
                <a:srgbClr val="CC9900"/>
              </a:buClr>
              <a:buFont typeface="Wingdings" pitchFamily="2" charset="2"/>
              <a:buNone/>
            </a:pPr>
            <a:endParaRPr lang="en-US" sz="2000" b="1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Regulatory Landscape</a:t>
            </a:r>
            <a:endParaRPr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066800"/>
            <a:ext cx="8001000" cy="4495800"/>
          </a:xfrm>
        </p:spPr>
        <p:txBody>
          <a:bodyPr/>
          <a:lstStyle/>
          <a:p>
            <a:r>
              <a:rPr lang="en-US" dirty="0"/>
              <a:t>Fiduciary Definition of “Investment Advice”</a:t>
            </a:r>
          </a:p>
          <a:p>
            <a:pPr lvl="1"/>
            <a:r>
              <a:rPr lang="en-US" dirty="0"/>
              <a:t>Providers of “investment advice” for compensation are automatically deemed to be plan fiduciaries</a:t>
            </a:r>
          </a:p>
          <a:p>
            <a:pPr lvl="1"/>
            <a:r>
              <a:rPr lang="en-US" dirty="0"/>
              <a:t>Existing definition includes “regular basis” and “primary basis” </a:t>
            </a:r>
            <a:r>
              <a:rPr lang="en-US" dirty="0" smtClean="0"/>
              <a:t>conditions</a:t>
            </a:r>
          </a:p>
          <a:p>
            <a:pPr lvl="1"/>
            <a:endParaRPr lang="en-US" dirty="0"/>
          </a:p>
          <a:p>
            <a:r>
              <a:rPr lang="en-US" dirty="0"/>
              <a:t>Safe Harbor for “Investment Education”</a:t>
            </a:r>
          </a:p>
          <a:p>
            <a:pPr lvl="1"/>
            <a:r>
              <a:rPr lang="en-US" dirty="0"/>
              <a:t>Providers may safely provide non-fiduciary </a:t>
            </a:r>
            <a:r>
              <a:rPr lang="en-US" dirty="0" smtClean="0"/>
              <a:t>education:</a:t>
            </a:r>
          </a:p>
          <a:p>
            <a:pPr lvl="1"/>
            <a:r>
              <a:rPr lang="en-US" dirty="0" smtClean="0"/>
              <a:t>(1</a:t>
            </a:r>
            <a:r>
              <a:rPr lang="en-US" dirty="0"/>
              <a:t>) Plan Info, (2) General Financial/Investment Info,                              (3) Asset Allocation Models, and (4) Interactive Materials</a:t>
            </a:r>
          </a:p>
          <a:p>
            <a:pPr lvl="1"/>
            <a:r>
              <a:rPr lang="en-US" dirty="0"/>
              <a:t>Permissible to reference plan’s specific investments</a:t>
            </a:r>
            <a:endParaRPr lang="en-US" b="1" dirty="0"/>
          </a:p>
          <a:p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0482" name="Date Placeholder 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D96ACD-FC00-4973-8408-813BDEFB14A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2/10/2016</a:t>
            </a:fld>
            <a:endParaRPr lang="en-US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424A56-5A2A-4024-8133-1E7A92F3054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smtClean="0"/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228600" y="5105400"/>
            <a:ext cx="8153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marL="114300" lvl="1" algn="ctr">
              <a:lnSpc>
                <a:spcPct val="90000"/>
              </a:lnSpc>
              <a:spcBef>
                <a:spcPct val="20000"/>
              </a:spcBef>
              <a:buClr>
                <a:srgbClr val="CC9900"/>
              </a:buClr>
              <a:buFont typeface="Wingdings" pitchFamily="2" charset="2"/>
              <a:buNone/>
            </a:pPr>
            <a:endParaRPr lang="en-US" sz="2000" b="1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DOL’s Existing Fiduciary Rule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76876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066800"/>
            <a:ext cx="8001000" cy="4495800"/>
          </a:xfrm>
        </p:spPr>
        <p:txBody>
          <a:bodyPr/>
          <a:lstStyle/>
          <a:p>
            <a:r>
              <a:rPr lang="en-US" dirty="0"/>
              <a:t>Services Offered by </a:t>
            </a:r>
            <a:r>
              <a:rPr lang="en-US" dirty="0" smtClean="0"/>
              <a:t>Contact </a:t>
            </a:r>
            <a:r>
              <a:rPr lang="en-US" dirty="0"/>
              <a:t>Centers</a:t>
            </a:r>
          </a:p>
          <a:p>
            <a:pPr lvl="1"/>
            <a:r>
              <a:rPr lang="en-US" dirty="0"/>
              <a:t>Plan </a:t>
            </a:r>
            <a:r>
              <a:rPr lang="en-US" dirty="0" smtClean="0"/>
              <a:t>contact </a:t>
            </a:r>
            <a:r>
              <a:rPr lang="en-US" dirty="0"/>
              <a:t>centers may provide investment-related and distribution/rollover assistance to participants</a:t>
            </a:r>
          </a:p>
          <a:p>
            <a:pPr lvl="1"/>
            <a:r>
              <a:rPr lang="en-US" dirty="0" smtClean="0"/>
              <a:t>IRA </a:t>
            </a:r>
            <a:r>
              <a:rPr lang="en-US" dirty="0"/>
              <a:t>service centers may provide rollover/consolidation and investment assistance to IRA </a:t>
            </a:r>
            <a:r>
              <a:rPr lang="en-US" dirty="0" smtClean="0"/>
              <a:t>owners</a:t>
            </a:r>
          </a:p>
          <a:p>
            <a:pPr lvl="1"/>
            <a:endParaRPr lang="en-US" dirty="0"/>
          </a:p>
          <a:p>
            <a:r>
              <a:rPr lang="en-US" dirty="0"/>
              <a:t>ERISA Implications</a:t>
            </a:r>
          </a:p>
          <a:p>
            <a:pPr lvl="1"/>
            <a:r>
              <a:rPr lang="en-US" dirty="0"/>
              <a:t>Generally, </a:t>
            </a:r>
            <a:r>
              <a:rPr lang="en-US" dirty="0" smtClean="0"/>
              <a:t>contact </a:t>
            </a:r>
            <a:r>
              <a:rPr lang="en-US" dirty="0"/>
              <a:t>centers assume they can avoid fiduciary status under DOL’s existing fiduciary definition</a:t>
            </a:r>
          </a:p>
          <a:p>
            <a:pPr lvl="1"/>
            <a:r>
              <a:rPr lang="en-US" dirty="0"/>
              <a:t>Many </a:t>
            </a:r>
            <a:r>
              <a:rPr lang="en-US" dirty="0" smtClean="0"/>
              <a:t>contact </a:t>
            </a:r>
            <a:r>
              <a:rPr lang="en-US" dirty="0"/>
              <a:t>centers have not implemented formal safeguards or adopt policies and procedures</a:t>
            </a:r>
            <a:endParaRPr lang="en-US" b="1" dirty="0"/>
          </a:p>
          <a:p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0482" name="Date Placeholder 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D96ACD-FC00-4973-8408-813BDEFB14A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2/10/2016</a:t>
            </a:fld>
            <a:endParaRPr lang="en-US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424A56-5A2A-4024-8133-1E7A92F3054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smtClean="0"/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228600" y="5105400"/>
            <a:ext cx="8153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marL="114300" lvl="1" algn="ctr">
              <a:lnSpc>
                <a:spcPct val="90000"/>
              </a:lnSpc>
              <a:spcBef>
                <a:spcPct val="20000"/>
              </a:spcBef>
              <a:buClr>
                <a:srgbClr val="CC9900"/>
              </a:buClr>
              <a:buFont typeface="Wingdings" pitchFamily="2" charset="2"/>
              <a:buNone/>
            </a:pPr>
            <a:endParaRPr lang="en-US" sz="2000" b="1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Regulatory Environment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3147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066800"/>
            <a:ext cx="8001000" cy="4495800"/>
          </a:xfrm>
        </p:spPr>
        <p:txBody>
          <a:bodyPr/>
          <a:lstStyle/>
          <a:p>
            <a:r>
              <a:rPr lang="en-US" dirty="0"/>
              <a:t>Broadening of Fiduciary Definition</a:t>
            </a:r>
          </a:p>
          <a:p>
            <a:pPr lvl="1"/>
            <a:r>
              <a:rPr lang="en-US" dirty="0"/>
              <a:t>DOL proposal would broaden scope of providers who would be deemed Plan/IRA fiduciaries</a:t>
            </a:r>
          </a:p>
          <a:p>
            <a:pPr lvl="1"/>
            <a:r>
              <a:rPr lang="en-US" dirty="0"/>
              <a:t>One-time investment advice or recommending a distribution (with or w/o rollover) would be fiduciary </a:t>
            </a:r>
            <a:r>
              <a:rPr lang="en-US" dirty="0" smtClean="0"/>
              <a:t>advice</a:t>
            </a:r>
          </a:p>
          <a:p>
            <a:pPr marL="274320" lvl="1" indent="0">
              <a:buNone/>
            </a:pPr>
            <a:r>
              <a:rPr lang="en-US" dirty="0" smtClean="0"/>
              <a:t> </a:t>
            </a:r>
            <a:endParaRPr lang="en-US" dirty="0"/>
          </a:p>
          <a:p>
            <a:r>
              <a:rPr lang="en-US" dirty="0"/>
              <a:t>Potential Risk for </a:t>
            </a:r>
            <a:r>
              <a:rPr lang="en-US" dirty="0" smtClean="0"/>
              <a:t>Contact </a:t>
            </a:r>
            <a:r>
              <a:rPr lang="en-US" dirty="0"/>
              <a:t>Centers</a:t>
            </a:r>
          </a:p>
          <a:p>
            <a:pPr lvl="1"/>
            <a:r>
              <a:rPr lang="en-US" dirty="0"/>
              <a:t>Discussions with Plan/IRA clients may inadvertently be deemed to be fiduciary advice</a:t>
            </a:r>
          </a:p>
          <a:p>
            <a:pPr lvl="1"/>
            <a:r>
              <a:rPr lang="en-US" dirty="0"/>
              <a:t>Fiduciary advice triggers fiduciary standard, PT rules and potential liability for </a:t>
            </a:r>
            <a:r>
              <a:rPr lang="en-US" dirty="0" smtClean="0"/>
              <a:t>contact </a:t>
            </a:r>
            <a:r>
              <a:rPr lang="en-US" dirty="0"/>
              <a:t>center rep and platform</a:t>
            </a:r>
          </a:p>
          <a:p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0482" name="Date Placeholder 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D96ACD-FC00-4973-8408-813BDEFB14A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2/10/2016</a:t>
            </a:fld>
            <a:endParaRPr lang="en-US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424A56-5A2A-4024-8133-1E7A92F3054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smtClean="0"/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228600" y="5105400"/>
            <a:ext cx="8153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marL="114300" lvl="1" algn="ctr">
              <a:lnSpc>
                <a:spcPct val="90000"/>
              </a:lnSpc>
              <a:spcBef>
                <a:spcPct val="20000"/>
              </a:spcBef>
              <a:buClr>
                <a:srgbClr val="CC9900"/>
              </a:buClr>
              <a:buFont typeface="Wingdings" pitchFamily="2" charset="2"/>
              <a:buNone/>
            </a:pPr>
            <a:endParaRPr lang="en-US" sz="2000" b="1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 of DOL Fiduciary Proposal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8340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066800"/>
            <a:ext cx="8001000" cy="4495800"/>
          </a:xfrm>
        </p:spPr>
        <p:txBody>
          <a:bodyPr/>
          <a:lstStyle/>
          <a:p>
            <a:r>
              <a:rPr lang="en-US" dirty="0"/>
              <a:t>Investment Education (</a:t>
            </a:r>
            <a:r>
              <a:rPr lang="en-US" dirty="0" smtClean="0"/>
              <a:t>Proposed)</a:t>
            </a:r>
          </a:p>
          <a:p>
            <a:pPr lvl="1"/>
            <a:r>
              <a:rPr lang="en-US" dirty="0" smtClean="0"/>
              <a:t>Carve-out is similar to existing safe harbor: </a:t>
            </a:r>
          </a:p>
          <a:p>
            <a:pPr lvl="1">
              <a:buNone/>
            </a:pPr>
            <a:r>
              <a:rPr lang="en-US" dirty="0" smtClean="0"/>
              <a:t>	(1) Plan/IRA </a:t>
            </a:r>
            <a:r>
              <a:rPr lang="en-US" dirty="0"/>
              <a:t>Info, (2) General Financial/Investment Info,                              </a:t>
            </a:r>
            <a:r>
              <a:rPr lang="en-US" dirty="0" smtClean="0"/>
              <a:t>(</a:t>
            </a:r>
            <a:r>
              <a:rPr lang="en-US" dirty="0"/>
              <a:t>3) Asset Allocation Models, and (4) Interactive Materials</a:t>
            </a:r>
          </a:p>
          <a:p>
            <a:endParaRPr lang="en-US" dirty="0" smtClean="0"/>
          </a:p>
          <a:p>
            <a:r>
              <a:rPr lang="en-US" dirty="0" smtClean="0"/>
              <a:t>Observations </a:t>
            </a:r>
            <a:r>
              <a:rPr lang="en-US" dirty="0"/>
              <a:t>and Special Considerations</a:t>
            </a:r>
          </a:p>
          <a:p>
            <a:pPr lvl="1"/>
            <a:r>
              <a:rPr lang="en-US" dirty="0"/>
              <a:t>Carve-out applies to plan sponsors, participants and IRAs</a:t>
            </a:r>
          </a:p>
          <a:p>
            <a:pPr lvl="1"/>
            <a:r>
              <a:rPr lang="en-US" dirty="0"/>
              <a:t>References to specific investment products are prohibited</a:t>
            </a:r>
          </a:p>
          <a:p>
            <a:pPr lvl="1"/>
            <a:r>
              <a:rPr lang="en-US" dirty="0"/>
              <a:t>Commentators have asked DOL to revise carve-out to permit plan call centers to discuss plan’s investments</a:t>
            </a:r>
          </a:p>
          <a:p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0482" name="Date Placeholder 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D96ACD-FC00-4973-8408-813BDEFB14A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2/10/2016</a:t>
            </a:fld>
            <a:endParaRPr lang="en-US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424A56-5A2A-4024-8133-1E7A92F3054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smtClean="0"/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228600" y="5105400"/>
            <a:ext cx="8153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marL="114300" lvl="1" algn="ctr">
              <a:lnSpc>
                <a:spcPct val="90000"/>
              </a:lnSpc>
              <a:spcBef>
                <a:spcPct val="20000"/>
              </a:spcBef>
              <a:buClr>
                <a:srgbClr val="CC9900"/>
              </a:buClr>
              <a:buFont typeface="Wingdings" pitchFamily="2" charset="2"/>
              <a:buNone/>
            </a:pPr>
            <a:endParaRPr lang="en-US" sz="2000" b="1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Carve-Out from Fiduciary Advice Definition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33537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066800"/>
            <a:ext cx="8001000" cy="4495800"/>
          </a:xfrm>
        </p:spPr>
        <p:txBody>
          <a:bodyPr/>
          <a:lstStyle/>
          <a:p>
            <a:r>
              <a:rPr lang="en-US" dirty="0"/>
              <a:t>Avoiding Fiduciary Status Under New DOL Rule</a:t>
            </a:r>
          </a:p>
          <a:p>
            <a:pPr lvl="1"/>
            <a:r>
              <a:rPr lang="en-US" dirty="0"/>
              <a:t>Must comply with carve-out for </a:t>
            </a:r>
            <a:r>
              <a:rPr lang="en-US" b="1" dirty="0"/>
              <a:t>Investment Education</a:t>
            </a:r>
          </a:p>
          <a:p>
            <a:pPr lvl="1"/>
            <a:r>
              <a:rPr lang="en-US" dirty="0"/>
              <a:t>Must ensure distribution/rollover assistance is limited to discussing availability (but not advisability) </a:t>
            </a:r>
          </a:p>
          <a:p>
            <a:r>
              <a:rPr lang="en-US" dirty="0"/>
              <a:t>Platforms Offering Advisory Services/Products</a:t>
            </a:r>
          </a:p>
          <a:p>
            <a:pPr lvl="1"/>
            <a:r>
              <a:rPr lang="en-US" dirty="0"/>
              <a:t>Recommendations that promote platform’s own advisory services/products would be deemed fiduciary advice</a:t>
            </a:r>
          </a:p>
          <a:p>
            <a:pPr lvl="1"/>
            <a:r>
              <a:rPr lang="en-US" b="1" dirty="0"/>
              <a:t>Best Interest Contract (BIC) Exemption </a:t>
            </a:r>
            <a:r>
              <a:rPr lang="en-US" dirty="0"/>
              <a:t>may be required if rollover advice (or other fiduciary advice) is conflicted</a:t>
            </a:r>
          </a:p>
          <a:p>
            <a:pPr lvl="1"/>
            <a:r>
              <a:rPr lang="en-US" dirty="0"/>
              <a:t>As proposed, BIC Exemption would </a:t>
            </a:r>
            <a:r>
              <a:rPr lang="en-US" dirty="0" smtClean="0"/>
              <a:t>require:</a:t>
            </a:r>
          </a:p>
          <a:p>
            <a:pPr lvl="1">
              <a:buNone/>
            </a:pPr>
            <a:r>
              <a:rPr lang="en-US" dirty="0" smtClean="0"/>
              <a:t>	(1</a:t>
            </a:r>
            <a:r>
              <a:rPr lang="en-US" dirty="0"/>
              <a:t>) written contract, (2) comprehensive disclosures, and </a:t>
            </a:r>
            <a:r>
              <a:rPr lang="en-US" dirty="0" smtClean="0"/>
              <a:t>(3</a:t>
            </a:r>
            <a:r>
              <a:rPr lang="en-US" dirty="0"/>
              <a:t>) compliance policies and procedures</a:t>
            </a:r>
          </a:p>
          <a:p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0482" name="Date Placeholder 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D96ACD-FC00-4973-8408-813BDEFB14A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2/10/2016</a:t>
            </a:fld>
            <a:endParaRPr lang="en-US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424A56-5A2A-4024-8133-1E7A92F3054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smtClean="0"/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228600" y="5105400"/>
            <a:ext cx="8153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marL="114300" lvl="1" algn="ctr">
              <a:lnSpc>
                <a:spcPct val="90000"/>
              </a:lnSpc>
              <a:spcBef>
                <a:spcPct val="20000"/>
              </a:spcBef>
              <a:buClr>
                <a:srgbClr val="CC9900"/>
              </a:buClr>
              <a:buFont typeface="Wingdings" pitchFamily="2" charset="2"/>
              <a:buNone/>
            </a:pPr>
            <a:endParaRPr lang="en-US" sz="2000" b="1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 of DOL Rule on Contact Centers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18377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066800"/>
            <a:ext cx="8001000" cy="4495800"/>
          </a:xfrm>
        </p:spPr>
        <p:txBody>
          <a:bodyPr/>
          <a:lstStyle/>
          <a:p>
            <a:r>
              <a:rPr lang="en-US" dirty="0" smtClean="0"/>
              <a:t>Fiduciary Risk</a:t>
            </a:r>
            <a:endParaRPr lang="en-US" dirty="0"/>
          </a:p>
          <a:p>
            <a:pPr lvl="1"/>
            <a:r>
              <a:rPr lang="en-US" dirty="0" smtClean="0"/>
              <a:t>Restore losses… a fiduciary may be held responsible when losses occur</a:t>
            </a:r>
            <a:endParaRPr lang="en-US" b="1" dirty="0"/>
          </a:p>
          <a:p>
            <a:pPr lvl="1"/>
            <a:r>
              <a:rPr lang="en-US" dirty="0" smtClean="0"/>
              <a:t>Liability for imprudent actions… the standard for a fiduciary is prudence</a:t>
            </a:r>
          </a:p>
          <a:p>
            <a:pPr lvl="1"/>
            <a:r>
              <a:rPr lang="en-US" dirty="0" smtClean="0"/>
              <a:t>Prohibited transaction violation… conflicts of interests are prohibited</a:t>
            </a:r>
          </a:p>
          <a:p>
            <a:r>
              <a:rPr lang="en-US" dirty="0" smtClean="0"/>
              <a:t>Service Risk</a:t>
            </a:r>
            <a:endParaRPr lang="en-US" dirty="0"/>
          </a:p>
          <a:p>
            <a:pPr lvl="1"/>
            <a:r>
              <a:rPr lang="en-US" dirty="0" smtClean="0"/>
              <a:t>Client response to degraded service level… must find alternatives that avoid triggering a negative client response</a:t>
            </a:r>
            <a:endParaRPr lang="en-US" dirty="0"/>
          </a:p>
          <a:p>
            <a:pPr lvl="1"/>
            <a:r>
              <a:rPr lang="en-US" dirty="0" smtClean="0"/>
              <a:t>Lower client satisfaction… for clients who are unable/unwilling to make their own decisions</a:t>
            </a:r>
          </a:p>
          <a:p>
            <a:pPr lvl="1"/>
            <a:r>
              <a:rPr lang="en-US" dirty="0" smtClean="0"/>
              <a:t>Reduced client retention… retention suffers if competitors are more accommodating </a:t>
            </a:r>
          </a:p>
          <a:p>
            <a:pPr lvl="1"/>
            <a:r>
              <a:rPr lang="en-US" dirty="0" smtClean="0"/>
              <a:t>Reputational risk… unpleasant </a:t>
            </a:r>
            <a:r>
              <a:rPr lang="en-US" dirty="0" smtClean="0"/>
              <a:t>incidents </a:t>
            </a:r>
            <a:r>
              <a:rPr lang="en-US" dirty="0" smtClean="0"/>
              <a:t>easily escalate and injure  ability to win business</a:t>
            </a:r>
            <a:endParaRPr lang="en-US" dirty="0"/>
          </a:p>
          <a:p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0482" name="Date Placeholder 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D96ACD-FC00-4973-8408-813BDEFB14A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2/10/2016</a:t>
            </a:fld>
            <a:endParaRPr lang="en-US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424A56-5A2A-4024-8133-1E7A92F3054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smtClean="0"/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228600" y="5105400"/>
            <a:ext cx="8153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marL="114300" lvl="1" algn="ctr">
              <a:lnSpc>
                <a:spcPct val="90000"/>
              </a:lnSpc>
              <a:spcBef>
                <a:spcPct val="20000"/>
              </a:spcBef>
              <a:buClr>
                <a:srgbClr val="CC9900"/>
              </a:buClr>
              <a:buFont typeface="Wingdings" pitchFamily="2" charset="2"/>
              <a:buNone/>
            </a:pPr>
            <a:endParaRPr lang="en-US" sz="2000" b="1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Risks for Contact Centers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26585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066800"/>
            <a:ext cx="8001000" cy="4495800"/>
          </a:xfrm>
        </p:spPr>
        <p:txBody>
          <a:bodyPr/>
          <a:lstStyle/>
          <a:p>
            <a:r>
              <a:rPr lang="en-US" dirty="0" smtClean="0"/>
              <a:t>The following are considered fiduciary acts:</a:t>
            </a:r>
            <a:endParaRPr lang="en-US" dirty="0"/>
          </a:p>
          <a:p>
            <a:pPr lvl="1"/>
            <a:r>
              <a:rPr lang="en-US" dirty="0" smtClean="0"/>
              <a:t>A written or </a:t>
            </a:r>
            <a:r>
              <a:rPr lang="en-US" dirty="0"/>
              <a:t>verbal </a:t>
            </a:r>
            <a:r>
              <a:rPr lang="en-US" dirty="0" smtClean="0"/>
              <a:t>opinion or recommendation:</a:t>
            </a:r>
          </a:p>
          <a:p>
            <a:pPr marL="274320" lvl="1" indent="0">
              <a:buNone/>
            </a:pPr>
            <a:r>
              <a:rPr lang="en-US" dirty="0"/>
              <a:t>	</a:t>
            </a:r>
            <a:r>
              <a:rPr lang="en-US" dirty="0" smtClean="0"/>
              <a:t>- To buy, sell or hold a security</a:t>
            </a:r>
          </a:p>
          <a:p>
            <a:pPr marL="274320" lvl="1" indent="0">
              <a:buNone/>
            </a:pPr>
            <a:r>
              <a:rPr lang="en-US" dirty="0"/>
              <a:t>	</a:t>
            </a:r>
            <a:r>
              <a:rPr lang="en-US" dirty="0" smtClean="0"/>
              <a:t>- To take or not to take a distribution from a plan or IRA (rollover)</a:t>
            </a:r>
          </a:p>
          <a:p>
            <a:pPr marL="274320" lvl="1" indent="0">
              <a:buNone/>
            </a:pPr>
            <a:r>
              <a:rPr lang="en-US" dirty="0"/>
              <a:t>	</a:t>
            </a:r>
            <a:r>
              <a:rPr lang="en-US" dirty="0" smtClean="0"/>
              <a:t>- For how to invest distributions from a plan or IRA</a:t>
            </a:r>
          </a:p>
          <a:p>
            <a:pPr marL="274320" lvl="1" indent="0">
              <a:buNone/>
            </a:pPr>
            <a:r>
              <a:rPr lang="en-US" dirty="0"/>
              <a:t>	</a:t>
            </a:r>
            <a:r>
              <a:rPr lang="en-US" dirty="0" smtClean="0"/>
              <a:t>- Of a manager for plan or IRA assets</a:t>
            </a:r>
          </a:p>
          <a:p>
            <a:pPr marL="274320" lvl="1" indent="0">
              <a:buNone/>
            </a:pPr>
            <a:r>
              <a:rPr lang="en-US" dirty="0"/>
              <a:t>	</a:t>
            </a:r>
            <a:r>
              <a:rPr lang="en-US" dirty="0" smtClean="0"/>
              <a:t>- Of a manager for distributions from a plan or IRA</a:t>
            </a:r>
          </a:p>
          <a:p>
            <a:pPr marL="274320" lvl="1" indent="0">
              <a:buNone/>
            </a:pPr>
            <a:r>
              <a:rPr lang="en-US" dirty="0" smtClean="0"/>
              <a:t>	- Or appraisal of the value of investments in a transaction</a:t>
            </a:r>
          </a:p>
          <a:p>
            <a:pPr marL="274320" lvl="1" indent="0">
              <a:buNone/>
            </a:pPr>
            <a:r>
              <a:rPr lang="en-US" dirty="0"/>
              <a:t>	</a:t>
            </a:r>
            <a:r>
              <a:rPr lang="en-US" dirty="0" smtClean="0"/>
              <a:t>- Of an advisor to help with any of the above</a:t>
            </a:r>
          </a:p>
          <a:p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0482" name="Date Placeholder 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D96ACD-FC00-4973-8408-813BDEFB14A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2/10/2016</a:t>
            </a:fld>
            <a:endParaRPr lang="en-US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424A56-5A2A-4024-8133-1E7A92F3054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smtClean="0"/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228600" y="5105400"/>
            <a:ext cx="8153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marL="114300" lvl="1" algn="ctr">
              <a:lnSpc>
                <a:spcPct val="90000"/>
              </a:lnSpc>
              <a:spcBef>
                <a:spcPct val="20000"/>
              </a:spcBef>
              <a:buClr>
                <a:srgbClr val="CC9900"/>
              </a:buClr>
              <a:buFont typeface="Wingdings" pitchFamily="2" charset="2"/>
              <a:buNone/>
            </a:pPr>
            <a:endParaRPr lang="en-US" sz="2000" b="1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Fiduciary Activities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18449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066800"/>
            <a:ext cx="8001000" cy="4495800"/>
          </a:xfrm>
        </p:spPr>
        <p:txBody>
          <a:bodyPr/>
          <a:lstStyle/>
          <a:p>
            <a:r>
              <a:rPr lang="en-US" dirty="0" smtClean="0"/>
              <a:t>The following are considered education, not advice</a:t>
            </a:r>
            <a:endParaRPr lang="en-US" dirty="0"/>
          </a:p>
          <a:p>
            <a:pPr lvl="1"/>
            <a:r>
              <a:rPr lang="en-US" dirty="0"/>
              <a:t>I</a:t>
            </a:r>
            <a:r>
              <a:rPr lang="en-US" dirty="0" smtClean="0"/>
              <a:t>nformation </a:t>
            </a:r>
            <a:r>
              <a:rPr lang="en-US" dirty="0"/>
              <a:t>about plan or </a:t>
            </a:r>
            <a:r>
              <a:rPr lang="en-US" dirty="0" smtClean="0"/>
              <a:t>IRA, but no recommendations or reference </a:t>
            </a:r>
            <a:r>
              <a:rPr lang="en-US" dirty="0"/>
              <a:t>to the appropriateness </a:t>
            </a:r>
            <a:r>
              <a:rPr lang="en-US" dirty="0" smtClean="0"/>
              <a:t>of a choice:</a:t>
            </a:r>
          </a:p>
          <a:p>
            <a:pPr lvl="1">
              <a:buFontTx/>
              <a:buChar char="-"/>
            </a:pPr>
            <a:r>
              <a:rPr lang="en-US" dirty="0" smtClean="0"/>
              <a:t> </a:t>
            </a:r>
            <a:r>
              <a:rPr lang="en-US" dirty="0"/>
              <a:t>- </a:t>
            </a:r>
            <a:r>
              <a:rPr lang="en-US" dirty="0" smtClean="0"/>
              <a:t> Investment</a:t>
            </a:r>
            <a:endParaRPr lang="en-US" dirty="0"/>
          </a:p>
          <a:p>
            <a:pPr lvl="1">
              <a:buFontTx/>
              <a:buChar char="-"/>
            </a:pPr>
            <a:r>
              <a:rPr lang="en-US" dirty="0"/>
              <a:t> -  Investment manager</a:t>
            </a:r>
          </a:p>
          <a:p>
            <a:pPr lvl="1">
              <a:buFontTx/>
              <a:buChar char="-"/>
            </a:pPr>
            <a:r>
              <a:rPr lang="en-US" dirty="0" smtClean="0"/>
              <a:t> -  </a:t>
            </a:r>
            <a:r>
              <a:rPr lang="en-US" dirty="0"/>
              <a:t>Valuation</a:t>
            </a:r>
          </a:p>
          <a:p>
            <a:pPr lvl="1">
              <a:buFontTx/>
              <a:buChar char="-"/>
            </a:pPr>
            <a:r>
              <a:rPr lang="en-US" dirty="0" smtClean="0"/>
              <a:t> -  </a:t>
            </a:r>
            <a:r>
              <a:rPr lang="en-US" dirty="0"/>
              <a:t>Distribution </a:t>
            </a:r>
            <a:r>
              <a:rPr lang="en-US" dirty="0" smtClean="0"/>
              <a:t>options</a:t>
            </a:r>
            <a:endParaRPr lang="en-US" dirty="0"/>
          </a:p>
          <a:p>
            <a:pPr lvl="1"/>
            <a:r>
              <a:rPr lang="en-US" dirty="0" smtClean="0"/>
              <a:t>Benefits </a:t>
            </a:r>
            <a:r>
              <a:rPr lang="en-US" dirty="0"/>
              <a:t>of plan or IRA </a:t>
            </a:r>
            <a:r>
              <a:rPr lang="en-US" dirty="0" smtClean="0"/>
              <a:t>participation including impact, </a:t>
            </a:r>
            <a:r>
              <a:rPr lang="en-US" dirty="0"/>
              <a:t>advantages, disadvantages and </a:t>
            </a:r>
            <a:r>
              <a:rPr lang="en-US" dirty="0" smtClean="0"/>
              <a:t>risks of various actions/features</a:t>
            </a:r>
          </a:p>
          <a:p>
            <a:pPr lvl="1"/>
            <a:r>
              <a:rPr lang="en-US" dirty="0"/>
              <a:t>Describe investment objectives and philosophies, risk and return characteristics, historical </a:t>
            </a:r>
            <a:r>
              <a:rPr lang="en-US" dirty="0" smtClean="0"/>
              <a:t>return of investment alternatives</a:t>
            </a:r>
            <a:endParaRPr lang="en-US" dirty="0"/>
          </a:p>
          <a:p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0482" name="Date Placeholder 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D96ACD-FC00-4973-8408-813BDEFB14A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2/10/2016</a:t>
            </a:fld>
            <a:endParaRPr lang="en-US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424A56-5A2A-4024-8133-1E7A92F3054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smtClean="0"/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228600" y="5105400"/>
            <a:ext cx="8153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marL="114300" lvl="1" algn="ctr">
              <a:lnSpc>
                <a:spcPct val="90000"/>
              </a:lnSpc>
              <a:spcBef>
                <a:spcPct val="20000"/>
              </a:spcBef>
              <a:buClr>
                <a:srgbClr val="CC9900"/>
              </a:buClr>
              <a:buFont typeface="Wingdings" pitchFamily="2" charset="2"/>
              <a:buNone/>
            </a:pPr>
            <a:endParaRPr lang="en-US" sz="2000" b="1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Non-Fiduciary Activities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64188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066800"/>
            <a:ext cx="8001000" cy="4495800"/>
          </a:xfrm>
        </p:spPr>
        <p:txBody>
          <a:bodyPr/>
          <a:lstStyle/>
          <a:p>
            <a:r>
              <a:rPr lang="en-US" dirty="0" smtClean="0"/>
              <a:t>Your contact center can choose to…</a:t>
            </a:r>
            <a:endParaRPr lang="en-US" dirty="0"/>
          </a:p>
          <a:p>
            <a:pPr lvl="1"/>
            <a:r>
              <a:rPr lang="en-US" b="1" dirty="0" smtClean="0"/>
              <a:t>Answer</a:t>
            </a:r>
            <a:r>
              <a:rPr lang="en-US" dirty="0" smtClean="0"/>
              <a:t>: Requires use of Best Interest Contract Exemption (BICE)</a:t>
            </a:r>
          </a:p>
          <a:p>
            <a:pPr lvl="1"/>
            <a:r>
              <a:rPr lang="en-US" b="1" smtClean="0"/>
              <a:t>Not answer</a:t>
            </a:r>
            <a:r>
              <a:rPr lang="en-US" dirty="0" smtClean="0"/>
              <a:t>: Degrade service… Potentially fail to meet expectation</a:t>
            </a:r>
          </a:p>
          <a:p>
            <a:r>
              <a:rPr lang="en-US" dirty="0" smtClean="0"/>
              <a:t>Typical high value questions</a:t>
            </a:r>
          </a:p>
          <a:p>
            <a:pPr lvl="1"/>
            <a:r>
              <a:rPr lang="en-US" dirty="0" smtClean="0"/>
              <a:t>“I am about to retire, what should I do with my 401(k)?”</a:t>
            </a:r>
          </a:p>
          <a:p>
            <a:pPr lvl="1"/>
            <a:r>
              <a:rPr lang="en-US" dirty="0" smtClean="0"/>
              <a:t>“My account just lost $100,000 should I get out of the target date fund?”</a:t>
            </a:r>
          </a:p>
          <a:p>
            <a:pPr lvl="1"/>
            <a:r>
              <a:rPr lang="en-US" dirty="0" smtClean="0"/>
              <a:t>“I have money in my old employer’s 401(k). What should I do with it?”</a:t>
            </a:r>
          </a:p>
          <a:p>
            <a:pPr lvl="1"/>
            <a:r>
              <a:rPr lang="en-US" dirty="0" smtClean="0"/>
              <a:t>“My plan offers a managed account, should I switch to that?”</a:t>
            </a:r>
          </a:p>
          <a:p>
            <a:pPr lvl="1"/>
            <a:r>
              <a:rPr lang="en-US" dirty="0" smtClean="0"/>
              <a:t>“Where do you suggest I go to get the answers to my questions?”</a:t>
            </a:r>
          </a:p>
          <a:p>
            <a:r>
              <a:rPr lang="en-US" dirty="0" smtClean="0"/>
              <a:t>How will your contact center deal with these questions?</a:t>
            </a:r>
          </a:p>
          <a:p>
            <a:pPr lvl="1"/>
            <a:endParaRPr lang="en-US" dirty="0"/>
          </a:p>
          <a:p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0482" name="Date Placeholder 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D96ACD-FC00-4973-8408-813BDEFB14A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2/10/2016</a:t>
            </a:fld>
            <a:endParaRPr lang="en-US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424A56-5A2A-4024-8133-1E7A92F3054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smtClean="0"/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228600" y="5105400"/>
            <a:ext cx="8153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marL="114300" lvl="1" algn="ctr">
              <a:lnSpc>
                <a:spcPct val="90000"/>
              </a:lnSpc>
              <a:spcBef>
                <a:spcPct val="20000"/>
              </a:spcBef>
              <a:buClr>
                <a:srgbClr val="CC9900"/>
              </a:buClr>
              <a:buFont typeface="Wingdings" pitchFamily="2" charset="2"/>
              <a:buNone/>
            </a:pPr>
            <a:endParaRPr lang="en-US" sz="2000" b="1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 Answer or Not To Answer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551398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066800"/>
            <a:ext cx="8001000" cy="4495800"/>
          </a:xfrm>
        </p:spPr>
        <p:txBody>
          <a:bodyPr/>
          <a:lstStyle/>
          <a:p>
            <a:pPr marL="342900" indent="-342900"/>
            <a:r>
              <a:rPr lang="en-US" dirty="0" smtClean="0"/>
              <a:t>Practices and Procedures</a:t>
            </a:r>
          </a:p>
          <a:p>
            <a:pPr marL="708660" lvl="1" indent="-342900"/>
            <a:r>
              <a:rPr lang="en-US" dirty="0" smtClean="0"/>
              <a:t>Written procedures that support the policies that the firm has adopted</a:t>
            </a:r>
          </a:p>
          <a:p>
            <a:pPr marL="708660" lvl="1" indent="-342900"/>
            <a:r>
              <a:rPr lang="en-US" dirty="0" smtClean="0"/>
              <a:t>Changes to service standards where applicable</a:t>
            </a:r>
            <a:endParaRPr lang="en-US" sz="1600" dirty="0" smtClean="0"/>
          </a:p>
          <a:p>
            <a:pPr marL="342900" indent="-342900"/>
            <a:r>
              <a:rPr lang="en-US" dirty="0" smtClean="0"/>
              <a:t>Re-Training</a:t>
            </a:r>
          </a:p>
          <a:p>
            <a:pPr marL="708660" lvl="1" indent="-342900"/>
            <a:r>
              <a:rPr lang="en-US" dirty="0" smtClean="0"/>
              <a:t>Amend training curriculum</a:t>
            </a:r>
          </a:p>
          <a:p>
            <a:pPr marL="708660" lvl="1" indent="-342900"/>
            <a:r>
              <a:rPr lang="en-US" dirty="0" smtClean="0"/>
              <a:t>Develop training plan </a:t>
            </a:r>
          </a:p>
          <a:p>
            <a:pPr marL="708660" lvl="1" indent="-342900"/>
            <a:r>
              <a:rPr lang="en-US" dirty="0" smtClean="0"/>
              <a:t>Deliver training </a:t>
            </a:r>
            <a:endParaRPr lang="en-US" sz="1600" dirty="0" smtClean="0"/>
          </a:p>
          <a:p>
            <a:pPr marL="342900" indent="-342900"/>
            <a:r>
              <a:rPr lang="en-US" dirty="0" smtClean="0"/>
              <a:t>Monitoring:</a:t>
            </a:r>
          </a:p>
          <a:p>
            <a:pPr marL="708660" lvl="1" indent="-342900"/>
            <a:r>
              <a:rPr lang="en-US" dirty="0" smtClean="0"/>
              <a:t>Control to establish that policies are being used consistently</a:t>
            </a:r>
          </a:p>
          <a:p>
            <a:pPr marL="708660" lvl="1" indent="-342900"/>
            <a:r>
              <a:rPr lang="en-US" dirty="0" smtClean="0"/>
              <a:t>Identify areas where changes/improvements are necessary</a:t>
            </a:r>
          </a:p>
          <a:p>
            <a:pPr marL="708660" lvl="1" indent="-342900"/>
            <a:r>
              <a:rPr lang="en-US" dirty="0" smtClean="0"/>
              <a:t>Identify individuals that succeed/fail to comply</a:t>
            </a:r>
          </a:p>
          <a:p>
            <a:pPr marL="342900" indent="-342900"/>
            <a:endParaRPr lang="en-US" dirty="0"/>
          </a:p>
          <a:p>
            <a:pPr lvl="1"/>
            <a:endParaRPr lang="en-US" dirty="0"/>
          </a:p>
          <a:p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0482" name="Date Placeholder 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D96ACD-FC00-4973-8408-813BDEFB14A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2/10/2016</a:t>
            </a:fld>
            <a:endParaRPr lang="en-US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424A56-5A2A-4024-8133-1E7A92F3054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smtClean="0"/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228600" y="5105400"/>
            <a:ext cx="8153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marL="114300" lvl="1" algn="ctr">
              <a:lnSpc>
                <a:spcPct val="90000"/>
              </a:lnSpc>
              <a:spcBef>
                <a:spcPct val="20000"/>
              </a:spcBef>
              <a:buClr>
                <a:srgbClr val="CC9900"/>
              </a:buClr>
              <a:buFont typeface="Wingdings" pitchFamily="2" charset="2"/>
              <a:buNone/>
            </a:pPr>
            <a:endParaRPr lang="en-US" sz="2000" b="1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 Mitigation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524820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066800"/>
            <a:ext cx="8001000" cy="4495800"/>
          </a:xfrm>
        </p:spPr>
        <p:txBody>
          <a:bodyPr/>
          <a:lstStyle/>
          <a:p>
            <a:r>
              <a:rPr lang="en-US" dirty="0"/>
              <a:t>Outlook for DOL Fiduciary Rule</a:t>
            </a:r>
          </a:p>
          <a:p>
            <a:pPr lvl="1"/>
            <a:r>
              <a:rPr lang="en-US" dirty="0"/>
              <a:t>Final rule may be published as early as April 2016</a:t>
            </a:r>
          </a:p>
          <a:p>
            <a:pPr lvl="1"/>
            <a:r>
              <a:rPr lang="en-US" dirty="0"/>
              <a:t>Enforcement after 8-month grace period (Dec. 2016?)</a:t>
            </a:r>
          </a:p>
          <a:p>
            <a:endParaRPr lang="en-US" dirty="0" smtClean="0"/>
          </a:p>
          <a:p>
            <a:r>
              <a:rPr lang="en-US" dirty="0" smtClean="0"/>
              <a:t>Suggested </a:t>
            </a:r>
            <a:r>
              <a:rPr lang="en-US" dirty="0"/>
              <a:t>Best Practices for Call Centers</a:t>
            </a:r>
          </a:p>
          <a:p>
            <a:pPr lvl="1"/>
            <a:r>
              <a:rPr lang="en-US" dirty="0"/>
              <a:t>Stay clear of providing fiduciary advice (as re-defined)</a:t>
            </a:r>
            <a:endParaRPr lang="en-US" b="1" dirty="0"/>
          </a:p>
          <a:p>
            <a:pPr lvl="1"/>
            <a:r>
              <a:rPr lang="en-US" dirty="0"/>
              <a:t>Provide training on DOL Fiduciary Rule for </a:t>
            </a:r>
            <a:r>
              <a:rPr lang="en-US" dirty="0" smtClean="0"/>
              <a:t>contact </a:t>
            </a:r>
            <a:r>
              <a:rPr lang="en-US" dirty="0"/>
              <a:t>center reps</a:t>
            </a:r>
          </a:p>
          <a:p>
            <a:pPr lvl="1"/>
            <a:r>
              <a:rPr lang="en-US" dirty="0"/>
              <a:t>Assess if </a:t>
            </a:r>
            <a:r>
              <a:rPr lang="en-US" dirty="0" smtClean="0"/>
              <a:t>contact </a:t>
            </a:r>
            <a:r>
              <a:rPr lang="en-US" dirty="0"/>
              <a:t>center will refer callers to sales reps or make sales pitches,</a:t>
            </a:r>
            <a:r>
              <a:rPr lang="en-US" b="1" dirty="0"/>
              <a:t> </a:t>
            </a:r>
            <a:r>
              <a:rPr lang="en-US" dirty="0"/>
              <a:t>and coordinate with BIC Exemption </a:t>
            </a:r>
            <a:endParaRPr lang="en-US" b="1" dirty="0"/>
          </a:p>
          <a:p>
            <a:pPr lvl="1"/>
            <a:r>
              <a:rPr lang="en-US" dirty="0"/>
              <a:t>Adopt compliance and supervisory policies for </a:t>
            </a:r>
            <a:r>
              <a:rPr lang="en-US" dirty="0" smtClean="0"/>
              <a:t>contact center</a:t>
            </a:r>
          </a:p>
          <a:p>
            <a:pPr lvl="4" indent="-182880">
              <a:buNone/>
            </a:pPr>
            <a:r>
              <a:rPr lang="en-US" dirty="0" smtClean="0"/>
              <a:t>	Model policies (WLG/DALBAR) are in the works</a:t>
            </a:r>
          </a:p>
          <a:p>
            <a:pPr lvl="4" indent="-182880">
              <a:buNone/>
            </a:pPr>
            <a:r>
              <a:rPr lang="en-US" dirty="0" smtClean="0"/>
              <a:t>	Please email us </a:t>
            </a:r>
            <a:r>
              <a:rPr lang="en-US" dirty="0" smtClean="0"/>
              <a:t>to learn more about how we can help</a:t>
            </a:r>
            <a:endParaRPr lang="en-US" dirty="0" smtClean="0"/>
          </a:p>
          <a:p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3" indent="-182880">
              <a:buNone/>
            </a:pPr>
            <a:endParaRPr lang="en-US" dirty="0" smtClean="0"/>
          </a:p>
          <a:p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20482" name="Date Placeholder 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CD96ACD-FC00-4973-8408-813BDEFB14A2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2/10/2016</a:t>
            </a:fld>
            <a:endParaRPr lang="en-US" smtClean="0"/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424A56-5A2A-4024-8133-1E7A92F30544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smtClean="0"/>
          </a:p>
        </p:txBody>
      </p:sp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228600" y="5105400"/>
            <a:ext cx="8153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Ctr="1">
            <a:spAutoFit/>
          </a:bodyPr>
          <a:lstStyle/>
          <a:p>
            <a:pPr marL="114300" lvl="1" algn="ctr">
              <a:lnSpc>
                <a:spcPct val="90000"/>
              </a:lnSpc>
              <a:spcBef>
                <a:spcPct val="20000"/>
              </a:spcBef>
              <a:buClr>
                <a:srgbClr val="CC9900"/>
              </a:buClr>
              <a:buFont typeface="Wingdings" pitchFamily="2" charset="2"/>
              <a:buNone/>
            </a:pPr>
            <a:endParaRPr lang="en-US" sz="2000" b="1" dirty="0">
              <a:latin typeface="Trebuchet MS" pitchFamily="34" charset="0"/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Steps</a:t>
            </a:r>
            <a:endParaRPr lang="en-US" dirty="0"/>
          </a:p>
        </p:txBody>
      </p:sp>
      <p:sp>
        <p:nvSpPr>
          <p:cNvPr id="9" name="Right Arrow 8"/>
          <p:cNvSpPr/>
          <p:nvPr/>
        </p:nvSpPr>
        <p:spPr>
          <a:xfrm>
            <a:off x="1143000" y="4876800"/>
            <a:ext cx="381000" cy="190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Arrow 9"/>
          <p:cNvSpPr/>
          <p:nvPr/>
        </p:nvSpPr>
        <p:spPr>
          <a:xfrm>
            <a:off x="1143000" y="5219700"/>
            <a:ext cx="381000" cy="190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61820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Date Placeholder 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7BFDA20-9A70-422F-855E-C3ACF597A365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2/10/2016</a:t>
            </a:fld>
            <a:endParaRPr lang="en-US" smtClean="0"/>
          </a:p>
        </p:txBody>
      </p:sp>
      <p:sp>
        <p:nvSpPr>
          <p:cNvPr id="36866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436A5EE-9D98-4174-975E-D8FF332F9C3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smtClean="0"/>
          </a:p>
        </p:txBody>
      </p:sp>
      <p:pic>
        <p:nvPicPr>
          <p:cNvPr id="3686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52600" y="1143000"/>
            <a:ext cx="6600825" cy="4495800"/>
          </a:xfrm>
          <a:noFill/>
          <a:ln>
            <a:miter lim="800000"/>
            <a:headEnd/>
            <a:tailEnd/>
          </a:ln>
        </p:spPr>
      </p:pic>
      <p:sp>
        <p:nvSpPr>
          <p:cNvPr id="36868" name="TextBox 1"/>
          <p:cNvSpPr txBox="1">
            <a:spLocks noChangeArrowheads="1"/>
          </p:cNvSpPr>
          <p:nvPr/>
        </p:nvSpPr>
        <p:spPr bwMode="auto">
          <a:xfrm>
            <a:off x="838200" y="1905000"/>
            <a:ext cx="4648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6000">
                <a:solidFill>
                  <a:srgbClr val="002060"/>
                </a:solidFill>
                <a:latin typeface="Tahoma" pitchFamily="34" charset="0"/>
              </a:rPr>
              <a:t>Questions?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33400" y="76200"/>
            <a:ext cx="8229600" cy="487363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/>
          <a:lstStyle/>
          <a:p>
            <a:pPr algn="l">
              <a:defRPr/>
            </a:pPr>
            <a:r>
              <a:rPr cap="none" dirty="0" smtClean="0">
                <a:effectLst/>
              </a:rPr>
              <a:t>Contact Information</a:t>
            </a:r>
          </a:p>
        </p:txBody>
      </p:sp>
      <p:sp>
        <p:nvSpPr>
          <p:cNvPr id="37890" name="Rectangle 5"/>
          <p:cNvSpPr>
            <a:spLocks noGrp="1" noChangeArrowheads="1"/>
          </p:cNvSpPr>
          <p:nvPr>
            <p:ph type="body" sz="half" idx="4294967295"/>
          </p:nvPr>
        </p:nvSpPr>
        <p:spPr bwMode="auto">
          <a:xfrm>
            <a:off x="152400" y="1524000"/>
            <a:ext cx="8458200" cy="4572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z="2400" dirty="0" smtClean="0">
                <a:solidFill>
                  <a:schemeClr val="bg1"/>
                </a:solidFill>
              </a:rPr>
              <a:t>The Wagner Law Group</a:t>
            </a:r>
          </a:p>
          <a:p>
            <a:pPr lvl="1">
              <a:spcBef>
                <a:spcPct val="0"/>
              </a:spcBef>
              <a:buFont typeface="Wingdings" pitchFamily="2" charset="2"/>
              <a:buNone/>
            </a:pPr>
            <a:r>
              <a:rPr lang="en-US" sz="2000" dirty="0" smtClean="0">
                <a:solidFill>
                  <a:schemeClr val="bg1"/>
                </a:solidFill>
              </a:rPr>
              <a:t>Marcia Wagner</a:t>
            </a:r>
          </a:p>
          <a:p>
            <a:pPr lvl="1">
              <a:spcBef>
                <a:spcPct val="0"/>
              </a:spcBef>
              <a:buFont typeface="Wingdings" pitchFamily="2" charset="2"/>
              <a:buNone/>
            </a:pPr>
            <a:r>
              <a:rPr lang="en-US" sz="2000" dirty="0" smtClean="0">
                <a:solidFill>
                  <a:schemeClr val="bg1"/>
                </a:solidFill>
              </a:rPr>
              <a:t>Managing Director</a:t>
            </a:r>
          </a:p>
          <a:p>
            <a:pPr lvl="1">
              <a:spcBef>
                <a:spcPct val="0"/>
              </a:spcBef>
              <a:buFont typeface="Wingdings" pitchFamily="2" charset="2"/>
              <a:buNone/>
            </a:pPr>
            <a:r>
              <a:rPr lang="en-US" sz="2000" dirty="0" smtClean="0">
                <a:solidFill>
                  <a:schemeClr val="bg1"/>
                </a:solidFill>
                <a:hlinkClick r:id="rId2"/>
              </a:rPr>
              <a:t>marcia@wagnerlawgroup.com</a:t>
            </a:r>
            <a:endParaRPr lang="en-US" sz="2000" dirty="0" smtClean="0">
              <a:solidFill>
                <a:schemeClr val="bg1"/>
              </a:solidFill>
            </a:endParaRPr>
          </a:p>
          <a:p>
            <a:pPr lvl="1">
              <a:buFont typeface="Wingdings" pitchFamily="2" charset="2"/>
              <a:buNone/>
            </a:pPr>
            <a:endParaRPr lang="en-US" sz="2000" dirty="0" smtClean="0">
              <a:solidFill>
                <a:schemeClr val="bg1"/>
              </a:solidFill>
            </a:endParaRPr>
          </a:p>
          <a:p>
            <a:pPr lvl="1">
              <a:buFont typeface="Wingdings" pitchFamily="2" charset="2"/>
              <a:buNone/>
            </a:pPr>
            <a:endParaRPr lang="en-US" sz="2000" dirty="0">
              <a:solidFill>
                <a:schemeClr val="bg1"/>
              </a:solidFill>
            </a:endParaRPr>
          </a:p>
          <a:p>
            <a:pPr lvl="1">
              <a:buFont typeface="Wingdings" pitchFamily="2" charset="2"/>
              <a:buNone/>
            </a:pPr>
            <a:endParaRPr lang="en-US" sz="2000" dirty="0" smtClean="0">
              <a:solidFill>
                <a:schemeClr val="bg1"/>
              </a:solidFill>
            </a:endParaRPr>
          </a:p>
          <a:p>
            <a:pPr lvl="1">
              <a:buFont typeface="Wingdings" pitchFamily="2" charset="2"/>
              <a:buNone/>
            </a:pPr>
            <a:endParaRPr lang="en-US" sz="2000" dirty="0">
              <a:solidFill>
                <a:schemeClr val="bg1"/>
              </a:solidFill>
            </a:endParaRPr>
          </a:p>
          <a:p>
            <a:pPr lvl="1">
              <a:buFont typeface="Wingdings" pitchFamily="2" charset="2"/>
              <a:buNone/>
            </a:pPr>
            <a:endParaRPr lang="en-US" sz="2000" dirty="0" smtClean="0">
              <a:solidFill>
                <a:schemeClr val="bg1"/>
              </a:solidFill>
            </a:endParaRPr>
          </a:p>
          <a:p>
            <a:pPr lvl="1">
              <a:buFont typeface="Wingdings" pitchFamily="2" charset="2"/>
              <a:buNone/>
            </a:pPr>
            <a:r>
              <a:rPr lang="en-US" sz="1200" dirty="0" smtClean="0">
                <a:solidFill>
                  <a:schemeClr val="bg1"/>
                </a:solidFill>
              </a:rPr>
              <a:t>	</a:t>
            </a:r>
            <a:r>
              <a:rPr lang="en-US" sz="1200" u="sng" dirty="0" smtClean="0">
                <a:solidFill>
                  <a:schemeClr val="bg1"/>
                </a:solidFill>
              </a:rPr>
              <a:t>Important Information</a:t>
            </a:r>
          </a:p>
          <a:p>
            <a:pPr lvl="1">
              <a:buFont typeface="Wingdings" pitchFamily="2" charset="2"/>
              <a:buNone/>
            </a:pPr>
            <a:r>
              <a:rPr lang="en-US" sz="1200" dirty="0" smtClean="0">
                <a:solidFill>
                  <a:schemeClr val="bg1"/>
                </a:solidFill>
              </a:rPr>
              <a:t>	These materials are intended for general informational purposes only, and do not constitute legal, tax or investment advice on the part of The Wagner Group and its affiliates.</a:t>
            </a:r>
          </a:p>
        </p:txBody>
      </p:sp>
      <p:sp>
        <p:nvSpPr>
          <p:cNvPr id="37891" name="Rectangle 6"/>
          <p:cNvSpPr>
            <a:spLocks noGrp="1" noChangeArrowheads="1"/>
          </p:cNvSpPr>
          <p:nvPr>
            <p:ph type="body" sz="half" idx="4294967295"/>
          </p:nvPr>
        </p:nvSpPr>
        <p:spPr bwMode="auto">
          <a:xfrm>
            <a:off x="4495800" y="1524000"/>
            <a:ext cx="4495800" cy="4572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en-US" sz="2400" dirty="0" smtClean="0">
                <a:solidFill>
                  <a:schemeClr val="bg1"/>
                </a:solidFill>
              </a:rPr>
              <a:t>D</a:t>
            </a:r>
            <a:r>
              <a:rPr lang="en-US" sz="2000" dirty="0" smtClean="0">
                <a:solidFill>
                  <a:schemeClr val="bg1"/>
                </a:solidFill>
              </a:rPr>
              <a:t>ALBAR</a:t>
            </a:r>
          </a:p>
          <a:p>
            <a:pPr lvl="1">
              <a:spcBef>
                <a:spcPct val="0"/>
              </a:spcBef>
              <a:buFont typeface="Wingdings" pitchFamily="2" charset="2"/>
              <a:buNone/>
            </a:pPr>
            <a:r>
              <a:rPr lang="en-US" sz="2000" dirty="0" smtClean="0">
                <a:solidFill>
                  <a:schemeClr val="bg1"/>
                </a:solidFill>
              </a:rPr>
              <a:t>Kathleen Whalen </a:t>
            </a:r>
          </a:p>
          <a:p>
            <a:pPr lvl="1">
              <a:spcBef>
                <a:spcPct val="0"/>
              </a:spcBef>
              <a:buFont typeface="Wingdings" pitchFamily="2" charset="2"/>
              <a:buNone/>
            </a:pPr>
            <a:r>
              <a:rPr lang="en-US" sz="2000" dirty="0" smtClean="0">
                <a:solidFill>
                  <a:schemeClr val="bg1"/>
                </a:solidFill>
              </a:rPr>
              <a:t>Managing Director</a:t>
            </a:r>
          </a:p>
          <a:p>
            <a:pPr lvl="1">
              <a:spcBef>
                <a:spcPct val="0"/>
              </a:spcBef>
              <a:buFont typeface="Wingdings" pitchFamily="2" charset="2"/>
              <a:buNone/>
            </a:pPr>
            <a:r>
              <a:rPr lang="en-US" sz="2000" dirty="0" smtClean="0">
                <a:solidFill>
                  <a:schemeClr val="bg1"/>
                </a:solidFill>
                <a:hlinkClick r:id="rId3"/>
              </a:rPr>
              <a:t>kwhalen@dalbar.com</a:t>
            </a:r>
            <a:endParaRPr lang="en-US" sz="2000" dirty="0" smtClean="0">
              <a:solidFill>
                <a:schemeClr val="bg1"/>
              </a:solidFill>
            </a:endParaRPr>
          </a:p>
          <a:p>
            <a:pPr lvl="1">
              <a:spcBef>
                <a:spcPct val="0"/>
              </a:spcBef>
              <a:buFont typeface="Wingdings" pitchFamily="2" charset="2"/>
              <a:buNone/>
            </a:pPr>
            <a:endParaRPr lang="en-US" sz="2000" dirty="0" smtClean="0">
              <a:solidFill>
                <a:schemeClr val="bg1"/>
              </a:solidFill>
            </a:endParaRPr>
          </a:p>
          <a:p>
            <a:pPr lvl="1">
              <a:spcBef>
                <a:spcPct val="0"/>
              </a:spcBef>
              <a:buFont typeface="Wingdings" pitchFamily="2" charset="2"/>
              <a:buNone/>
            </a:pPr>
            <a:endParaRPr lang="en-US" sz="2000" dirty="0" smtClean="0">
              <a:solidFill>
                <a:schemeClr val="bg1"/>
              </a:solidFill>
            </a:endParaRPr>
          </a:p>
        </p:txBody>
      </p:sp>
      <p:pic>
        <p:nvPicPr>
          <p:cNvPr id="5" name="Picture 4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352800"/>
            <a:ext cx="2667000" cy="521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3365848"/>
            <a:ext cx="1714287" cy="520352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889000"/>
            <a:ext cx="7772400" cy="4495800"/>
          </a:xfrm>
        </p:spPr>
        <p:txBody>
          <a:bodyPr/>
          <a:lstStyle/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 marL="0" indent="0" algn="ctr">
              <a:buFont typeface="Wingdings" pitchFamily="2" charset="2"/>
              <a:buNone/>
              <a:defRPr/>
            </a:pPr>
            <a:r>
              <a:rPr lang="en-US" sz="9600" dirty="0" smtClean="0"/>
              <a:t>Thank You!</a:t>
            </a:r>
            <a:endParaRPr lang="en-US" sz="9600" dirty="0"/>
          </a:p>
        </p:txBody>
      </p:sp>
      <p:sp>
        <p:nvSpPr>
          <p:cNvPr id="38914" name="Date Placeholder 2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913C1F7-49C0-42B4-A465-796CBA624250}" type="datetime1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2/10/2016</a:t>
            </a:fld>
            <a:endParaRPr lang="en-US" smtClean="0"/>
          </a:p>
        </p:txBody>
      </p:sp>
      <p:sp>
        <p:nvSpPr>
          <p:cNvPr id="38915" name="Slide Number Placeholder 3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CC87DAB-7661-4B85-BA29-0FE8C8D47FF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plate2012">
  <a:themeElements>
    <a:clrScheme name="Urban Pop">
      <a:dk1>
        <a:srgbClr val="000000"/>
      </a:dk1>
      <a:lt1>
        <a:srgbClr val="FFFFFF"/>
      </a:lt1>
      <a:dk2>
        <a:srgbClr val="282828"/>
      </a:dk2>
      <a:lt2>
        <a:srgbClr val="D4D4D4"/>
      </a:lt2>
      <a:accent1>
        <a:srgbClr val="86CE24"/>
      </a:accent1>
      <a:accent2>
        <a:srgbClr val="00A2E6"/>
      </a:accent2>
      <a:accent3>
        <a:srgbClr val="FAC810"/>
      </a:accent3>
      <a:accent4>
        <a:srgbClr val="7D8F8C"/>
      </a:accent4>
      <a:accent5>
        <a:srgbClr val="D06B20"/>
      </a:accent5>
      <a:accent6>
        <a:srgbClr val="958B8B"/>
      </a:accent6>
      <a:hlink>
        <a:srgbClr val="FF9900"/>
      </a:hlink>
      <a:folHlink>
        <a:srgbClr val="969696"/>
      </a:folHlink>
    </a:clrScheme>
    <a:fontScheme name="Urban Pop">
      <a:maj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Template2012</Template>
  <TotalTime>3088</TotalTime>
  <Words>919</Words>
  <Application>Microsoft Office PowerPoint</Application>
  <PresentationFormat>On-screen Show (4:3)</PresentationFormat>
  <Paragraphs>185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Template2012</vt:lpstr>
      <vt:lpstr>Avoiding a Fiduciary Trap    in your Call Center</vt:lpstr>
      <vt:lpstr>Agenda</vt:lpstr>
      <vt:lpstr>Regulatory Landscape</vt:lpstr>
      <vt:lpstr>DOL’s Existing Fiduciary Rule</vt:lpstr>
      <vt:lpstr>Current Regulatory Environment</vt:lpstr>
      <vt:lpstr>Overview of DOL Fiduciary Proposal</vt:lpstr>
      <vt:lpstr>Carve-Out from Fiduciary Advice Definition</vt:lpstr>
      <vt:lpstr>Impact of DOL Rule on Contact Centers</vt:lpstr>
      <vt:lpstr>Risks for Contact Centers</vt:lpstr>
      <vt:lpstr>Fiduciary Activities</vt:lpstr>
      <vt:lpstr>Non-Fiduciary Activities</vt:lpstr>
      <vt:lpstr>To Answer or Not To Answer</vt:lpstr>
      <vt:lpstr>Risk Mitigation</vt:lpstr>
      <vt:lpstr>Next Steps</vt:lpstr>
      <vt:lpstr>PowerPoint Presentation</vt:lpstr>
      <vt:lpstr>Contact Information</vt:lpstr>
      <vt:lpstr>PowerPoint Presentation</vt:lpstr>
    </vt:vector>
  </TitlesOfParts>
  <Company>Dalbar,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Cory Clark</dc:creator>
  <cp:lastModifiedBy>Kathleen Whalen</cp:lastModifiedBy>
  <cp:revision>208</cp:revision>
  <cp:lastPrinted>2016-02-09T18:29:25Z</cp:lastPrinted>
  <dcterms:created xsi:type="dcterms:W3CDTF">2012-11-09T18:45:41Z</dcterms:created>
  <dcterms:modified xsi:type="dcterms:W3CDTF">2016-02-10T13:32:20Z</dcterms:modified>
</cp:coreProperties>
</file>