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300" r:id="rId28"/>
  </p:sldIdLst>
  <p:sldSz cx="9144000" cy="6858000" type="screen4x3"/>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p:restoredTop sz="94660"/>
  </p:normalViewPr>
  <p:slideViewPr>
    <p:cSldViewPr snapToGrid="0" snapToObjects="1">
      <p:cViewPr varScale="1">
        <p:scale>
          <a:sx n="68" d="100"/>
          <a:sy n="68" d="100"/>
        </p:scale>
        <p:origin x="-582" y="-102"/>
      </p:cViewPr>
      <p:guideLst>
        <p:guide orient="horz" pos="2160"/>
        <p:guide pos="2880"/>
      </p:guideLst>
    </p:cSldViewPr>
  </p:slideViewPr>
  <p:notesTextViewPr>
    <p:cViewPr>
      <p:scale>
        <a:sx n="100" d="100"/>
        <a:sy n="100" d="100"/>
      </p:scale>
      <p:origin x="0" y="0"/>
    </p:cViewPr>
  </p:notesTextViewPr>
  <p:notesViewPr>
    <p:cSldViewPr snapToGrid="0" snapToObjects="1">
      <p:cViewPr>
        <p:scale>
          <a:sx n="100" d="100"/>
          <a:sy n="100" d="100"/>
        </p:scale>
        <p:origin x="-816" y="936"/>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2446" tIns="46223" rIns="92446" bIns="46223" rtlCol="0"/>
          <a:lstStyle>
            <a:lvl1pPr algn="l">
              <a:defRPr sz="1200"/>
            </a:lvl1pPr>
          </a:lstStyle>
          <a:p>
            <a:endParaRPr lang="en-US" dirty="0"/>
          </a:p>
        </p:txBody>
      </p:sp>
      <p:sp>
        <p:nvSpPr>
          <p:cNvPr id="3" name="Date Placeholder 2"/>
          <p:cNvSpPr>
            <a:spLocks noGrp="1"/>
          </p:cNvSpPr>
          <p:nvPr>
            <p:ph type="dt" idx="1"/>
          </p:nvPr>
        </p:nvSpPr>
        <p:spPr>
          <a:xfrm>
            <a:off x="3978132" y="0"/>
            <a:ext cx="3043343" cy="465455"/>
          </a:xfrm>
          <a:prstGeom prst="rect">
            <a:avLst/>
          </a:prstGeom>
        </p:spPr>
        <p:txBody>
          <a:bodyPr vert="horz" lIns="92446" tIns="46223" rIns="92446" bIns="46223" rtlCol="0"/>
          <a:lstStyle>
            <a:lvl1pPr algn="r">
              <a:defRPr sz="1200"/>
            </a:lvl1pPr>
          </a:lstStyle>
          <a:p>
            <a:fld id="{4513A077-CDC6-42E6-B56B-C36ADCE4E040}" type="datetimeFigureOut">
              <a:rPr lang="en-US" smtClean="0"/>
              <a:t>10/20/2015</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2446" tIns="46223" rIns="92446" bIns="46223" rtlCol="0" anchor="ctr"/>
          <a:lstStyle/>
          <a:p>
            <a:endParaRPr lang="en-US" dirty="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2446" tIns="46223" rIns="92446" bIns="4622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30"/>
            <a:ext cx="3043343" cy="465455"/>
          </a:xfrm>
          <a:prstGeom prst="rect">
            <a:avLst/>
          </a:prstGeom>
        </p:spPr>
        <p:txBody>
          <a:bodyPr vert="horz" lIns="92446" tIns="46223" rIns="92446" bIns="46223"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2" y="8842030"/>
            <a:ext cx="3043343" cy="465455"/>
          </a:xfrm>
          <a:prstGeom prst="rect">
            <a:avLst/>
          </a:prstGeom>
        </p:spPr>
        <p:txBody>
          <a:bodyPr vert="horz" lIns="92446" tIns="46223" rIns="92446" bIns="46223" rtlCol="0" anchor="b"/>
          <a:lstStyle>
            <a:lvl1pPr algn="r">
              <a:defRPr sz="1200"/>
            </a:lvl1pPr>
          </a:lstStyle>
          <a:p>
            <a:fld id="{D58670E8-9B93-4C5A-9CE0-D7D132EF7FDF}" type="slidenum">
              <a:rPr lang="en-US" smtClean="0"/>
              <a:t>‹#›</a:t>
            </a:fld>
            <a:endParaRPr lang="en-US" dirty="0"/>
          </a:p>
        </p:txBody>
      </p:sp>
    </p:spTree>
    <p:extLst>
      <p:ext uri="{BB962C8B-B14F-4D97-AF65-F5344CB8AC3E}">
        <p14:creationId xmlns:p14="http://schemas.microsoft.com/office/powerpoint/2010/main" val="4172432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1</a:t>
            </a:fld>
            <a:endParaRPr lang="en-US" dirty="0"/>
          </a:p>
        </p:txBody>
      </p:sp>
    </p:spTree>
    <p:extLst>
      <p:ext uri="{BB962C8B-B14F-4D97-AF65-F5344CB8AC3E}">
        <p14:creationId xmlns:p14="http://schemas.microsoft.com/office/powerpoint/2010/main" val="479218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2</a:t>
            </a:fld>
            <a:endParaRPr lang="en-US" dirty="0"/>
          </a:p>
        </p:txBody>
      </p:sp>
    </p:spTree>
    <p:extLst>
      <p:ext uri="{BB962C8B-B14F-4D97-AF65-F5344CB8AC3E}">
        <p14:creationId xmlns:p14="http://schemas.microsoft.com/office/powerpoint/2010/main" val="3057649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cs typeface="Arial" panose="020B0604020202020204" pitchFamily="34" charset="0"/>
              </a:rPr>
              <a:t>          Welcome </a:t>
            </a:r>
            <a:r>
              <a:rPr lang="en-US" dirty="0">
                <a:latin typeface="Arial" panose="020B0604020202020204" pitchFamily="34" charset="0"/>
                <a:cs typeface="Arial" panose="020B0604020202020204" pitchFamily="34" charset="0"/>
              </a:rPr>
              <a:t>to today’s presentation on professional employer organizations (“PEO”s, for short) and the special way in which ERISA and the Tax Code </a:t>
            </a:r>
            <a:r>
              <a:rPr lang="en-US" dirty="0" smtClean="0">
                <a:latin typeface="Arial" panose="020B0604020202020204" pitchFamily="34" charset="0"/>
                <a:cs typeface="Arial" panose="020B0604020202020204" pitchFamily="34" charset="0"/>
              </a:rPr>
              <a:t>apply </a:t>
            </a:r>
            <a:r>
              <a:rPr lang="en-US" dirty="0">
                <a:latin typeface="Arial" panose="020B0604020202020204" pitchFamily="34" charset="0"/>
                <a:cs typeface="Arial" panose="020B0604020202020204" pitchFamily="34" charset="0"/>
              </a:rPr>
              <a:t>to them.  In a 2011 report that appears on its website, the National Association of Professional Employer Organizations (“NAPEO”) estimated that 2 to 3 million Americans were “co-employed” in a PEO and that the average PEO has grown by more than 20% per year.  About 700 PEOs offer a wide array of employment services and benefits</a:t>
            </a:r>
            <a:r>
              <a:rPr lang="en-US" dirty="0" smtClean="0">
                <a:latin typeface="Arial" panose="020B0604020202020204" pitchFamily="34" charset="0"/>
                <a:cs typeface="Arial" panose="020B0604020202020204" pitchFamily="34" charset="0"/>
              </a:rPr>
              <a:t>.  It appears that their time has come.</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We’ll </a:t>
            </a:r>
            <a:r>
              <a:rPr lang="en-US" dirty="0">
                <a:latin typeface="Arial" panose="020B0604020202020204" pitchFamily="34" charset="0"/>
                <a:cs typeface="Arial" panose="020B0604020202020204" pitchFamily="34" charset="0"/>
              </a:rPr>
              <a:t>start our review of PEOs by seeing how a PEO differs from staffing agencies and employee leasing organizations. We will look at what makes up the services offered by a PEO and how responsibility is divided between the PEO and the client organization that receives them.  As we will see, the scope of a PEO’s responsibility determines whether it can sponsor a retirement plan on behalf of a client organization’s workforce.  If it is not feasible for a PEO to sponsor a retirement plan, the alternative will be the establishment of a multiple employer plan which can provide benefits for the employees of its clients.</a:t>
            </a:r>
          </a:p>
          <a:p>
            <a:r>
              <a:rPr lang="en-US" dirty="0">
                <a:latin typeface="Arial" panose="020B0604020202020204" pitchFamily="34" charset="0"/>
                <a:cs typeface="Arial" panose="020B0604020202020204" pitchFamily="34" charset="0"/>
              </a:rPr>
              <a:t> </a:t>
            </a:r>
          </a:p>
          <a:p>
            <a:r>
              <a:rPr lang="en-US" dirty="0" smtClean="0">
                <a:latin typeface="Arial" panose="020B0604020202020204" pitchFamily="34" charset="0"/>
                <a:cs typeface="Arial" panose="020B0604020202020204" pitchFamily="34" charset="0"/>
              </a:rPr>
              <a:t>          After </a:t>
            </a:r>
            <a:r>
              <a:rPr lang="en-US" dirty="0">
                <a:latin typeface="Arial" panose="020B0604020202020204" pitchFamily="34" charset="0"/>
                <a:cs typeface="Arial" panose="020B0604020202020204" pitchFamily="34" charset="0"/>
              </a:rPr>
              <a:t>examining retirement plan issues, we will explore tax withholding and reporting issues as well as some particular problems that arise with respect to welfare benefit plans when an employer transitions to a PEO</a:t>
            </a:r>
            <a:r>
              <a:rPr lang="en-US" dirty="0"/>
              <a:t>.   </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3</a:t>
            </a:fld>
            <a:endParaRPr lang="en-US" dirty="0"/>
          </a:p>
        </p:txBody>
      </p:sp>
    </p:spTree>
    <p:extLst>
      <p:ext uri="{BB962C8B-B14F-4D97-AF65-F5344CB8AC3E}">
        <p14:creationId xmlns:p14="http://schemas.microsoft.com/office/powerpoint/2010/main" val="1282351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          PEO’s act as intermediaries between employers and their workforces by managing a client employer’s human resource functions.  They provide expertise in such disciplines as regulatory compliance, payroll processing, accounting and risk management.  They are usually responsible for paying employee wages and handling the associated tax withholding, filing and reporting.  They also provide workers compensation, Federal and state unemployment insurance and disability coverage.  Further, they typically make available a broad range of employee and fringe benefits, including health insurance, vision and dental care, group-term life insurance, job counseling, educational benefits, as well as retirement savings plans.</a:t>
            </a:r>
          </a:p>
          <a:p>
            <a:r>
              <a:rPr lang="en-US" sz="1100" dirty="0">
                <a:latin typeface="Arial" panose="020B0604020202020204" pitchFamily="34" charset="0"/>
                <a:cs typeface="Arial" panose="020B0604020202020204" pitchFamily="34" charset="0"/>
              </a:rPr>
              <a:t>           In a PEO arrangement, the recipient company retains primary responsibility for tasks, such as daily work assignments, furnishing tools, materials and equipment to the workers, on-site supervision of work, production, business operations, marketing, sales and the delivery of services.  Utilizing a PEO frees a business to concentrate on </a:t>
            </a:r>
            <a:r>
              <a:rPr lang="en-US" sz="1100" dirty="0" smtClean="0">
                <a:latin typeface="Arial" panose="020B0604020202020204" pitchFamily="34" charset="0"/>
                <a:cs typeface="Arial" panose="020B0604020202020204" pitchFamily="34" charset="0"/>
              </a:rPr>
              <a:t>these business </a:t>
            </a:r>
            <a:r>
              <a:rPr lang="en-US" sz="1100" dirty="0">
                <a:latin typeface="Arial" panose="020B0604020202020204" pitchFamily="34" charset="0"/>
                <a:cs typeface="Arial" panose="020B0604020202020204" pitchFamily="34" charset="0"/>
              </a:rPr>
              <a:t>operations.  It also offers the opportunity  to benefit from economies of scale with respect to human resource functions.  This can be particularly advantageous for smaller firms with little HR capacity.</a:t>
            </a:r>
          </a:p>
          <a:p>
            <a:r>
              <a:rPr lang="en-US" sz="1100" dirty="0">
                <a:latin typeface="Arial" panose="020B0604020202020204" pitchFamily="34" charset="0"/>
                <a:cs typeface="Arial" panose="020B0604020202020204" pitchFamily="34" charset="0"/>
              </a:rPr>
              <a:t>           A staffing agency or employee leasing </a:t>
            </a:r>
            <a:r>
              <a:rPr lang="en-US" sz="1100" dirty="0" smtClean="0">
                <a:latin typeface="Arial" panose="020B0604020202020204" pitchFamily="34" charset="0"/>
                <a:cs typeface="Arial" panose="020B0604020202020204" pitchFamily="34" charset="0"/>
              </a:rPr>
              <a:t>company differs from a PEO in that it usually </a:t>
            </a:r>
            <a:r>
              <a:rPr lang="en-US" sz="1100" dirty="0">
                <a:latin typeface="Arial" panose="020B0604020202020204" pitchFamily="34" charset="0"/>
                <a:cs typeface="Arial" panose="020B0604020202020204" pitchFamily="34" charset="0"/>
              </a:rPr>
              <a:t>provides workers </a:t>
            </a:r>
            <a:r>
              <a:rPr lang="en-US" sz="1100" dirty="0" smtClean="0">
                <a:latin typeface="Arial" panose="020B0604020202020204" pitchFamily="34" charset="0"/>
                <a:cs typeface="Arial" panose="020B0604020202020204" pitchFamily="34" charset="0"/>
              </a:rPr>
              <a:t>the agency itself recruits </a:t>
            </a:r>
            <a:r>
              <a:rPr lang="en-US" sz="1100" dirty="0">
                <a:latin typeface="Arial" panose="020B0604020202020204" pitchFamily="34" charset="0"/>
                <a:cs typeface="Arial" panose="020B0604020202020204" pitchFamily="34" charset="0"/>
              </a:rPr>
              <a:t>to fill a temporary vacancy at a client firm.  Workers under a PEO arrangement, however, are not employed for a limited duration, but rather are regular full-time employees. A</a:t>
            </a:r>
            <a:r>
              <a:rPr lang="en-US" sz="1100" dirty="0" smtClean="0">
                <a:latin typeface="Arial" panose="020B0604020202020204" pitchFamily="34" charset="0"/>
                <a:cs typeface="Arial" panose="020B0604020202020204" pitchFamily="34" charset="0"/>
              </a:rPr>
              <a:t> </a:t>
            </a:r>
            <a:r>
              <a:rPr lang="en-US" sz="1100" dirty="0">
                <a:latin typeface="Arial" panose="020B0604020202020204" pitchFamily="34" charset="0"/>
                <a:cs typeface="Arial" panose="020B0604020202020204" pitchFamily="34" charset="0"/>
              </a:rPr>
              <a:t>PEO </a:t>
            </a:r>
            <a:r>
              <a:rPr lang="en-US" sz="1100" dirty="0" smtClean="0">
                <a:latin typeface="Arial" panose="020B0604020202020204" pitchFamily="34" charset="0"/>
                <a:cs typeface="Arial" panose="020B0604020202020204" pitchFamily="34" charset="0"/>
              </a:rPr>
              <a:t>generally does </a:t>
            </a:r>
            <a:r>
              <a:rPr lang="en-US" sz="1100" dirty="0">
                <a:latin typeface="Arial" panose="020B0604020202020204" pitchFamily="34" charset="0"/>
                <a:cs typeface="Arial" panose="020B0604020202020204" pitchFamily="34" charset="0"/>
              </a:rPr>
              <a:t>not provide workers to work on a special project or fill a temporary vacancy, but merely provides human resource services to the client employers’ existing workforces whose salary and benefits are provided through an employment relationship that involves the PEO.</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4</a:t>
            </a:fld>
            <a:endParaRPr lang="en-US" dirty="0"/>
          </a:p>
        </p:txBody>
      </p:sp>
    </p:spTree>
    <p:extLst>
      <p:ext uri="{BB962C8B-B14F-4D97-AF65-F5344CB8AC3E}">
        <p14:creationId xmlns:p14="http://schemas.microsoft.com/office/powerpoint/2010/main" val="3682898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         </a:t>
            </a:r>
            <a:r>
              <a:rPr lang="en-US" dirty="0">
                <a:latin typeface="Arial" panose="020B0604020202020204" pitchFamily="34" charset="0"/>
                <a:cs typeface="Arial" panose="020B0604020202020204" pitchFamily="34" charset="0"/>
              </a:rPr>
              <a:t>Under ERISA, coverage under employee benefit plans, both welfare and retirement plans, is limited to employees of the plan sponsor.  This requirement is known as the exclusive benefit rule which is embedded in both the Internal Revenue Code and ERISA.  One of the few exceptions to this principle is that employees of entities controlled by or under common control with the plan sponsor may also qualify for participation in a plan established by the plan sponsor, even though they are not employed by the sponsor. A PEO is almost never in the same controlled group as the plan sponsor and so there is a basic disconnect between the PEO model and the provision of employee benefits.</a:t>
            </a:r>
          </a:p>
          <a:p>
            <a:r>
              <a:rPr lang="en-US" dirty="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         In order to remain competitive, the PEO industry needs to offer a competitive set of employee benefit programs.  Therefore, it has responded to the problems raised by the exclusive benefit rule by asserting that a co-employment relationship exists in which both the PEO and the client company have an employment relationship with workers.  According to NAPEO, which represents the industry, the PEO and client company share and allocate employment responsibilities and liabilities.  </a:t>
            </a:r>
            <a:r>
              <a:rPr lang="en-US" dirty="0" smtClean="0">
                <a:latin typeface="Arial" panose="020B0604020202020204" pitchFamily="34" charset="0"/>
                <a:cs typeface="Arial" panose="020B0604020202020204" pitchFamily="34" charset="0"/>
              </a:rPr>
              <a:t>Unfortunately, support </a:t>
            </a:r>
            <a:r>
              <a:rPr lang="en-US" dirty="0">
                <a:latin typeface="Arial" panose="020B0604020202020204" pitchFamily="34" charset="0"/>
                <a:cs typeface="Arial" panose="020B0604020202020204" pitchFamily="34" charset="0"/>
              </a:rPr>
              <a:t>for the co-employment doctrine under common law and ERISA is tenuous.  Therefore, while the co-employment concept continues to be pressed, the alternative of providing benefit programs through multiple employer plans has also been developed. </a:t>
            </a:r>
          </a:p>
        </p:txBody>
      </p:sp>
      <p:sp>
        <p:nvSpPr>
          <p:cNvPr id="4" name="Slide Number Placeholder 3"/>
          <p:cNvSpPr>
            <a:spLocks noGrp="1"/>
          </p:cNvSpPr>
          <p:nvPr>
            <p:ph type="sldNum" sz="quarter" idx="10"/>
          </p:nvPr>
        </p:nvSpPr>
        <p:spPr/>
        <p:txBody>
          <a:bodyPr/>
          <a:lstStyle/>
          <a:p>
            <a:fld id="{D58670E8-9B93-4C5A-9CE0-D7D132EF7FDF}" type="slidenum">
              <a:rPr lang="en-US" smtClean="0"/>
              <a:t>5</a:t>
            </a:fld>
            <a:endParaRPr lang="en-US" dirty="0"/>
          </a:p>
        </p:txBody>
      </p:sp>
    </p:spTree>
    <p:extLst>
      <p:ext uri="{BB962C8B-B14F-4D97-AF65-F5344CB8AC3E}">
        <p14:creationId xmlns:p14="http://schemas.microsoft.com/office/powerpoint/2010/main" val="3425969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t>
            </a:r>
            <a:r>
              <a:rPr lang="en-US" sz="1000" dirty="0">
                <a:latin typeface="Arial" panose="020B0604020202020204" pitchFamily="34" charset="0"/>
                <a:cs typeface="Arial" panose="020B0604020202020204" pitchFamily="34" charset="0"/>
              </a:rPr>
              <a:t>The Supreme Court ruled on how the definition of “employee” should be interpreted for purposes of ERISA in </a:t>
            </a:r>
            <a:r>
              <a:rPr lang="en-US" sz="1000" u="sng" dirty="0">
                <a:latin typeface="Arial" panose="020B0604020202020204" pitchFamily="34" charset="0"/>
                <a:cs typeface="Arial" panose="020B0604020202020204" pitchFamily="34" charset="0"/>
              </a:rPr>
              <a:t>Nationwide Mutual Insurance Company v. Darden</a:t>
            </a:r>
            <a:r>
              <a:rPr lang="en-US" sz="1000" dirty="0">
                <a:latin typeface="Arial" panose="020B0604020202020204" pitchFamily="34" charset="0"/>
                <a:cs typeface="Arial" panose="020B0604020202020204" pitchFamily="34" charset="0"/>
              </a:rPr>
              <a:t>, 503 U.S. 318 (1992).  This case involved an insurance agent who was disqualified from receiving benefits under a retirement plan and who was seeking to enforce his rights under ERISA on the grounds that such plan covered “employees” and was therefore covered by Title I of ERISA. In reaching its decision, the court held that this statutory term should be interpreted in a manner that incorporates “traditional” or common-law agency principles. The critical issue is whether the service recipient has the right to direct and control the worker.  Generally, an employment relationship exists when the person or persons for whom the services are performed has such a right not only as to the result to be accomplished but also as to the details and means by which that result is accomplished.  The IRS (in Revenue Ruling 87-41) took the view that it is not necessary that the employer actually direct or control the manner in which services are performed, as long as it has the right to do so.</a:t>
            </a:r>
          </a:p>
          <a:p>
            <a:endParaRPr lang="en-US" sz="1000" dirty="0">
              <a:latin typeface="Arial" panose="020B0604020202020204" pitchFamily="34" charset="0"/>
              <a:cs typeface="Arial" panose="020B0604020202020204" pitchFamily="34" charset="0"/>
            </a:endParaRPr>
          </a:p>
          <a:p>
            <a:r>
              <a:rPr lang="en-US" sz="1000" b="1" dirty="0">
                <a:latin typeface="Arial" panose="020B0604020202020204" pitchFamily="34" charset="0"/>
                <a:cs typeface="Arial" panose="020B0604020202020204" pitchFamily="34" charset="0"/>
              </a:rPr>
              <a:t>           </a:t>
            </a:r>
            <a:r>
              <a:rPr lang="en-US" sz="1000" dirty="0">
                <a:latin typeface="Arial" panose="020B0604020202020204" pitchFamily="34" charset="0"/>
                <a:cs typeface="Arial" panose="020B0604020202020204" pitchFamily="34" charset="0"/>
              </a:rPr>
              <a:t>Although control by the employer is the touchstone for determining whether an individual qualifies as an employee, there are many other criteria that must be applied to determine whether an employment relationship exists.  Among the other factors relevant to this inquiry are the skill required; the source of the instrumentalities and tools; the location of the work; the duration of the relationship between the parties; whether the hiring party has the right to assign additional projects to the hired party; the extent of the hired party's discretion over when and how long to work; the method of payment; the hired party's role in hiring and paying assistants; whether the work is part of the regular business of the hiring party; whether the hiring party is in business; the provision of employee benefits; and the tax treatment of the hired party. All of these factors must be assessed and weighed, and no one factor is decisive. The shifting nature of the relevant factors from one case to another sometimes makes it difficult to determine whether a service provider should be treated as an employee.</a:t>
            </a:r>
          </a:p>
        </p:txBody>
      </p:sp>
      <p:sp>
        <p:nvSpPr>
          <p:cNvPr id="4" name="Slide Number Placeholder 3"/>
          <p:cNvSpPr>
            <a:spLocks noGrp="1"/>
          </p:cNvSpPr>
          <p:nvPr>
            <p:ph type="sldNum" sz="quarter" idx="10"/>
          </p:nvPr>
        </p:nvSpPr>
        <p:spPr/>
        <p:txBody>
          <a:bodyPr/>
          <a:lstStyle/>
          <a:p>
            <a:fld id="{D58670E8-9B93-4C5A-9CE0-D7D132EF7FDF}" type="slidenum">
              <a:rPr lang="en-US" smtClean="0"/>
              <a:t>6</a:t>
            </a:fld>
            <a:endParaRPr lang="en-US" dirty="0"/>
          </a:p>
        </p:txBody>
      </p:sp>
    </p:spTree>
    <p:extLst>
      <p:ext uri="{BB962C8B-B14F-4D97-AF65-F5344CB8AC3E}">
        <p14:creationId xmlns:p14="http://schemas.microsoft.com/office/powerpoint/2010/main" val="18890717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       According to the PEO industry (as reflected on NAPEO’s website), “PEOs enter into a co-employment arrangement typically involving all of the client's existing worksite employees in a long-term relationship, and sponsor benefit plans for the workers and provide human resource services to the worksite employer. In most cases, the PEO provides access to health insurance, retirement savings plans, and other critical employee benefits for the worksite employees of a small business client. If a PEO relationship is terminated, the workers’ co-employment arrangement with the PEO ceases, but they will continue as employees of the client.”</a:t>
            </a:r>
          </a:p>
          <a:p>
            <a:r>
              <a:rPr lang="en-US" sz="1100" dirty="0">
                <a:latin typeface="Arial" panose="020B0604020202020204" pitchFamily="34" charset="0"/>
                <a:cs typeface="Arial" panose="020B0604020202020204" pitchFamily="34" charset="0"/>
              </a:rPr>
              <a:t>    </a:t>
            </a:r>
          </a:p>
          <a:p>
            <a:r>
              <a:rPr lang="en-US" sz="1100" dirty="0">
                <a:latin typeface="Arial" panose="020B0604020202020204" pitchFamily="34" charset="0"/>
                <a:cs typeface="Arial" panose="020B0604020202020204" pitchFamily="34" charset="0"/>
              </a:rPr>
              <a:t>        The PEO’s relationship with a client employer is said to involve a contractual allocation and sharing of employer responsibilities between the PEO and the client that is called co-employment. As a co-employer, the PEO purports to contractually assume employer rights, responsibilities, and risks.  The NAPEO website states that, “When evaluating the employer role of either the PEO or the client, the facts and circumstances of each employer obligation should be examined separately, because neither party alone is responsible for performing all of the obligations of employment. Each party will be solely responsible for certain obligations of employment, while both parties will share responsibility for other obligations. When the facts and circumstances of a PEO arrangement are examined appropriately, both the PEO and the client will be found to be an employer for some purposes, but neither party will be found to be "the" employer for all purposes.”</a:t>
            </a:r>
          </a:p>
          <a:p>
            <a:r>
              <a:rPr lang="en-US" sz="1100" dirty="0">
                <a:latin typeface="Arial" panose="020B0604020202020204" pitchFamily="34" charset="0"/>
                <a:cs typeface="Arial" panose="020B0604020202020204" pitchFamily="34" charset="0"/>
              </a:rPr>
              <a:t>     </a:t>
            </a:r>
          </a:p>
          <a:p>
            <a:r>
              <a:rPr lang="en-US" sz="1100" dirty="0">
                <a:latin typeface="Arial" panose="020B0604020202020204" pitchFamily="34" charset="0"/>
                <a:cs typeface="Arial" panose="020B0604020202020204" pitchFamily="34" charset="0"/>
              </a:rPr>
              <a:t>        The problem is that neither the Internal Revenue Code nor ERISA recognize the concept of dual employment that is implicit in co-employment.</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7</a:t>
            </a:fld>
            <a:endParaRPr lang="en-US" dirty="0"/>
          </a:p>
        </p:txBody>
      </p:sp>
    </p:spTree>
    <p:extLst>
      <p:ext uri="{BB962C8B-B14F-4D97-AF65-F5344CB8AC3E}">
        <p14:creationId xmlns:p14="http://schemas.microsoft.com/office/powerpoint/2010/main" val="9941110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latin typeface="Arial" panose="020B0604020202020204" pitchFamily="34" charset="0"/>
                <a:cs typeface="Arial" panose="020B0604020202020204" pitchFamily="34" charset="0"/>
              </a:rPr>
              <a:t>          As I have note, IRS guidance does not offer much support for the co-employment theory.  At one end of the spectrum, the PEO’s management authority over workers may be so strong that the PEO, and not the PEO client, is treated as the common law employer.  For example, in Revenue Ruling 75-41, a professional service corporation that provided a variety of services to professional firms (subscribers), hired the personnel, paid their wages and provided them with insurance and benefits.  The corporation instructed the individuals as to their work hours and the nature of their duties.  Significantly, the corporation had a contractual right to evaluate the performance of the individuals and to discharge them for unsatisfactory performance of the services contracted for by the subscribers.  Based on these facts, the IRS ruled that the staffing firm was the employer for purposes of FICA, FUTA and federal income tax withholding.</a:t>
            </a:r>
          </a:p>
          <a:p>
            <a:r>
              <a:rPr lang="en-US" sz="1000" dirty="0">
                <a:latin typeface="Arial" panose="020B0604020202020204" pitchFamily="34" charset="0"/>
                <a:cs typeface="Arial" panose="020B0604020202020204" pitchFamily="34" charset="0"/>
              </a:rPr>
              <a:t> </a:t>
            </a:r>
          </a:p>
          <a:p>
            <a:r>
              <a:rPr lang="en-US" sz="1000" dirty="0">
                <a:latin typeface="Arial" panose="020B0604020202020204" pitchFamily="34" charset="0"/>
                <a:cs typeface="Arial" panose="020B0604020202020204" pitchFamily="34" charset="0"/>
              </a:rPr>
              <a:t>         Real management responsibilities possessed by the staffing firm were also present in Revenue Ruling 70-360, and resulted in a similar holding.  The question presented in this ruling was whether sales clerks trained by the service company and furnished to retailers were employees of the service company.  The service company placed a supervisor in each store to ensure that a clerk was properly assigned and the clerks were subject to the instructions and control of the supervisor.  A client store could request the removal of a clerk from the store, but it did not have the power to discharge them.  The store paid the service company a stipulated amount for the services furnished and the clerks received a standard wage from the company.  Here again the staffing firm was held to be the employer for purposes of employment taxes. </a:t>
            </a:r>
          </a:p>
          <a:p>
            <a:r>
              <a:rPr lang="en-US" sz="1000" dirty="0">
                <a:latin typeface="Arial" panose="020B0604020202020204" pitchFamily="34" charset="0"/>
                <a:cs typeface="Arial" panose="020B0604020202020204" pitchFamily="34" charset="0"/>
              </a:rPr>
              <a:t> </a:t>
            </a:r>
          </a:p>
          <a:p>
            <a:r>
              <a:rPr lang="en-US" sz="1000" dirty="0">
                <a:latin typeface="Arial" panose="020B0604020202020204" pitchFamily="34" charset="0"/>
                <a:cs typeface="Arial" panose="020B0604020202020204" pitchFamily="34" charset="0"/>
              </a:rPr>
              <a:t>         The broad powers of the staffing firm seen in these cases are not prevalent in the PEO industry.  If the facts show that an employee leasing company is acting as the mere agent of a worksite employer, then workers will be treated as common law employees of the client firm.  </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8</a:t>
            </a:fld>
            <a:endParaRPr lang="en-US" dirty="0"/>
          </a:p>
        </p:txBody>
      </p:sp>
    </p:spTree>
    <p:extLst>
      <p:ext uri="{BB962C8B-B14F-4D97-AF65-F5344CB8AC3E}">
        <p14:creationId xmlns:p14="http://schemas.microsoft.com/office/powerpoint/2010/main" val="24454155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          To support the co-employment theory, the PEO industry frequently sites Revenue Ruling 66-162 which involved a department store concessionaire that operated an independent department in the store.  The store considered the department’s sales clerks to be its employees and paid their salaries.  But the concessionaire also directed and supervised the clerks and paid them commissions on their sales.  The IRS held that the sales clerks in the leased department were employees of both the store and the concessionaire.  The IRS based this conclusion on the reasoning that “A person may be the servant of two masters, not joint employers, at one time and as to one act, </a:t>
            </a:r>
            <a:r>
              <a:rPr lang="en-US" sz="1100" u="sng" dirty="0">
                <a:latin typeface="Arial" panose="020B0604020202020204" pitchFamily="34" charset="0"/>
                <a:cs typeface="Arial" panose="020B0604020202020204" pitchFamily="34" charset="0"/>
              </a:rPr>
              <a:t>if the service to one does not involve abandonment of the service to the other.</a:t>
            </a:r>
            <a:r>
              <a:rPr lang="en-US" sz="1100" dirty="0">
                <a:latin typeface="Arial" panose="020B0604020202020204" pitchFamily="34" charset="0"/>
                <a:cs typeface="Arial" panose="020B0604020202020204" pitchFamily="34" charset="0"/>
              </a:rPr>
              <a:t>”</a:t>
            </a:r>
          </a:p>
          <a:p>
            <a:r>
              <a:rPr lang="en-US" sz="1100" dirty="0">
                <a:latin typeface="Arial" panose="020B0604020202020204" pitchFamily="34" charset="0"/>
                <a:cs typeface="Arial" panose="020B0604020202020204" pitchFamily="34" charset="0"/>
              </a:rPr>
              <a:t>          Revenue Ruling 69-316 also found co-employment to exist with respect to corporate officers who performed substantial services in their official capacities for both a parent corporation and a subsidiary of the parent.  Thus, both corporations were deemed to be the employer for purposes of FICA and FUTA.  However, because the parent controlled the payment of wages, only the parent was the employer for purposes of income tax withholding.  The latter result stems from the fact that the withholding tax statute provides that the entity having control over the payment of wages is deemed to be the employer for withholding purposes.</a:t>
            </a:r>
          </a:p>
          <a:p>
            <a:r>
              <a:rPr lang="en-US" sz="1100" dirty="0">
                <a:latin typeface="Arial" panose="020B0604020202020204" pitchFamily="34" charset="0"/>
                <a:cs typeface="Arial" panose="020B0604020202020204" pitchFamily="34" charset="0"/>
              </a:rPr>
              <a:t>          The co-employment contemplated by these rulings precludes a worker from “abandoning” one employer in favor of the other.  However, PEO’s generally place workers with client companies without any intention that the workers will perform services for the PEO.  Thus, abandonment of the PEO is a key feature of the PEO relationship which distinguishes them from the fact pattern in the rulings that have found co-employment to exist.</a:t>
            </a:r>
          </a:p>
        </p:txBody>
      </p:sp>
      <p:sp>
        <p:nvSpPr>
          <p:cNvPr id="4" name="Slide Number Placeholder 3"/>
          <p:cNvSpPr>
            <a:spLocks noGrp="1"/>
          </p:cNvSpPr>
          <p:nvPr>
            <p:ph type="sldNum" sz="quarter" idx="10"/>
          </p:nvPr>
        </p:nvSpPr>
        <p:spPr/>
        <p:txBody>
          <a:bodyPr/>
          <a:lstStyle/>
          <a:p>
            <a:fld id="{D58670E8-9B93-4C5A-9CE0-D7D132EF7FDF}" type="slidenum">
              <a:rPr lang="en-US" smtClean="0"/>
              <a:t>9</a:t>
            </a:fld>
            <a:endParaRPr lang="en-US" dirty="0"/>
          </a:p>
        </p:txBody>
      </p:sp>
    </p:spTree>
    <p:extLst>
      <p:ext uri="{BB962C8B-B14F-4D97-AF65-F5344CB8AC3E}">
        <p14:creationId xmlns:p14="http://schemas.microsoft.com/office/powerpoint/2010/main" val="534136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PEO firms have attempted to strengthen the argument for dual employment by designing placement programs under which more and more of the </a:t>
            </a:r>
            <a:r>
              <a:rPr lang="en-US" sz="1100" i="1" dirty="0">
                <a:latin typeface="Arial" panose="020B0604020202020204" pitchFamily="34" charset="0"/>
                <a:cs typeface="Arial" panose="020B0604020202020204" pitchFamily="34" charset="0"/>
              </a:rPr>
              <a:t>Darden</a:t>
            </a:r>
            <a:r>
              <a:rPr lang="en-US" sz="1100" dirty="0">
                <a:latin typeface="Arial" panose="020B0604020202020204" pitchFamily="34" charset="0"/>
                <a:cs typeface="Arial" panose="020B0604020202020204" pitchFamily="34" charset="0"/>
              </a:rPr>
              <a:t> factors theoretically remain with the PEO.  However, if operational control stays with the PEO client, it is likely that the client will be treated as the employer.  In IRS TAM (Technical Advice Memorandum) 199918056, a staffing company and its client entered into a contract that described the rate of pay, start date, as well as hours of employees, and characterized the staffing company as the employer.  Nevertheless, the client selected the workers, determined the type of work, number of hours worked and work schedule.  The staffing firm reviewed time cards, calculated gross pay and prepared paychecks for which it was reimbursed by the client.  While the staffing firm reserved the right to control and supervise workers, this right was subject to the instructions or requirements of the client.  In these circumstances, the IRS determined that the client firm, and not the staffing firm, was the common law employer of the workers.</a:t>
            </a:r>
          </a:p>
          <a:p>
            <a:r>
              <a:rPr lang="en-US" sz="1100" dirty="0">
                <a:latin typeface="Arial" panose="020B0604020202020204" pitchFamily="34" charset="0"/>
                <a:cs typeface="Arial" panose="020B0604020202020204" pitchFamily="34" charset="0"/>
              </a:rPr>
              <a:t> </a:t>
            </a:r>
          </a:p>
          <a:p>
            <a:r>
              <a:rPr lang="en-US" sz="1100" dirty="0">
                <a:latin typeface="Arial" panose="020B0604020202020204" pitchFamily="34" charset="0"/>
                <a:cs typeface="Arial" panose="020B0604020202020204" pitchFamily="34" charset="0"/>
              </a:rPr>
              <a:t>          A similar fact pattern occurred in </a:t>
            </a:r>
            <a:r>
              <a:rPr lang="en-US" sz="1100" i="1" dirty="0">
                <a:latin typeface="Arial" panose="020B0604020202020204" pitchFamily="34" charset="0"/>
                <a:cs typeface="Arial" panose="020B0604020202020204" pitchFamily="34" charset="0"/>
              </a:rPr>
              <a:t>Burnetta v. Commissioner,</a:t>
            </a:r>
            <a:r>
              <a:rPr lang="en-US" sz="1100" dirty="0">
                <a:latin typeface="Arial" panose="020B0604020202020204" pitchFamily="34" charset="0"/>
                <a:cs typeface="Arial" panose="020B0604020202020204" pitchFamily="34" charset="0"/>
              </a:rPr>
              <a:t> 68 T.C. 387 (1977) in which the tax-qualified status of pension and profit sharing plan of a medical corporation were at stake.  The formal structure of the relationship of the staffing firm with the medical corporation was that the staffing firm would select, hire, train and instruct supplied to the medical corporation.  In practice, however, the Tax Court concluded that the staffing firm essentially provided payroll and record-keeping services while the medical corporation determined pay rates.  The court held that the workers provided through the staffing firm were common law employees of the medical practice and, as a result, the pension and profit sharing plans were disqualified.   </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10</a:t>
            </a:fld>
            <a:endParaRPr lang="en-US" dirty="0"/>
          </a:p>
        </p:txBody>
      </p:sp>
    </p:spTree>
    <p:extLst>
      <p:ext uri="{BB962C8B-B14F-4D97-AF65-F5344CB8AC3E}">
        <p14:creationId xmlns:p14="http://schemas.microsoft.com/office/powerpoint/2010/main" val="51232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cs typeface="Arial" panose="020B0604020202020204" pitchFamily="34" charset="0"/>
              </a:rPr>
              <a:t>          A </a:t>
            </a:r>
            <a:r>
              <a:rPr lang="en-US" dirty="0">
                <a:latin typeface="Arial" panose="020B0604020202020204" pitchFamily="34" charset="0"/>
                <a:cs typeface="Arial" panose="020B0604020202020204" pitchFamily="34" charset="0"/>
              </a:rPr>
              <a:t>plan sponsored by a PEO that covers worksite employees risks disqualification if it provides benefits for individuals who are not employees of the PEO.  As I have already noted, this is a result of the plan’s violation of the exclusive benefit rule.  </a:t>
            </a:r>
          </a:p>
          <a:p>
            <a:r>
              <a:rPr lang="en-US" dirty="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The </a:t>
            </a:r>
            <a:r>
              <a:rPr lang="en-US" dirty="0">
                <a:latin typeface="Arial" panose="020B0604020202020204" pitchFamily="34" charset="0"/>
                <a:cs typeface="Arial" panose="020B0604020202020204" pitchFamily="34" charset="0"/>
              </a:rPr>
              <a:t>consequences of disqualification would hit the PEO, the plan itself and the participants.  The PEO would be unable to claim deductions for its contributions to the plan.  In addition, earnings on plan assets would become taxable.  Further, the PEO’s own highly compensated employees that participate in the plan would be taxed on their benefits.  Presumably, all worksite employees who are not the PEO’s employees would be treated the same way.  </a:t>
            </a:r>
          </a:p>
          <a:p>
            <a:r>
              <a:rPr lang="en-US" dirty="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          Given the high potential for plan disqualification based on application of the exclusive benefit rule, IRS Revenue Procedure 2002-21 provided limited relief with respect to prior exclusive benefit violations to PEOs maintaining a defined contribution plan.  The relief provided in the revenue procedure was available only to defined contribution plans. It is important to note that the Revenue Procedure avoided answering questions as to how worksite employee should be classified and refrained from stating that no worksite employee could be a PEO employee.</a:t>
            </a:r>
          </a:p>
        </p:txBody>
      </p:sp>
      <p:sp>
        <p:nvSpPr>
          <p:cNvPr id="4" name="Slide Number Placeholder 3"/>
          <p:cNvSpPr>
            <a:spLocks noGrp="1"/>
          </p:cNvSpPr>
          <p:nvPr>
            <p:ph type="sldNum" sz="quarter" idx="10"/>
          </p:nvPr>
        </p:nvSpPr>
        <p:spPr/>
        <p:txBody>
          <a:bodyPr/>
          <a:lstStyle/>
          <a:p>
            <a:fld id="{D58670E8-9B93-4C5A-9CE0-D7D132EF7FDF}" type="slidenum">
              <a:rPr lang="en-US" smtClean="0"/>
              <a:t>11</a:t>
            </a:fld>
            <a:endParaRPr lang="en-US" dirty="0"/>
          </a:p>
        </p:txBody>
      </p:sp>
    </p:spTree>
    <p:extLst>
      <p:ext uri="{BB962C8B-B14F-4D97-AF65-F5344CB8AC3E}">
        <p14:creationId xmlns:p14="http://schemas.microsoft.com/office/powerpoint/2010/main" val="24028990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 For a PEO to obtain relief from plan disqualification, the Revenue Procedure 2002-21 required a PEO to either terminate the plan or establish a multiple employer plan. If the termination option was chosen, the PEO was required to give a client organization the option to either transfer plan assets attributable to worksite employees to its own plan or transfer these assets to a spin-off retirement plan which would then be terminated.  Further the PEO was required to request a determination from the IRS on the termination of its retirement plan.</a:t>
            </a:r>
          </a:p>
          <a:p>
            <a:r>
              <a:rPr lang="en-US" dirty="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          To obtain the relief offered by Revenue Procedure 2002-21, a PEO was required to take binding action, such as a board resolution, by 120 days after commencement of the plan year beginning on or after January 1, 2003 to implement the termination.  For a calendar year plan, the termination had to be completed by the end of 2003 and for other plans, termination had to be completed by the last day of the plan year beginning on or after January 1, 2003.</a:t>
            </a:r>
          </a:p>
          <a:p>
            <a:r>
              <a:rPr lang="en-US" dirty="0">
                <a:latin typeface="Arial" panose="020B0604020202020204" pitchFamily="34" charset="0"/>
                <a:cs typeface="Arial" panose="020B0604020202020204" pitchFamily="34" charset="0"/>
              </a:rPr>
              <a:t> </a:t>
            </a:r>
          </a:p>
          <a:p>
            <a:r>
              <a:rPr lang="en-US" b="1" dirty="0"/>
              <a:t> </a:t>
            </a:r>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12</a:t>
            </a:fld>
            <a:endParaRPr lang="en-US" dirty="0"/>
          </a:p>
        </p:txBody>
      </p:sp>
    </p:spTree>
    <p:extLst>
      <p:ext uri="{BB962C8B-B14F-4D97-AF65-F5344CB8AC3E}">
        <p14:creationId xmlns:p14="http://schemas.microsoft.com/office/powerpoint/2010/main" val="2994451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cs typeface="Arial" panose="020B0604020202020204" pitchFamily="34" charset="0"/>
              </a:rPr>
              <a:t>          As </a:t>
            </a:r>
            <a:r>
              <a:rPr lang="en-US" dirty="0">
                <a:latin typeface="Arial" panose="020B0604020202020204" pitchFamily="34" charset="0"/>
                <a:cs typeface="Arial" panose="020B0604020202020204" pitchFamily="34" charset="0"/>
              </a:rPr>
              <a:t>I have noted, in order to secure relief under Revenue Procedure 2002-21, a PEO needed to convert its defined contribution plan to a multiple employer retirement plan (or “MERP”) by the last day of the plan year beginning on or after January 1, 2003.  To fulfill the terms of this solution, the PEO was required to notify client organizations with worksite employees having benefits in the PEO plan and provide each of them with the following options: (i) adopting the multiple employer plan, (ii) transferring the vested PEO plan balance of each worksite employee to the client organization’s retirement plan or (iii) having the assets and liabilities of the PEO plan attributable to the organization’s worksite employees transferred to a spin-off retirement plan , which was to be terminated.</a:t>
            </a:r>
          </a:p>
          <a:p>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The </a:t>
            </a:r>
            <a:r>
              <a:rPr lang="en-US" dirty="0">
                <a:latin typeface="Arial" panose="020B0604020202020204" pitchFamily="34" charset="0"/>
                <a:cs typeface="Arial" panose="020B0604020202020204" pitchFamily="34" charset="0"/>
              </a:rPr>
              <a:t>MEP solution had the advantage of being grounded in a statute whereas the viability of a plan on the basis of asserted dual employment required an examination of the facts and circumstances of each PEO relationship to determine whether the PEO had sufficient day-to-day control over worksite employees to justify the claim that they were common law employees of the PEO.  MEPs generally include a menu of variable plan features that can be selected by each plan sponsor for such matters as methods for allocating plan contributions, 401(k) provisions, vesting and eligibility.  Non discrimination testing would be performed on an employer-by-employer basis, whereas if the PEO were correct in its claim that the workers placed with client companies are co-employees, all the employees of the PEO and each client are aggregated for purposes of nondiscrimination testing.</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13</a:t>
            </a:fld>
            <a:endParaRPr lang="en-US" dirty="0"/>
          </a:p>
        </p:txBody>
      </p:sp>
    </p:spTree>
    <p:extLst>
      <p:ext uri="{BB962C8B-B14F-4D97-AF65-F5344CB8AC3E}">
        <p14:creationId xmlns:p14="http://schemas.microsoft.com/office/powerpoint/2010/main" val="14035949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310" y="4286065"/>
            <a:ext cx="5618480" cy="4324853"/>
          </a:xfrm>
        </p:spPr>
        <p:txBody>
          <a:bodyPr/>
          <a:lstStyle/>
          <a:p>
            <a:r>
              <a:rPr lang="en-US" sz="1000" dirty="0">
                <a:latin typeface="Arial" panose="020B0604020202020204" pitchFamily="34" charset="0"/>
                <a:cs typeface="Arial" panose="020B0604020202020204" pitchFamily="34" charset="0"/>
              </a:rPr>
              <a:t>     Let’s stop for a minute and consider the hybrid nature of multiple employer plans (“MEPs”) that provide retirement benefits.  Section 413(c) of the Code sets forth rules governing retirement plans maintained by more than one employer.  The number of employers is determined after applying Code provisions that treat controlled or related entities as a single employer.  Section 413(c) does not authorize MEPs; it merely mandates how other rules applicable to tax-qualified retirement plans are to be applied when unrelated employers participate in a single plan.</a:t>
            </a:r>
          </a:p>
          <a:p>
            <a:r>
              <a:rPr lang="en-US" sz="1000" dirty="0">
                <a:latin typeface="Arial" panose="020B0604020202020204" pitchFamily="34" charset="0"/>
                <a:cs typeface="Arial" panose="020B0604020202020204" pitchFamily="34" charset="0"/>
              </a:rPr>
              <a:t> </a:t>
            </a:r>
          </a:p>
          <a:p>
            <a:r>
              <a:rPr lang="en-US" sz="1000" dirty="0">
                <a:latin typeface="Arial" panose="020B0604020202020204" pitchFamily="34" charset="0"/>
                <a:cs typeface="Arial" panose="020B0604020202020204" pitchFamily="34" charset="0"/>
              </a:rPr>
              <a:t>     As noted, a single plan maintained by more than one employer would, without an exception, fail to meet the exclusive benefit rule.  The necessary exception is provided by the Section 413 regulations which indicate that, for purposes of the exclusive benefit rule, all participants in a MEP are to be treated as employees of each participating employer.</a:t>
            </a:r>
          </a:p>
          <a:p>
            <a:r>
              <a:rPr lang="en-US" sz="1000" dirty="0">
                <a:latin typeface="Arial" panose="020B0604020202020204" pitchFamily="34" charset="0"/>
                <a:cs typeface="Arial" panose="020B0604020202020204" pitchFamily="34" charset="0"/>
              </a:rPr>
              <a:t> </a:t>
            </a:r>
          </a:p>
          <a:p>
            <a:r>
              <a:rPr lang="en-US" sz="1000" dirty="0">
                <a:latin typeface="Arial" panose="020B0604020202020204" pitchFamily="34" charset="0"/>
                <a:cs typeface="Arial" panose="020B0604020202020204" pitchFamily="34" charset="0"/>
              </a:rPr>
              <a:t>     Section 413(c) applies only if a plan is a single plan which means that all of the plan’s assets must be available to pay benefits to all the employees who are covered by the plan and their beneficiaries.    However, the presence within a plan of (i) multiple affiliated or unaffiliated contributing employers; (ii) multiple benefit structures applying to different participants; (iii) several plan documents; (iii); (iv) multiple trusts; or (v) separate accounting maintained for cost allocation (but not for providing benefits) will not cause a plan to fail to be a single plan.  </a:t>
            </a:r>
          </a:p>
          <a:p>
            <a:r>
              <a:rPr lang="en-US" sz="1000" dirty="0">
                <a:latin typeface="Arial" panose="020B0604020202020204" pitchFamily="34" charset="0"/>
                <a:cs typeface="Arial" panose="020B0604020202020204" pitchFamily="34" charset="0"/>
              </a:rPr>
              <a:t> </a:t>
            </a:r>
          </a:p>
          <a:p>
            <a:r>
              <a:rPr lang="en-US" sz="1000" dirty="0">
                <a:latin typeface="Arial" panose="020B0604020202020204" pitchFamily="34" charset="0"/>
                <a:cs typeface="Arial" panose="020B0604020202020204" pitchFamily="34" charset="0"/>
              </a:rPr>
              <a:t>     Similarly, the Code’s deduction limitations applicable to contributions made by each employer to a MEP are applied on an employer-by-employer basis.  The Code’s minimum coverage and participation requirements, as well as other nondiscrimination rules, are also applied on an employer-by-employer basis. Similarly, the identification of highly compensated employees and the determination of whether additional “top-heavy” contributions by a participating employer for non-key employees may be required are performed as if a multiple employer plan consisted of separate plans maintained by each participating employer. </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14</a:t>
            </a:fld>
            <a:endParaRPr lang="en-US" dirty="0"/>
          </a:p>
        </p:txBody>
      </p:sp>
    </p:spTree>
    <p:extLst>
      <p:ext uri="{BB962C8B-B14F-4D97-AF65-F5344CB8AC3E}">
        <p14:creationId xmlns:p14="http://schemas.microsoft.com/office/powerpoint/2010/main" val="32659752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          Even though some of the Code’s tax-qualification requirements apply to MEPs on an employer-by-employer basis, any failure to satisfy the requirements of Section 401(a) of the Code, by the plan itself or by any participating employer maintaining the plan, results in the disqualification of the entire plan for all employers that maintain it.</a:t>
            </a:r>
          </a:p>
          <a:p>
            <a:r>
              <a:rPr lang="en-US" dirty="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         In addition to the exclusive benefit rule, Code Section 413(c) and its underlying regulations specify those Code requirements for maintaining a qualified plan that are to be applied to a MEP on the basis that it is a single plan, distinguishing them from other Code requirements that are to be applied on an employer-by-employer basis (</a:t>
            </a:r>
            <a:r>
              <a:rPr lang="en-US" i="1" u="sng" dirty="0">
                <a:latin typeface="Arial" panose="020B0604020202020204" pitchFamily="34" charset="0"/>
                <a:cs typeface="Arial" panose="020B0604020202020204" pitchFamily="34" charset="0"/>
              </a:rPr>
              <a:t>i.e</a:t>
            </a:r>
            <a:r>
              <a:rPr lang="en-US" dirty="0">
                <a:latin typeface="Arial" panose="020B0604020202020204" pitchFamily="34" charset="0"/>
                <a:cs typeface="Arial" panose="020B0604020202020204" pitchFamily="34" charset="0"/>
              </a:rPr>
              <a:t>., as if the MEP were made up of separate plans maintained by each employer).  In accordance with the single plan concept, service with any employer maintaining the MEP is generally counted as service for purposes of eligibility to participate in and vesting under a MEP. The limits on annual additions to the account of a participant are also applied as if a multiple employer plan were a single plan so that contributions would be aggregated for a participant who works for more than one participating employer during the course of a year.</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15</a:t>
            </a:fld>
            <a:endParaRPr lang="en-US" dirty="0"/>
          </a:p>
        </p:txBody>
      </p:sp>
    </p:spTree>
    <p:extLst>
      <p:ext uri="{BB962C8B-B14F-4D97-AF65-F5344CB8AC3E}">
        <p14:creationId xmlns:p14="http://schemas.microsoft.com/office/powerpoint/2010/main" val="38264094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55996" y="4301644"/>
            <a:ext cx="5901355" cy="4309274"/>
          </a:xfrm>
        </p:spPr>
        <p:txBody>
          <a:bodyPr/>
          <a:lstStyle/>
          <a:p>
            <a:r>
              <a:rPr lang="en-US" sz="1000" dirty="0">
                <a:cs typeface="Arial" panose="020B0604020202020204" pitchFamily="34" charset="0"/>
              </a:rPr>
              <a:t>     In </a:t>
            </a:r>
            <a:r>
              <a:rPr lang="en-US" sz="1000" dirty="0" smtClean="0">
                <a:cs typeface="Arial" panose="020B0604020202020204" pitchFamily="34" charset="0"/>
              </a:rPr>
              <a:t> Advisory </a:t>
            </a:r>
            <a:r>
              <a:rPr lang="en-US" sz="1000" dirty="0">
                <a:cs typeface="Arial" panose="020B0604020202020204" pitchFamily="34" charset="0"/>
              </a:rPr>
              <a:t>Opinions </a:t>
            </a:r>
            <a:r>
              <a:rPr lang="en-US" sz="1000" dirty="0" smtClean="0">
                <a:cs typeface="Arial" panose="020B0604020202020204" pitchFamily="34" charset="0"/>
              </a:rPr>
              <a:t>2012-04A, </a:t>
            </a:r>
            <a:r>
              <a:rPr lang="en-US" sz="1000" dirty="0">
                <a:cs typeface="Arial" panose="020B0604020202020204" pitchFamily="34" charset="0"/>
              </a:rPr>
              <a:t>the </a:t>
            </a:r>
            <a:r>
              <a:rPr lang="en-US" sz="1000" dirty="0" smtClean="0">
                <a:cs typeface="Arial" panose="020B0604020202020204" pitchFamily="34" charset="0"/>
              </a:rPr>
              <a:t>DOL </a:t>
            </a:r>
            <a:r>
              <a:rPr lang="en-US" sz="1000" dirty="0">
                <a:cs typeface="Arial" panose="020B0604020202020204" pitchFamily="34" charset="0"/>
              </a:rPr>
              <a:t>gave its views on 401(k) MEPs.  The DOL held that a 401(k) plan adopted by multiple unrelated employers was a series of separate plans, each sponsored by a different employer, not a single plan.  In reaching this conclusion, the DOL applied an analytical framework developed </a:t>
            </a:r>
            <a:r>
              <a:rPr lang="en-US" sz="1000" dirty="0" smtClean="0">
                <a:cs typeface="Arial" panose="020B0604020202020204" pitchFamily="34" charset="0"/>
              </a:rPr>
              <a:t>over </a:t>
            </a:r>
            <a:r>
              <a:rPr lang="en-US" sz="1000" dirty="0">
                <a:cs typeface="Arial" panose="020B0604020202020204" pitchFamily="34" charset="0"/>
              </a:rPr>
              <a:t>decades </a:t>
            </a:r>
            <a:r>
              <a:rPr lang="en-US" sz="1000" dirty="0" smtClean="0">
                <a:cs typeface="Arial" panose="020B0604020202020204" pitchFamily="34" charset="0"/>
              </a:rPr>
              <a:t>relating </a:t>
            </a:r>
            <a:r>
              <a:rPr lang="en-US" sz="1000" dirty="0">
                <a:cs typeface="Arial" panose="020B0604020202020204" pitchFamily="34" charset="0"/>
              </a:rPr>
              <a:t>to multiple employer welfare arrangements, so-called MEWAs, that I will be discussing in a few minutes.  </a:t>
            </a:r>
            <a:r>
              <a:rPr lang="en-US" sz="1000" dirty="0" smtClean="0">
                <a:cs typeface="Arial" panose="020B0604020202020204" pitchFamily="34" charset="0"/>
              </a:rPr>
              <a:t>This </a:t>
            </a:r>
            <a:r>
              <a:rPr lang="en-US" sz="1000" dirty="0">
                <a:cs typeface="Arial" panose="020B0604020202020204" pitchFamily="34" charset="0"/>
              </a:rPr>
              <a:t>development was a big disappointment for the PEO industry, as it was to many others.</a:t>
            </a:r>
          </a:p>
          <a:p>
            <a:r>
              <a:rPr lang="en-US" sz="1000" dirty="0">
                <a:cs typeface="Arial" panose="020B0604020202020204" pitchFamily="34" charset="0"/>
              </a:rPr>
              <a:t>      The DOL’s view that a multiple employer plan open to a group of unrelated employers is merely a collection of single plans sponsored by each participating employer meant that each participating employer in such a plan is obligated to file an annual report on Form 5500. Another consequence of this holding was that each of the constituent plans would need to individually satisfy ERISA’s plan audit requirement if the plan covered 100 or more employees, thereby subjecting the plan to the audit requirement.  Further, with multiple plans, the obligation to disclose investment and expense </a:t>
            </a:r>
            <a:r>
              <a:rPr lang="en-US" sz="1000" dirty="0">
                <a:latin typeface="+mj-lt"/>
                <a:cs typeface="Arial" panose="020B0604020202020204" pitchFamily="34" charset="0"/>
              </a:rPr>
              <a:t>information</a:t>
            </a:r>
            <a:r>
              <a:rPr lang="en-US" sz="1000" dirty="0">
                <a:cs typeface="Arial" panose="020B0604020202020204" pitchFamily="34" charset="0"/>
              </a:rPr>
              <a:t> to plan participants under the participant-level disclosure regulations could shift to the plan administrator of each individual plan, although this responsibility could be transferred contractually to a centralized service provider.</a:t>
            </a:r>
          </a:p>
          <a:p>
            <a:r>
              <a:rPr lang="en-US" sz="1000" dirty="0">
                <a:cs typeface="Arial" panose="020B0604020202020204" pitchFamily="34" charset="0"/>
              </a:rPr>
              <a:t>      The plan in question was operated by a service provider that identified itself as the plan sponsor.  The sponsor operated much as a PEO  might act. The plan itself was open to the employees of any employer that wished to join.  The participating employers signed a participation agreement under which they were described as co-sponsors but also acknowledged that the plan sponsor retained complete authority regarding the plan’s amendment.  Each participating employer also represented that it had independently exercised its fiduciary judgment in selecting the plan and its initial investment offerings and acknowledged its ongoing fiduciary responsibility to periodically review the performance of the plan’s administrator, a second service provider that operated the plan’s 401(k) program in conjunction with the plan sponsor.</a:t>
            </a:r>
          </a:p>
          <a:p>
            <a:r>
              <a:rPr lang="en-US" sz="1000" dirty="0">
                <a:cs typeface="Arial" panose="020B0604020202020204" pitchFamily="34" charset="0"/>
              </a:rPr>
              <a:t>      As in the earlier MEWA Opinions, the DOL’s 2012 advisory opinion rejected the existence of single plan, because it found that the 401(k) plan’s participating employers did not have the requisite commonality of interest, outside of their ties to the 401(k) MEP, that would have been necessary to constitute a </a:t>
            </a:r>
            <a:r>
              <a:rPr lang="en-US" sz="1000" i="1" dirty="0">
                <a:cs typeface="Arial" panose="020B0604020202020204" pitchFamily="34" charset="0"/>
              </a:rPr>
              <a:t>bona fide</a:t>
            </a:r>
            <a:r>
              <a:rPr lang="en-US" sz="1000" dirty="0">
                <a:cs typeface="Arial" panose="020B0604020202020204" pitchFamily="34" charset="0"/>
              </a:rPr>
              <a:t> employer group or association.  The DOL also based its holding on the fact that the participating employers were unable to show that they exercised any control, either directly or indirectly, over the benefits program.  The latter had not been possible, because the 401(k) plan in question was controlled by the plan sponsor.</a:t>
            </a:r>
          </a:p>
        </p:txBody>
      </p:sp>
      <p:sp>
        <p:nvSpPr>
          <p:cNvPr id="4" name="Slide Number Placeholder 3"/>
          <p:cNvSpPr>
            <a:spLocks noGrp="1"/>
          </p:cNvSpPr>
          <p:nvPr>
            <p:ph type="sldNum" sz="quarter" idx="10"/>
          </p:nvPr>
        </p:nvSpPr>
        <p:spPr/>
        <p:txBody>
          <a:bodyPr/>
          <a:lstStyle/>
          <a:p>
            <a:fld id="{D58670E8-9B93-4C5A-9CE0-D7D132EF7FDF}" type="slidenum">
              <a:rPr lang="en-US" smtClean="0"/>
              <a:t>16</a:t>
            </a:fld>
            <a:endParaRPr lang="en-US" dirty="0"/>
          </a:p>
        </p:txBody>
      </p:sp>
    </p:spTree>
    <p:extLst>
      <p:ext uri="{BB962C8B-B14F-4D97-AF65-F5344CB8AC3E}">
        <p14:creationId xmlns:p14="http://schemas.microsoft.com/office/powerpoint/2010/main" val="41277940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309" y="4330258"/>
            <a:ext cx="5706269" cy="4280660"/>
          </a:xfrm>
        </p:spPr>
        <p:txBody>
          <a:bodyPr/>
          <a:lstStyle/>
          <a:p>
            <a:r>
              <a:rPr lang="en-US" dirty="0" smtClean="0">
                <a:latin typeface="Arial" panose="020B0604020202020204" pitchFamily="34" charset="0"/>
                <a:cs typeface="Arial" panose="020B0604020202020204" pitchFamily="34" charset="0"/>
              </a:rPr>
              <a:t>          Revenue </a:t>
            </a:r>
            <a:r>
              <a:rPr lang="en-US" dirty="0">
                <a:latin typeface="Arial" panose="020B0604020202020204" pitchFamily="34" charset="0"/>
                <a:cs typeface="Arial" panose="020B0604020202020204" pitchFamily="34" charset="0"/>
              </a:rPr>
              <a:t>Procedure 2002-21 also announced that after the deadline for taking action to obtain relief by terminating the PEO plan or converting it to a MEP, a PEO would not be able to rely on a determination letter for a PEO retirement plan benefitting worksite employees performing services for client organizations, regardless of when the determination letter was issued. Thus, along with the proffered relief, came the threat that if a PEO did not follow IRS instructions, the PEO would have additional problems with the PEO plan, even if the PEO was the common law employer of the worksite employees, because the PEO would not be able to rely on a determination letter after 2003.</a:t>
            </a:r>
          </a:p>
          <a:p>
            <a:r>
              <a:rPr lang="en-US" dirty="0">
                <a:latin typeface="Arial" panose="020B0604020202020204" pitchFamily="34" charset="0"/>
                <a:cs typeface="Arial" panose="020B0604020202020204" pitchFamily="34" charset="0"/>
              </a:rPr>
              <a:t> </a:t>
            </a:r>
          </a:p>
          <a:p>
            <a:r>
              <a:rPr lang="en-US" dirty="0" smtClean="0">
                <a:latin typeface="Arial" panose="020B0604020202020204" pitchFamily="34" charset="0"/>
                <a:cs typeface="Arial" panose="020B0604020202020204" pitchFamily="34" charset="0"/>
              </a:rPr>
              <a:t>          This </a:t>
            </a:r>
            <a:r>
              <a:rPr lang="en-US" dirty="0">
                <a:latin typeface="Arial" panose="020B0604020202020204" pitchFamily="34" charset="0"/>
                <a:cs typeface="Arial" panose="020B0604020202020204" pitchFamily="34" charset="0"/>
              </a:rPr>
              <a:t>had its intended effect and most PEOs took advantage of Revenue Procedure 2002-21 by terminating their existing single-employer plans or converting them to multiple-employer plans.  The IRS was able to eliminate most of the single-employer PEO plans without having to determine on a case-by-case basis whether a particular PEO was the employer of its workers.</a:t>
            </a:r>
          </a:p>
          <a:p>
            <a:r>
              <a:rPr lang="en-US" dirty="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          A PEO that chose not to comply with Revenue Procedure 2002-21 continues to run the risk that its plan will be disqualified if it covers worksite employees. Further, participants receiving distributions who elect to roll them over are at risk for the IRS finding that the rollovers were improper and are, therefore, taxable.   Such a PEO might be required to re-run its nondiscrimination tests so that they are based only on its non-worksite employees.</a:t>
            </a:r>
          </a:p>
        </p:txBody>
      </p:sp>
      <p:sp>
        <p:nvSpPr>
          <p:cNvPr id="4" name="Slide Number Placeholder 3"/>
          <p:cNvSpPr>
            <a:spLocks noGrp="1"/>
          </p:cNvSpPr>
          <p:nvPr>
            <p:ph type="sldNum" sz="quarter" idx="10"/>
          </p:nvPr>
        </p:nvSpPr>
        <p:spPr/>
        <p:txBody>
          <a:bodyPr/>
          <a:lstStyle/>
          <a:p>
            <a:fld id="{D58670E8-9B93-4C5A-9CE0-D7D132EF7FDF}" type="slidenum">
              <a:rPr lang="en-US" smtClean="0"/>
              <a:t>17</a:t>
            </a:fld>
            <a:endParaRPr lang="en-US" dirty="0"/>
          </a:p>
        </p:txBody>
      </p:sp>
    </p:spTree>
    <p:extLst>
      <p:ext uri="{BB962C8B-B14F-4D97-AF65-F5344CB8AC3E}">
        <p14:creationId xmlns:p14="http://schemas.microsoft.com/office/powerpoint/2010/main" val="10603372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310" y="4421823"/>
            <a:ext cx="5686760" cy="4189095"/>
          </a:xfrm>
        </p:spPr>
        <p:txBody>
          <a:bodyPr/>
          <a:lstStyle/>
          <a:p>
            <a:r>
              <a:rPr lang="en-US" sz="1000" dirty="0">
                <a:latin typeface="Arial" panose="020B0604020202020204" pitchFamily="34" charset="0"/>
                <a:cs typeface="Arial" panose="020B0604020202020204" pitchFamily="34" charset="0"/>
              </a:rPr>
              <a:t>       Section 414(n) of the Code requires, as a general matter, that a “leased employee”, as defined in Section 414(n)(2), be taken into account when performing nondiscrimination testing applicable to a qualified retirement plan.  But a safe harbor provides that leased employees need not be counted for testing purposes if they are covered by a nonintegrated money purchase plan maintained by the leasing organization with full and immediate vesting and an employer contribution rate of at least 10%.    </a:t>
            </a:r>
          </a:p>
          <a:p>
            <a:r>
              <a:rPr lang="en-US" sz="1000" dirty="0">
                <a:latin typeface="Arial" panose="020B0604020202020204" pitchFamily="34" charset="0"/>
                <a:cs typeface="Arial" panose="020B0604020202020204" pitchFamily="34" charset="0"/>
              </a:rPr>
              <a:t>        The Code defines a “leased employee” as any person “who is not an employee of the recipient” whose services, nevertheless, are “performed under primary direction or control” of the service recipient on a full time basis for at least one year.  At first blush, this looks like doublespeak, because the hallmark of employee status is being subject to the control of the employer.  However, the legislative history for this statutory definition explains that the “primary direction and control” prong of the leased employee definition is applied only after it has been determined that the worker is the common law employee of the leasing organization that provides the leased employee’s services to the recipient pursuant to an agreement between the recipient and the leasing organization.</a:t>
            </a:r>
          </a:p>
          <a:p>
            <a:r>
              <a:rPr lang="en-US" sz="1000" dirty="0">
                <a:latin typeface="Arial" panose="020B0604020202020204" pitchFamily="34" charset="0"/>
                <a:cs typeface="Arial" panose="020B0604020202020204" pitchFamily="34" charset="0"/>
              </a:rPr>
              <a:t>        The test for whether primary direction and control exists include whether (i) the individual is required to comply with instructions of the service recipient with respect to the performance of services, (ii) the services must be performed by a particular person, (iii) the individual is subject the supervision of the service recipient and (iv) the individual must perform the services in the order of sequence directed by the service recipient.  On the other hand, the right to hire or fire the individual is not relevant to the inquiry which means that day to day supervision by the service recipient is enough to make the individual a leased employee within the meaning of the statute. </a:t>
            </a:r>
          </a:p>
          <a:p>
            <a:r>
              <a:rPr lang="en-US" sz="1000" dirty="0">
                <a:latin typeface="Arial" panose="020B0604020202020204" pitchFamily="34" charset="0"/>
                <a:cs typeface="Arial" panose="020B0604020202020204" pitchFamily="34" charset="0"/>
              </a:rPr>
              <a:t>   This test makes it very difficult to distinguish whether an individual is a common law employee of the service recipient or of the leasing organization. At least one court has described the test as internally inconsistent. (See </a:t>
            </a:r>
            <a:r>
              <a:rPr lang="en-US" sz="1000" i="1" dirty="0">
                <a:latin typeface="Arial" panose="020B0604020202020204" pitchFamily="34" charset="0"/>
                <a:cs typeface="Arial" panose="020B0604020202020204" pitchFamily="34" charset="0"/>
              </a:rPr>
              <a:t>Burrey v. Pacific Gas &amp; Electric</a:t>
            </a:r>
            <a:r>
              <a:rPr lang="en-US" sz="1000" dirty="0">
                <a:latin typeface="Arial" panose="020B0604020202020204" pitchFamily="34" charset="0"/>
                <a:cs typeface="Arial" panose="020B0604020202020204" pitchFamily="34" charset="0"/>
              </a:rPr>
              <a:t> district court decision on remand.)  As I will discuss, this complicated definition  has consequences in other realms.</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18</a:t>
            </a:fld>
            <a:endParaRPr lang="en-US" dirty="0"/>
          </a:p>
        </p:txBody>
      </p:sp>
    </p:spTree>
    <p:extLst>
      <p:ext uri="{BB962C8B-B14F-4D97-AF65-F5344CB8AC3E}">
        <p14:creationId xmlns:p14="http://schemas.microsoft.com/office/powerpoint/2010/main" val="18174817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latin typeface="Arial" panose="020B0604020202020204" pitchFamily="34" charset="0"/>
                <a:cs typeface="Arial" panose="020B0604020202020204" pitchFamily="34" charset="0"/>
              </a:rPr>
              <a:t>          Leased employee status exists only in those circumstances where the leasing company’s involvement is substantial.  An example of this might be the facts of Revenue Ruling 75-41, which I have already discussed, and under which a PEO predecessor  (PEOs did not exist in 1975) provided  various services to professionals in the course of which it hired personnel, paid their wages and provided them with insurance and benefits.  The PEO instructed the individuals as to their work hours and the nature of their duties and significantly had a contractual right to evaluate the performance of the hired individuals and to discharge them for unsatisfactory performance of the services contracted for by the subscribers.  In all other circumstances, the worker would most likely be the common law employee of the service recipient regardless of the intervening leasing agreement.</a:t>
            </a:r>
          </a:p>
          <a:p>
            <a:r>
              <a:rPr lang="en-US" sz="1100" dirty="0">
                <a:latin typeface="Arial" panose="020B0604020202020204" pitchFamily="34" charset="0"/>
                <a:cs typeface="Arial" panose="020B0604020202020204" pitchFamily="34" charset="0"/>
              </a:rPr>
              <a:t> </a:t>
            </a:r>
          </a:p>
          <a:p>
            <a:r>
              <a:rPr lang="en-US" sz="1100" dirty="0">
                <a:latin typeface="Arial" panose="020B0604020202020204" pitchFamily="34" charset="0"/>
                <a:cs typeface="Arial" panose="020B0604020202020204" pitchFamily="34" charset="0"/>
              </a:rPr>
              <a:t>          If a PEO (or leasing organization) does not have sufficient control over a leased worker so that the worker fails to qualify as a common law employee of the PEO, the safe harbor for leased employees will not apply and the leased employees will need to be taken into account for testing purposes under the service recipient’s plans.  As if this were not bad enough, the PEO money purchase plan which includes the leased employees will violate the exclusive benefit rule, because it covers individuals who are not the PEO’s employees.  The availability of the relief offered by Revenue Procedure 2002-21 has long since expired, but in it the IRS noted that the safe harbor plan provision did not apply to situations in which a worker is the common law employee of the service recipient.  Moreover, it noted that the safe harbor exception does not permit PEOs to maintain plans for worksite employees who are not the common law employees of the PEO.    </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19</a:t>
            </a:fld>
            <a:endParaRPr lang="en-US" dirty="0"/>
          </a:p>
        </p:txBody>
      </p:sp>
    </p:spTree>
    <p:extLst>
      <p:ext uri="{BB962C8B-B14F-4D97-AF65-F5344CB8AC3E}">
        <p14:creationId xmlns:p14="http://schemas.microsoft.com/office/powerpoint/2010/main" val="19176359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         </a:t>
            </a: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distinction between leased employees under Code Section 414(n) and employees retained through a PEO or leasing company has led to a trap for the unwary with respect to drafting exclusionary provisions under a service recipient’s retirement plan.  Generally speaking, if a plan sponsors wishes to exclude employees retained through a PEO from plan participation, it must do so explicitly without referring to Section 414(n).</a:t>
            </a:r>
          </a:p>
          <a:p>
            <a:r>
              <a:rPr lang="en-US" dirty="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         If a plan covers all employees of a recipient employer but excludes “leased employees as defined in section 414(n)” and the surrounding circumstances indicate that the leased worker is actually the common law employee of the recipient, as is often the case, the plan provision will not operate as intended and the leased employee will be eligible to participate.  If, on the other hand, the plan defines leased employees without reference to the Code, they will be properly excluded.  Thus, the definition could refer to where or when the employees work, the nature of the work, or simply that they were provided through a PEO.</a:t>
            </a:r>
          </a:p>
        </p:txBody>
      </p:sp>
      <p:sp>
        <p:nvSpPr>
          <p:cNvPr id="4" name="Slide Number Placeholder 3"/>
          <p:cNvSpPr>
            <a:spLocks noGrp="1"/>
          </p:cNvSpPr>
          <p:nvPr>
            <p:ph type="sldNum" sz="quarter" idx="10"/>
          </p:nvPr>
        </p:nvSpPr>
        <p:spPr/>
        <p:txBody>
          <a:bodyPr/>
          <a:lstStyle/>
          <a:p>
            <a:fld id="{D58670E8-9B93-4C5A-9CE0-D7D132EF7FDF}" type="slidenum">
              <a:rPr lang="en-US" smtClean="0"/>
              <a:t>20</a:t>
            </a:fld>
            <a:endParaRPr lang="en-US" dirty="0"/>
          </a:p>
        </p:txBody>
      </p:sp>
    </p:spTree>
    <p:extLst>
      <p:ext uri="{BB962C8B-B14F-4D97-AF65-F5344CB8AC3E}">
        <p14:creationId xmlns:p14="http://schemas.microsoft.com/office/powerpoint/2010/main" val="1776692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cs typeface="Arial" panose="020B0604020202020204" pitchFamily="34" charset="0"/>
              </a:rPr>
              <a:t>         Consultants </a:t>
            </a:r>
            <a:r>
              <a:rPr lang="en-US" dirty="0">
                <a:latin typeface="Arial" panose="020B0604020202020204" pitchFamily="34" charset="0"/>
                <a:cs typeface="Arial" panose="020B0604020202020204" pitchFamily="34" charset="0"/>
              </a:rPr>
              <a:t>sometimes propose that the issues raised by a PEO’s sponsorship of a retirement plan for its client’s workforce can be resolved by having the PEO and the client adopt identical plans.  In this way, the client firm’s workers are arguably ensured of receiving nondiscriminatory contributions, since participants in the client’s plan will be on the same footing as participants under the PEO plan which covers leased employees.  The though is that the IRS will not be concerned, because leased employees would have received the same amount, regardless of the plan under which they participate.</a:t>
            </a:r>
          </a:p>
          <a:p>
            <a:r>
              <a:rPr lang="en-US" dirty="0">
                <a:latin typeface="Arial" panose="020B0604020202020204" pitchFamily="34" charset="0"/>
                <a:cs typeface="Arial" panose="020B0604020202020204" pitchFamily="34" charset="0"/>
              </a:rPr>
              <a:t> </a:t>
            </a:r>
          </a:p>
          <a:p>
            <a:r>
              <a:rPr lang="en-US" dirty="0" smtClean="0">
                <a:latin typeface="Arial" panose="020B0604020202020204" pitchFamily="34" charset="0"/>
                <a:cs typeface="Arial" panose="020B0604020202020204" pitchFamily="34" charset="0"/>
              </a:rPr>
              <a:t>          The </a:t>
            </a:r>
            <a:r>
              <a:rPr lang="en-US" dirty="0">
                <a:latin typeface="Arial" panose="020B0604020202020204" pitchFamily="34" charset="0"/>
                <a:cs typeface="Arial" panose="020B0604020202020204" pitchFamily="34" charset="0"/>
              </a:rPr>
              <a:t>problem with this suggestion is that it does not address the fact that the PEO plan remains in violation of the  exclusive benefit rule.  Moreover, as under a multiple employer plan, non-discrimination testing would be on an employer-by-employer basis.  This means that it would be possible for the plan of the client to fail a discrimination test as a result of excluding misclassified worker. </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21</a:t>
            </a:fld>
            <a:endParaRPr lang="en-US" dirty="0"/>
          </a:p>
        </p:txBody>
      </p:sp>
    </p:spTree>
    <p:extLst>
      <p:ext uri="{BB962C8B-B14F-4D97-AF65-F5344CB8AC3E}">
        <p14:creationId xmlns:p14="http://schemas.microsoft.com/office/powerpoint/2010/main" val="42605611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I </a:t>
            </a:r>
            <a:r>
              <a:rPr lang="en-US" dirty="0">
                <a:latin typeface="Arial" panose="020B0604020202020204" pitchFamily="34" charset="0"/>
                <a:cs typeface="Arial" panose="020B0604020202020204" pitchFamily="34" charset="0"/>
              </a:rPr>
              <a:t>would now like to switch gears and talk about some of the issues PEO relationships can raise for health and welfare plans.  For example, where group health coverage begins or ends in connection with the establishment or termination of a PEO can result in operational failures, such as where the PEO fails to provide notice of COBRA continuation coverage.  COBRA requires written notice to employees of their rights at the time health coverage begins and employers must offer continuation coverage to employees for 18 months following a qualifying event resulting in loss of coverage.</a:t>
            </a:r>
          </a:p>
          <a:p>
            <a:r>
              <a:rPr lang="en-US" dirty="0">
                <a:latin typeface="Arial" panose="020B0604020202020204" pitchFamily="34" charset="0"/>
                <a:cs typeface="Arial" panose="020B0604020202020204" pitchFamily="34" charset="0"/>
              </a:rPr>
              <a:t> </a:t>
            </a:r>
          </a:p>
          <a:p>
            <a:r>
              <a:rPr lang="en-US" dirty="0">
                <a:latin typeface="Arial" panose="020B0604020202020204" pitchFamily="34" charset="0"/>
                <a:cs typeface="Arial" panose="020B0604020202020204" pitchFamily="34" charset="0"/>
              </a:rPr>
              <a:t>          In the Eighth Circuit case of </a:t>
            </a:r>
            <a:r>
              <a:rPr lang="en-US" i="1" dirty="0">
                <a:latin typeface="Arial" panose="020B0604020202020204" pitchFamily="34" charset="0"/>
                <a:cs typeface="Arial" panose="020B0604020202020204" pitchFamily="34" charset="0"/>
              </a:rPr>
              <a:t>Delcastillo v. Odyssey Resource Management, Inc</a:t>
            </a:r>
            <a:r>
              <a:rPr lang="en-US" dirty="0">
                <a:latin typeface="Arial" panose="020B0604020202020204" pitchFamily="34" charset="0"/>
                <a:cs typeface="Arial" panose="020B0604020202020204" pitchFamily="34" charset="0"/>
              </a:rPr>
              <a:t>. the defendant PEO became a co-employer and changed the health insurance carrier of its service recipient client to the PEO’s carrier.  The new carrier denied coverage to a worker who had been severely injured several years before and had, up until the change continued to receive employer-provided coverage from the old carrier.  After an appeal of a district court ruling that the defendant PEO and employer had failed to give proper COBRA notices, it was decided on remand to the lower court that the PEO was guilty of wrongful denial of benefits under ERISA and liable for the employee’s medical expenses that would have been covered if COBRA coverage had been elected.  The PEO was also assessed statutory penalties for the delay in furnishing a summary plan description to the employee.</a:t>
            </a:r>
          </a:p>
        </p:txBody>
      </p:sp>
      <p:sp>
        <p:nvSpPr>
          <p:cNvPr id="4" name="Slide Number Placeholder 3"/>
          <p:cNvSpPr>
            <a:spLocks noGrp="1"/>
          </p:cNvSpPr>
          <p:nvPr>
            <p:ph type="sldNum" sz="quarter" idx="10"/>
          </p:nvPr>
        </p:nvSpPr>
        <p:spPr/>
        <p:txBody>
          <a:bodyPr/>
          <a:lstStyle/>
          <a:p>
            <a:fld id="{D58670E8-9B93-4C5A-9CE0-D7D132EF7FDF}" type="slidenum">
              <a:rPr lang="en-US" smtClean="0"/>
              <a:t>22</a:t>
            </a:fld>
            <a:endParaRPr lang="en-US" dirty="0"/>
          </a:p>
        </p:txBody>
      </p:sp>
    </p:spTree>
    <p:extLst>
      <p:ext uri="{BB962C8B-B14F-4D97-AF65-F5344CB8AC3E}">
        <p14:creationId xmlns:p14="http://schemas.microsoft.com/office/powerpoint/2010/main" val="17338903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cs typeface="Arial" panose="020B0604020202020204" pitchFamily="34" charset="0"/>
              </a:rPr>
              <a:t>     The </a:t>
            </a:r>
            <a:r>
              <a:rPr lang="en-US" dirty="0">
                <a:latin typeface="Arial" panose="020B0604020202020204" pitchFamily="34" charset="0"/>
                <a:cs typeface="Arial" panose="020B0604020202020204" pitchFamily="34" charset="0"/>
              </a:rPr>
              <a:t>DOL has frequently addressed the issue of whether a health benefit program is subject under ERISA to state insurance regulation.  This requires a determination of whether the benefits arrangement should be viewed as a single plan to which </a:t>
            </a:r>
            <a:r>
              <a:rPr lang="en-US" u="sng" dirty="0">
                <a:latin typeface="Arial" panose="020B0604020202020204" pitchFamily="34" charset="0"/>
                <a:cs typeface="Arial" panose="020B0604020202020204" pitchFamily="34" charset="0"/>
              </a:rPr>
              <a:t>more than one employe</a:t>
            </a:r>
            <a:r>
              <a:rPr lang="en-US" dirty="0">
                <a:latin typeface="Arial" panose="020B0604020202020204" pitchFamily="34" charset="0"/>
                <a:cs typeface="Arial" panose="020B0604020202020204" pitchFamily="34" charset="0"/>
              </a:rPr>
              <a:t>r contributes (</a:t>
            </a:r>
            <a:r>
              <a:rPr lang="en-US" i="1" u="sng" dirty="0">
                <a:latin typeface="Arial" panose="020B0604020202020204" pitchFamily="34" charset="0"/>
                <a:cs typeface="Arial" panose="020B0604020202020204" pitchFamily="34" charset="0"/>
              </a:rPr>
              <a:t>i.e</a:t>
            </a:r>
            <a:r>
              <a:rPr lang="en-US" u="sng" dirty="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a multiple employer plan) for ERISA purposes.  The DOL has issued numerous </a:t>
            </a:r>
            <a:r>
              <a:rPr lang="en-US" dirty="0" smtClean="0">
                <a:latin typeface="Arial" panose="020B0604020202020204" pitchFamily="34" charset="0"/>
                <a:cs typeface="Arial" panose="020B0604020202020204" pitchFamily="34" charset="0"/>
              </a:rPr>
              <a:t>advisory opinions </a:t>
            </a:r>
            <a:r>
              <a:rPr lang="en-US" dirty="0">
                <a:latin typeface="Arial" panose="020B0604020202020204" pitchFamily="34" charset="0"/>
                <a:cs typeface="Arial" panose="020B0604020202020204" pitchFamily="34" charset="0"/>
              </a:rPr>
              <a:t>dealing with multiple employer welfare arrangements (“MEWAs”) established by various employer associations through which benefit programs are offered to the associations’ member firms.  In several of these MEWA opinions, however, the role of the employer association in setting up the plan was filled by a staffing agency or PEO.  In these opinions, the staffing agency argued that the arrangement was a </a:t>
            </a:r>
            <a:r>
              <a:rPr lang="en-US" u="sng" dirty="0">
                <a:latin typeface="Arial" panose="020B0604020202020204" pitchFamily="34" charset="0"/>
                <a:cs typeface="Arial" panose="020B0604020202020204" pitchFamily="34" charset="0"/>
              </a:rPr>
              <a:t>single-employer</a:t>
            </a:r>
            <a:r>
              <a:rPr lang="en-US" dirty="0">
                <a:latin typeface="Arial" panose="020B0604020202020204" pitchFamily="34" charset="0"/>
                <a:cs typeface="Arial" panose="020B0604020202020204" pitchFamily="34" charset="0"/>
              </a:rPr>
              <a:t> welfare plan (</a:t>
            </a:r>
            <a:r>
              <a:rPr lang="en-US" i="1" u="sng" dirty="0">
                <a:latin typeface="Arial" panose="020B0604020202020204" pitchFamily="34" charset="0"/>
                <a:cs typeface="Arial" panose="020B0604020202020204" pitchFamily="34" charset="0"/>
              </a:rPr>
              <a:t>i.e</a:t>
            </a:r>
            <a:r>
              <a:rPr lang="en-US" dirty="0">
                <a:latin typeface="Arial" panose="020B0604020202020204" pitchFamily="34" charset="0"/>
                <a:cs typeface="Arial" panose="020B0604020202020204" pitchFamily="34" charset="0"/>
              </a:rPr>
              <a:t>., not a MEWA</a:t>
            </a:r>
            <a:r>
              <a:rPr lang="en-US" dirty="0" smtClean="0">
                <a:latin typeface="Arial" panose="020B0604020202020204" pitchFamily="34" charset="0"/>
                <a:cs typeface="Arial" panose="020B0604020202020204" pitchFamily="34" charset="0"/>
              </a:rPr>
              <a:t>).  This required a showing that either the staffing agency/PEO was the common law employer of the plan participants or that the staffing agency/PEO and the client firms were to be considered as a single employer, because they were all members of the same controlled group for tax purposes. </a:t>
            </a:r>
          </a:p>
          <a:p>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S</a:t>
            </a:r>
            <a:r>
              <a:rPr lang="en-US" dirty="0" smtClean="0">
                <a:latin typeface="Arial" panose="020B0604020202020204" pitchFamily="34" charset="0"/>
                <a:cs typeface="Arial" panose="020B0604020202020204" pitchFamily="34" charset="0"/>
              </a:rPr>
              <a:t>ingle-employer plans would be </a:t>
            </a:r>
            <a:r>
              <a:rPr lang="en-US" dirty="0">
                <a:latin typeface="Arial" panose="020B0604020202020204" pitchFamily="34" charset="0"/>
                <a:cs typeface="Arial" panose="020B0604020202020204" pitchFamily="34" charset="0"/>
              </a:rPr>
              <a:t>pre-empted by ERISA from state insurance regulation. If the arrangement was a MEWA, however, it would be subject to state regulation.  The rationale of the MEWA rulings has been extended to cases involving PEOs.</a:t>
            </a:r>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23</a:t>
            </a:fld>
            <a:endParaRPr lang="en-US" dirty="0"/>
          </a:p>
        </p:txBody>
      </p:sp>
    </p:spTree>
    <p:extLst>
      <p:ext uri="{BB962C8B-B14F-4D97-AF65-F5344CB8AC3E}">
        <p14:creationId xmlns:p14="http://schemas.microsoft.com/office/powerpoint/2010/main" val="22628147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sz="1000" dirty="0">
                <a:latin typeface="Arial" panose="020B0604020202020204" pitchFamily="34" charset="0"/>
                <a:cs typeface="Arial" panose="020B0604020202020204" pitchFamily="34" charset="0"/>
              </a:rPr>
              <a:t>In the staffing agency opinions, characterization as a MEWA can be avoided by showing that the workers covered by a plan  are the common law employees of the staffing agency (</a:t>
            </a:r>
            <a:r>
              <a:rPr lang="en-US" sz="1000" i="1" u="sng" dirty="0">
                <a:latin typeface="Arial" panose="020B0604020202020204" pitchFamily="34" charset="0"/>
                <a:cs typeface="Arial" panose="020B0604020202020204" pitchFamily="34" charset="0"/>
              </a:rPr>
              <a:t>i.e</a:t>
            </a:r>
            <a:r>
              <a:rPr lang="en-US" sz="1000" dirty="0">
                <a:latin typeface="Arial" panose="020B0604020202020204" pitchFamily="34" charset="0"/>
                <a:cs typeface="Arial" panose="020B0604020202020204" pitchFamily="34" charset="0"/>
              </a:rPr>
              <a:t>., a single employer) or that the staffing agency was in a controlled group relationship with the client organizations whose employees were covered by the arrangement.  In </a:t>
            </a:r>
            <a:r>
              <a:rPr lang="en-US" sz="1000" u="sng" dirty="0">
                <a:latin typeface="Arial" panose="020B0604020202020204" pitchFamily="34" charset="0"/>
                <a:cs typeface="Arial" panose="020B0604020202020204" pitchFamily="34" charset="0"/>
              </a:rPr>
              <a:t>Advisory Opinion 95-29A</a:t>
            </a:r>
            <a:r>
              <a:rPr lang="en-US" sz="1000" dirty="0">
                <a:latin typeface="Arial" panose="020B0604020202020204" pitchFamily="34" charset="0"/>
                <a:cs typeface="Arial" panose="020B0604020202020204" pitchFamily="34" charset="0"/>
              </a:rPr>
              <a:t> and </a:t>
            </a:r>
            <a:r>
              <a:rPr lang="en-US" sz="1000" u="sng" dirty="0">
                <a:latin typeface="Arial" panose="020B0604020202020204" pitchFamily="34" charset="0"/>
                <a:cs typeface="Arial" panose="020B0604020202020204" pitchFamily="34" charset="0"/>
              </a:rPr>
              <a:t>Advisory Opinion 91-47A</a:t>
            </a:r>
            <a:r>
              <a:rPr lang="en-US" sz="1000" dirty="0">
                <a:latin typeface="Arial" panose="020B0604020202020204" pitchFamily="34" charset="0"/>
                <a:cs typeface="Arial" panose="020B0604020202020204" pitchFamily="34" charset="0"/>
              </a:rPr>
              <a:t>, the DOL held that establishing an employer-employee relationship with worksite employees required the application of common law principles, such as:</a:t>
            </a:r>
          </a:p>
          <a:p>
            <a:r>
              <a:rPr lang="en-US" sz="1000" dirty="0">
                <a:latin typeface="Arial" panose="020B0604020202020204" pitchFamily="34" charset="0"/>
                <a:cs typeface="Arial" panose="020B0604020202020204" pitchFamily="34" charset="0"/>
              </a:rPr>
              <a:t> </a:t>
            </a:r>
          </a:p>
          <a:p>
            <a:pPr lvl="0"/>
            <a:r>
              <a:rPr lang="en-US" sz="1000" dirty="0">
                <a:latin typeface="Arial" panose="020B0604020202020204" pitchFamily="34" charset="0"/>
                <a:cs typeface="Arial" panose="020B0604020202020204" pitchFamily="34" charset="0"/>
              </a:rPr>
              <a:t>	1. The right to control and direct  a worker as to both result and the details and 	     means of achieving the result;</a:t>
            </a:r>
          </a:p>
          <a:p>
            <a:pPr lvl="0"/>
            <a:r>
              <a:rPr lang="en-US" sz="1000" dirty="0">
                <a:latin typeface="Arial" panose="020B0604020202020204" pitchFamily="34" charset="0"/>
                <a:cs typeface="Arial" panose="020B0604020202020204" pitchFamily="34" charset="0"/>
              </a:rPr>
              <a:t>	2.  The right to discharge the worker; and </a:t>
            </a:r>
          </a:p>
          <a:p>
            <a:pPr lvl="0"/>
            <a:r>
              <a:rPr lang="en-US" sz="1000" dirty="0">
                <a:latin typeface="Arial" panose="020B0604020202020204" pitchFamily="34" charset="0"/>
                <a:cs typeface="Arial" panose="020B0604020202020204" pitchFamily="34" charset="0"/>
              </a:rPr>
              <a:t>	3.  The economic dependence of the worker upon the entity to which the </a:t>
            </a:r>
          </a:p>
          <a:p>
            <a:pPr lvl="0"/>
            <a:r>
              <a:rPr lang="en-US" sz="1000" dirty="0">
                <a:latin typeface="Arial" panose="020B0604020202020204" pitchFamily="34" charset="0"/>
                <a:cs typeface="Arial" panose="020B0604020202020204" pitchFamily="34" charset="0"/>
              </a:rPr>
              <a:t>	     worker was rendering services.</a:t>
            </a:r>
          </a:p>
          <a:p>
            <a:r>
              <a:rPr lang="en-US" sz="1000" dirty="0">
                <a:latin typeface="Arial" panose="020B0604020202020204" pitchFamily="34" charset="0"/>
                <a:cs typeface="Arial" panose="020B0604020202020204" pitchFamily="34" charset="0"/>
              </a:rPr>
              <a:t> </a:t>
            </a:r>
          </a:p>
          <a:p>
            <a:r>
              <a:rPr lang="en-US" sz="1000" dirty="0">
                <a:latin typeface="Arial" panose="020B0604020202020204" pitchFamily="34" charset="0"/>
                <a:cs typeface="Arial" panose="020B0604020202020204" pitchFamily="34" charset="0"/>
              </a:rPr>
              <a:t>          The staffing agencies in these opinions responded to this requirement by citing a staffing agreement with the service recipient firm that “deemed the workers to be employees or made no showing whatsoever. Thus, the staffing agencies failed to show that they were the common law employers of the workers rendering services to the client firms, and the benefit programs were ultimately determined to be MEWAs subject to state regulation.</a:t>
            </a:r>
          </a:p>
          <a:p>
            <a:r>
              <a:rPr lang="en-US" sz="1000" dirty="0">
                <a:latin typeface="Arial" panose="020B0604020202020204" pitchFamily="34" charset="0"/>
                <a:cs typeface="Arial" panose="020B0604020202020204" pitchFamily="34" charset="0"/>
              </a:rPr>
              <a:t> </a:t>
            </a:r>
          </a:p>
          <a:p>
            <a:r>
              <a:rPr lang="en-US" sz="1000" dirty="0">
                <a:latin typeface="Arial" panose="020B0604020202020204" pitchFamily="34" charset="0"/>
                <a:cs typeface="Arial" panose="020B0604020202020204" pitchFamily="34" charset="0"/>
              </a:rPr>
              <a:t>          In </a:t>
            </a:r>
            <a:r>
              <a:rPr lang="en-US" sz="1000" u="sng" dirty="0">
                <a:latin typeface="Arial" panose="020B0604020202020204" pitchFamily="34" charset="0"/>
                <a:cs typeface="Arial" panose="020B0604020202020204" pitchFamily="34" charset="0"/>
              </a:rPr>
              <a:t>Advisory Opinion 2007-05A</a:t>
            </a:r>
            <a:r>
              <a:rPr lang="en-US" sz="1000" dirty="0">
                <a:latin typeface="Arial" panose="020B0604020202020204" pitchFamily="34" charset="0"/>
                <a:cs typeface="Arial" panose="020B0604020202020204" pitchFamily="34" charset="0"/>
              </a:rPr>
              <a:t>, a state statute provided that a staffing firm would be deemed  the employer of its leased employees for purposes of sponsoring and maintaining benefits plans.  However, the DOL determined that the issue of employee status was a matter of federal law, not the law of any particular state, and disregarded the state statute.  This meant that, once again, the staffing agency’s health benefit  arrangement was a MEWA and ERISA’s pre-emption provisions would not prohibit states from regulating the arrangement.</a:t>
            </a:r>
          </a:p>
        </p:txBody>
      </p:sp>
      <p:sp>
        <p:nvSpPr>
          <p:cNvPr id="4" name="Slide Number Placeholder 3"/>
          <p:cNvSpPr>
            <a:spLocks noGrp="1"/>
          </p:cNvSpPr>
          <p:nvPr>
            <p:ph type="sldNum" sz="quarter" idx="10"/>
          </p:nvPr>
        </p:nvSpPr>
        <p:spPr/>
        <p:txBody>
          <a:bodyPr/>
          <a:lstStyle/>
          <a:p>
            <a:fld id="{D58670E8-9B93-4C5A-9CE0-D7D132EF7FDF}" type="slidenum">
              <a:rPr lang="en-US" smtClean="0"/>
              <a:t>24</a:t>
            </a:fld>
            <a:endParaRPr lang="en-US" dirty="0"/>
          </a:p>
        </p:txBody>
      </p:sp>
    </p:spTree>
    <p:extLst>
      <p:ext uri="{BB962C8B-B14F-4D97-AF65-F5344CB8AC3E}">
        <p14:creationId xmlns:p14="http://schemas.microsoft.com/office/powerpoint/2010/main" val="16645173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310" y="4333875"/>
            <a:ext cx="5618480" cy="4277043"/>
          </a:xfrm>
        </p:spPr>
        <p:txBody>
          <a:bodyPr/>
          <a:lstStyle/>
          <a:p>
            <a:r>
              <a:rPr lang="en-US" dirty="0" smtClean="0"/>
              <a:t>         </a:t>
            </a: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MEWA advisory opinions generally take the position that an arrangement providing health benefits can qualify as an employee welfare benefit plan if the applicable plan, fund or program is established and maintained by an employer or by an employee organization, or by both.  The term “employer” is defined in Section 3(5) of ERISA as any person acting directly as an employer which could include entities that are controlled group members along with a PEO or  members of an affiliated service group of which a PEO is also a member.  These determinations must be made on the basis of all facts and circumstances.</a:t>
            </a:r>
          </a:p>
          <a:p>
            <a:r>
              <a:rPr lang="en-US" dirty="0">
                <a:latin typeface="Arial" panose="020B0604020202020204" pitchFamily="34" charset="0"/>
                <a:cs typeface="Arial" panose="020B0604020202020204" pitchFamily="34" charset="0"/>
              </a:rPr>
              <a:t> </a:t>
            </a:r>
          </a:p>
          <a:p>
            <a:r>
              <a:rPr lang="en-US" dirty="0" smtClean="0">
                <a:latin typeface="Arial" panose="020B0604020202020204" pitchFamily="34" charset="0"/>
                <a:cs typeface="Arial" panose="020B0604020202020204" pitchFamily="34" charset="0"/>
              </a:rPr>
              <a:t>          The </a:t>
            </a:r>
            <a:r>
              <a:rPr lang="en-US" dirty="0">
                <a:latin typeface="Arial" panose="020B0604020202020204" pitchFamily="34" charset="0"/>
                <a:cs typeface="Arial" panose="020B0604020202020204" pitchFamily="34" charset="0"/>
              </a:rPr>
              <a:t>MEWA Opinions  state that where several unrelated employers merely execute identically worded trust agreements or similar documents as a means to fund or provide benefits, no employer group or association exists for purposes of ERISA Section 3(5).  Additionally, in Advisory Opinion 95-29A, which I have already mentioned, a staffing agency attempted to argue that the client employers and the staffing agency were members of an affiliated service group, as defined under the tax laws.  The services agreement between the staffing agency and the client firms cited this as a fact.  Aside from the services agreement, however, there was nothing to support this claim or that there was any connection by ownership between the staffing agency and its clients.  Therefore, the DOL opined that MEWA status applied to the arrangement which made it subject to state regulation</a:t>
            </a:r>
            <a:r>
              <a:rPr lang="en-US" dirty="0" smtClean="0">
                <a:latin typeface="Arial" panose="020B0604020202020204" pitchFamily="34" charset="0"/>
                <a:cs typeface="Arial" panose="020B0604020202020204" pitchFamily="34" charset="0"/>
              </a:rPr>
              <a:t>.</a:t>
            </a:r>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25</a:t>
            </a:fld>
            <a:endParaRPr lang="en-US" dirty="0"/>
          </a:p>
        </p:txBody>
      </p:sp>
    </p:spTree>
    <p:extLst>
      <p:ext uri="{BB962C8B-B14F-4D97-AF65-F5344CB8AC3E}">
        <p14:creationId xmlns:p14="http://schemas.microsoft.com/office/powerpoint/2010/main" val="6976973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cs typeface="Arial" panose="020B0604020202020204" pitchFamily="34" charset="0"/>
              </a:rPr>
              <a:t>          The staffing agency in Advisory Opinion 95-29A also attempted to argue that the staffing agency and its client employers shared ownership interests in such a way as to be within the same control group.  As with the affiliated service group argument, however, the DOL found no support for this relationship.  A decade later, another PEO attempted to assert the controlled group argument by arranging for its clients to give the PEO an option to purchase an 80% interest in each client company.  The insurance commissioner of the State of Washington issued a cease and desist order to the PEO with respect to making an unlicensed health insurance program available to Washington employers.  In 2006, the DOL responded to an information request from the insurance commissioner by noting that the PEO must be able to demonstrate that the options had a substantial business purpose, other than avoiding state insurance regulation of a health benefit program, before the DOL would give any weight to the option agreements as constituting a relation of ownership between the PEO and its clients.  Thus, the option tactic is unlikely to avoid state regulation as a MEWA.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26</a:t>
            </a:fld>
            <a:endParaRPr lang="en-US" dirty="0"/>
          </a:p>
        </p:txBody>
      </p:sp>
    </p:spTree>
    <p:extLst>
      <p:ext uri="{BB962C8B-B14F-4D97-AF65-F5344CB8AC3E}">
        <p14:creationId xmlns:p14="http://schemas.microsoft.com/office/powerpoint/2010/main" val="39811702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58670E8-9B93-4C5A-9CE0-D7D132EF7FDF}" type="slidenum">
              <a:rPr lang="en-US" smtClean="0"/>
              <a:t>27</a:t>
            </a:fld>
            <a:endParaRPr lang="en-US" dirty="0"/>
          </a:p>
        </p:txBody>
      </p:sp>
    </p:spTree>
    <p:extLst>
      <p:ext uri="{BB962C8B-B14F-4D97-AF65-F5344CB8AC3E}">
        <p14:creationId xmlns:p14="http://schemas.microsoft.com/office/powerpoint/2010/main" val="3057649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2507291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489417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3696590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4039014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932938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1086637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1322780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3956248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3330405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1252874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59D9E4-D3D9-8D4E-B186-6D7B6FA8877B}" type="datetimeFigureOut">
              <a:rPr lang="en-US" smtClean="0"/>
              <a:t>10/20/2015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FB0803-4A03-ED40-8328-85126C05182B}" type="slidenum">
              <a:rPr lang="en-US" smtClean="0"/>
              <a:t>‹#›</a:t>
            </a:fld>
            <a:endParaRPr lang="en-US" dirty="0"/>
          </a:p>
        </p:txBody>
      </p:sp>
    </p:spTree>
    <p:extLst>
      <p:ext uri="{BB962C8B-B14F-4D97-AF65-F5344CB8AC3E}">
        <p14:creationId xmlns:p14="http://schemas.microsoft.com/office/powerpoint/2010/main" val="618081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2015_ASPPAAnnual_PPT_Footer.pn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59D9E4-D3D9-8D4E-B186-6D7B6FA8877B}" type="datetimeFigureOut">
              <a:rPr lang="en-US" smtClean="0"/>
              <a:t>10/20/2015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FB0803-4A03-ED40-8328-85126C05182B}" type="slidenum">
              <a:rPr lang="en-US" smtClean="0"/>
              <a:t>‹#›</a:t>
            </a:fld>
            <a:endParaRPr lang="en-US" dirty="0"/>
          </a:p>
        </p:txBody>
      </p:sp>
    </p:spTree>
    <p:extLst>
      <p:ext uri="{BB962C8B-B14F-4D97-AF65-F5344CB8AC3E}">
        <p14:creationId xmlns:p14="http://schemas.microsoft.com/office/powerpoint/2010/main" val="153463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mailto:marcia@wagnerlawgroup.com"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2015_ASPPAAnnual_PPT_Cover.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894587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b="1" dirty="0" smtClean="0"/>
              <a:t>(ALMOST) EVERYTHING YOU WANT TO KNOW ABOUT PEOS</a:t>
            </a:r>
            <a:endParaRPr lang="en-US" sz="4800" b="1" dirty="0"/>
          </a:p>
        </p:txBody>
      </p:sp>
      <p:sp>
        <p:nvSpPr>
          <p:cNvPr id="3" name="Content Placeholder 2"/>
          <p:cNvSpPr>
            <a:spLocks noGrp="1"/>
          </p:cNvSpPr>
          <p:nvPr>
            <p:ph idx="1"/>
          </p:nvPr>
        </p:nvSpPr>
        <p:spPr/>
        <p:txBody>
          <a:bodyPr>
            <a:normAutofit/>
          </a:bodyPr>
          <a:lstStyle/>
          <a:p>
            <a:pPr marL="0" indent="0" algn="ctr">
              <a:buNone/>
            </a:pPr>
            <a:endParaRPr lang="en-US" dirty="0" smtClean="0"/>
          </a:p>
          <a:p>
            <a:pPr marL="0" indent="0" algn="ctr">
              <a:buNone/>
            </a:pPr>
            <a:r>
              <a:rPr lang="en-US" sz="4200" dirty="0" smtClean="0">
                <a:solidFill>
                  <a:schemeClr val="tx2"/>
                </a:solidFill>
              </a:rPr>
              <a:t>Marcia S. Wagner, Esq.</a:t>
            </a:r>
          </a:p>
          <a:p>
            <a:pPr marL="0" indent="0" algn="ctr">
              <a:buNone/>
            </a:pPr>
            <a:endParaRPr lang="en-US" dirty="0" smtClean="0"/>
          </a:p>
          <a:p>
            <a:pPr marL="0" indent="0" algn="ctr">
              <a:buNone/>
            </a:pPr>
            <a:endParaRPr lang="en-US" dirty="0"/>
          </a:p>
          <a:p>
            <a:pPr marL="0" indent="0" algn="ctr">
              <a:buNone/>
            </a:pPr>
            <a:endParaRPr lang="en-US" dirty="0" smtClean="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702" y="2968283"/>
            <a:ext cx="350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0368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p:txBody>
          <a:bodyPr/>
          <a:lstStyle/>
          <a:p>
            <a:r>
              <a:rPr lang="en-US" dirty="0" smtClean="0"/>
              <a:t>PEO </a:t>
            </a:r>
            <a:r>
              <a:rPr lang="en-US" dirty="0"/>
              <a:t>Landscape</a:t>
            </a:r>
            <a:r>
              <a:rPr lang="en-US" b="1" dirty="0"/>
              <a:t>	</a:t>
            </a:r>
            <a:endParaRPr lang="en-US" dirty="0"/>
          </a:p>
          <a:p>
            <a:pPr lvl="1"/>
            <a:r>
              <a:rPr lang="en-US" dirty="0" smtClean="0"/>
              <a:t>  2-3 </a:t>
            </a:r>
            <a:r>
              <a:rPr lang="en-US" dirty="0"/>
              <a:t>million workers “co-employed”</a:t>
            </a:r>
          </a:p>
          <a:p>
            <a:pPr lvl="1"/>
            <a:r>
              <a:rPr lang="en-US" dirty="0" smtClean="0"/>
              <a:t>  Approximately </a:t>
            </a:r>
            <a:r>
              <a:rPr lang="en-US" dirty="0"/>
              <a:t>700 PEOs</a:t>
            </a:r>
          </a:p>
          <a:p>
            <a:r>
              <a:rPr lang="en-US" dirty="0" smtClean="0"/>
              <a:t>Retirement Plans</a:t>
            </a:r>
          </a:p>
          <a:p>
            <a:pPr lvl="1"/>
            <a:r>
              <a:rPr lang="en-US" dirty="0" smtClean="0"/>
              <a:t>  PEO Sponsored</a:t>
            </a:r>
          </a:p>
          <a:p>
            <a:pPr lvl="1"/>
            <a:r>
              <a:rPr lang="en-US" smtClean="0"/>
              <a:t>  Multiple-employer </a:t>
            </a:r>
            <a:r>
              <a:rPr lang="en-US" dirty="0"/>
              <a:t>plans</a:t>
            </a:r>
          </a:p>
          <a:p>
            <a:r>
              <a:rPr lang="en-US" dirty="0" smtClean="0"/>
              <a:t>Welfare </a:t>
            </a:r>
            <a:r>
              <a:rPr lang="en-US" dirty="0"/>
              <a:t>Plans</a:t>
            </a:r>
          </a:p>
          <a:p>
            <a:endParaRPr lang="en-US" dirty="0"/>
          </a:p>
        </p:txBody>
      </p:sp>
    </p:spTree>
    <p:extLst>
      <p:ext uri="{BB962C8B-B14F-4D97-AF65-F5344CB8AC3E}">
        <p14:creationId xmlns:p14="http://schemas.microsoft.com/office/powerpoint/2010/main" val="31294849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PEO Functions</a:t>
            </a:r>
            <a:r>
              <a:rPr lang="en-US" dirty="0"/>
              <a:t/>
            </a:r>
            <a:br>
              <a:rPr lang="en-US" dirty="0"/>
            </a:br>
            <a:endParaRPr lang="en-US" dirty="0"/>
          </a:p>
        </p:txBody>
      </p:sp>
      <p:sp>
        <p:nvSpPr>
          <p:cNvPr id="3" name="Content Placeholder 2"/>
          <p:cNvSpPr>
            <a:spLocks noGrp="1"/>
          </p:cNvSpPr>
          <p:nvPr>
            <p:ph idx="1"/>
          </p:nvPr>
        </p:nvSpPr>
        <p:spPr/>
        <p:txBody>
          <a:bodyPr>
            <a:normAutofit/>
          </a:bodyPr>
          <a:lstStyle/>
          <a:p>
            <a:r>
              <a:rPr lang="en-US" dirty="0" smtClean="0"/>
              <a:t>PEO </a:t>
            </a:r>
            <a:r>
              <a:rPr lang="en-US" dirty="0"/>
              <a:t>takes over existing workforce</a:t>
            </a:r>
          </a:p>
          <a:p>
            <a:pPr lvl="1"/>
            <a:r>
              <a:rPr lang="en-US" dirty="0" smtClean="0"/>
              <a:t>Responsible for:</a:t>
            </a:r>
          </a:p>
          <a:p>
            <a:pPr lvl="2"/>
            <a:r>
              <a:rPr lang="en-US" dirty="0" smtClean="0"/>
              <a:t>Paying </a:t>
            </a:r>
            <a:r>
              <a:rPr lang="en-US" dirty="0"/>
              <a:t>wages</a:t>
            </a:r>
          </a:p>
          <a:p>
            <a:pPr lvl="2"/>
            <a:r>
              <a:rPr lang="en-US" dirty="0"/>
              <a:t>Withholding and tax filings</a:t>
            </a:r>
          </a:p>
          <a:p>
            <a:pPr lvl="2"/>
            <a:r>
              <a:rPr lang="en-US" dirty="0"/>
              <a:t>Providing benefits</a:t>
            </a:r>
          </a:p>
          <a:p>
            <a:pPr lvl="2"/>
            <a:r>
              <a:rPr lang="en-US" dirty="0"/>
              <a:t>Unemployment / disability</a:t>
            </a:r>
          </a:p>
          <a:p>
            <a:r>
              <a:rPr lang="en-US" dirty="0" smtClean="0"/>
              <a:t>Staffing </a:t>
            </a:r>
            <a:r>
              <a:rPr lang="en-US" dirty="0"/>
              <a:t>agency furnishes workers for limited duration</a:t>
            </a:r>
          </a:p>
          <a:p>
            <a:endParaRPr lang="en-US" dirty="0"/>
          </a:p>
        </p:txBody>
      </p:sp>
    </p:spTree>
    <p:extLst>
      <p:ext uri="{BB962C8B-B14F-4D97-AF65-F5344CB8AC3E}">
        <p14:creationId xmlns:p14="http://schemas.microsoft.com/office/powerpoint/2010/main" val="612157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Employment-Based Benefits and PEOs</a:t>
            </a:r>
            <a:endParaRPr lang="en-US" dirty="0"/>
          </a:p>
        </p:txBody>
      </p:sp>
      <p:sp>
        <p:nvSpPr>
          <p:cNvPr id="3" name="Content Placeholder 2"/>
          <p:cNvSpPr>
            <a:spLocks noGrp="1"/>
          </p:cNvSpPr>
          <p:nvPr>
            <p:ph idx="1"/>
          </p:nvPr>
        </p:nvSpPr>
        <p:spPr/>
        <p:txBody>
          <a:bodyPr/>
          <a:lstStyle/>
          <a:p>
            <a:r>
              <a:rPr lang="en-US" dirty="0" smtClean="0"/>
              <a:t>Exclusive </a:t>
            </a:r>
            <a:r>
              <a:rPr lang="en-US" dirty="0"/>
              <a:t>benefit rule</a:t>
            </a:r>
          </a:p>
          <a:p>
            <a:pPr lvl="1"/>
            <a:r>
              <a:rPr lang="en-US" dirty="0"/>
              <a:t>Participant of retirement plan must be employee of plan sponsor</a:t>
            </a:r>
          </a:p>
          <a:p>
            <a:pPr lvl="1"/>
            <a:r>
              <a:rPr lang="en-US" dirty="0"/>
              <a:t>Co-employment doctrine developed in order to meet exclusive benefit rule</a:t>
            </a:r>
          </a:p>
          <a:p>
            <a:pPr lvl="2"/>
            <a:r>
              <a:rPr lang="en-US" sz="2800" dirty="0"/>
              <a:t>Shared employment responsibilities and liabilities</a:t>
            </a:r>
          </a:p>
          <a:p>
            <a:pPr lvl="2"/>
            <a:r>
              <a:rPr lang="en-US" sz="2800" dirty="0"/>
              <a:t>Legal support for co-employment is minimal</a:t>
            </a:r>
          </a:p>
          <a:p>
            <a:endParaRPr lang="en-US" sz="2800" dirty="0"/>
          </a:p>
        </p:txBody>
      </p:sp>
    </p:spTree>
    <p:extLst>
      <p:ext uri="{BB962C8B-B14F-4D97-AF65-F5344CB8AC3E}">
        <p14:creationId xmlns:p14="http://schemas.microsoft.com/office/powerpoint/2010/main" val="39555705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Factors </a:t>
            </a:r>
            <a:r>
              <a:rPr lang="en-US" b="1" dirty="0" smtClean="0"/>
              <a:t>Determining </a:t>
            </a:r>
            <a:r>
              <a:rPr lang="en-US" b="1" dirty="0"/>
              <a:t>Common Law Employment Relationship</a:t>
            </a:r>
            <a:endParaRPr lang="en-US" dirty="0"/>
          </a:p>
        </p:txBody>
      </p:sp>
      <p:sp>
        <p:nvSpPr>
          <p:cNvPr id="3" name="Content Placeholder 2"/>
          <p:cNvSpPr>
            <a:spLocks noGrp="1"/>
          </p:cNvSpPr>
          <p:nvPr>
            <p:ph idx="1"/>
          </p:nvPr>
        </p:nvSpPr>
        <p:spPr/>
        <p:txBody>
          <a:bodyPr>
            <a:normAutofit/>
          </a:bodyPr>
          <a:lstStyle/>
          <a:p>
            <a:r>
              <a:rPr lang="en-US" dirty="0" smtClean="0"/>
              <a:t>Supreme </a:t>
            </a:r>
            <a:r>
              <a:rPr lang="en-US" dirty="0"/>
              <a:t>Court </a:t>
            </a:r>
            <a:r>
              <a:rPr lang="en-US" i="1" dirty="0"/>
              <a:t>Darden</a:t>
            </a:r>
            <a:r>
              <a:rPr lang="en-US" dirty="0"/>
              <a:t> case established 20 factors to determine existence of common law employee relationship</a:t>
            </a:r>
          </a:p>
          <a:p>
            <a:pPr lvl="1"/>
            <a:r>
              <a:rPr lang="en-US" dirty="0" smtClean="0"/>
              <a:t>Theoretically</a:t>
            </a:r>
            <a:r>
              <a:rPr lang="en-US" dirty="0"/>
              <a:t>, </a:t>
            </a:r>
            <a:r>
              <a:rPr lang="en-US" dirty="0" smtClean="0"/>
              <a:t>no </a:t>
            </a:r>
            <a:r>
              <a:rPr lang="en-US" dirty="0"/>
              <a:t>one Darden factor is determinative and all factors are to be balanced</a:t>
            </a:r>
          </a:p>
          <a:p>
            <a:pPr lvl="1"/>
            <a:r>
              <a:rPr lang="en-US" dirty="0"/>
              <a:t>Practically speaking, touchstone is the power to direct and control the worker</a:t>
            </a:r>
          </a:p>
          <a:p>
            <a:pPr lvl="1"/>
            <a:r>
              <a:rPr lang="en-US" dirty="0"/>
              <a:t>IRS position: actual exercise of power is unnecessary</a:t>
            </a:r>
          </a:p>
          <a:p>
            <a:endParaRPr lang="en-US" dirty="0"/>
          </a:p>
        </p:txBody>
      </p:sp>
    </p:spTree>
    <p:extLst>
      <p:ext uri="{BB962C8B-B14F-4D97-AF65-F5344CB8AC3E}">
        <p14:creationId xmlns:p14="http://schemas.microsoft.com/office/powerpoint/2010/main" val="532493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Co-Employment </a:t>
            </a:r>
            <a:r>
              <a:rPr lang="en-US" b="1" dirty="0" smtClean="0"/>
              <a:t>as </a:t>
            </a:r>
            <a:r>
              <a:rPr lang="en-US" b="1" dirty="0"/>
              <a:t>Seen </a:t>
            </a:r>
            <a:r>
              <a:rPr lang="en-US" b="1" dirty="0" smtClean="0"/>
              <a:t>by </a:t>
            </a:r>
            <a:br>
              <a:rPr lang="en-US" b="1" dirty="0" smtClean="0"/>
            </a:br>
            <a:r>
              <a:rPr lang="en-US" b="1" dirty="0" smtClean="0"/>
              <a:t>PEO </a:t>
            </a:r>
            <a:r>
              <a:rPr lang="en-US" b="1" dirty="0"/>
              <a:t>Industry</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Co-employment</a:t>
            </a:r>
            <a:endParaRPr lang="en-US" dirty="0"/>
          </a:p>
          <a:p>
            <a:pPr lvl="1"/>
            <a:r>
              <a:rPr lang="en-US" dirty="0" smtClean="0"/>
              <a:t>Covers </a:t>
            </a:r>
            <a:r>
              <a:rPr lang="en-US" dirty="0"/>
              <a:t>all existing worksite employers</a:t>
            </a:r>
          </a:p>
          <a:p>
            <a:pPr lvl="1"/>
            <a:r>
              <a:rPr lang="en-US" dirty="0"/>
              <a:t>Long-term relationship</a:t>
            </a:r>
          </a:p>
          <a:p>
            <a:pPr lvl="1"/>
            <a:r>
              <a:rPr lang="en-US" dirty="0"/>
              <a:t>Certain obligations belong solely to one party</a:t>
            </a:r>
          </a:p>
          <a:p>
            <a:pPr lvl="2"/>
            <a:r>
              <a:rPr lang="en-US" sz="2800" dirty="0"/>
              <a:t>E.g., Human resource services and provision of benefits are allocated to PEO</a:t>
            </a:r>
          </a:p>
          <a:p>
            <a:pPr lvl="1"/>
            <a:r>
              <a:rPr lang="en-US" dirty="0"/>
              <a:t>Other obligations </a:t>
            </a:r>
            <a:r>
              <a:rPr lang="en-US" dirty="0" smtClean="0"/>
              <a:t>shared</a:t>
            </a:r>
            <a:endParaRPr lang="en-US" dirty="0"/>
          </a:p>
          <a:p>
            <a:pPr lvl="2"/>
            <a:r>
              <a:rPr lang="en-US" sz="2800" dirty="0"/>
              <a:t>Allocation of other obligations is on a case by case basis</a:t>
            </a:r>
          </a:p>
          <a:p>
            <a:r>
              <a:rPr lang="en-US" dirty="0" smtClean="0"/>
              <a:t>Little </a:t>
            </a:r>
            <a:r>
              <a:rPr lang="en-US" dirty="0"/>
              <a:t>support for co-employment in ERISA or Internal Revenue Code</a:t>
            </a:r>
          </a:p>
          <a:p>
            <a:endParaRPr lang="en-US" dirty="0"/>
          </a:p>
        </p:txBody>
      </p:sp>
    </p:spTree>
    <p:extLst>
      <p:ext uri="{BB962C8B-B14F-4D97-AF65-F5344CB8AC3E}">
        <p14:creationId xmlns:p14="http://schemas.microsoft.com/office/powerpoint/2010/main" val="3291900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PEO </a:t>
            </a:r>
            <a:r>
              <a:rPr lang="en-US" b="1" dirty="0" smtClean="0"/>
              <a:t>as </a:t>
            </a:r>
            <a:r>
              <a:rPr lang="en-US" b="1" dirty="0"/>
              <a:t>t</a:t>
            </a:r>
            <a:r>
              <a:rPr lang="en-US" b="1" dirty="0" smtClean="0"/>
              <a:t>he </a:t>
            </a:r>
            <a:r>
              <a:rPr lang="en-US" b="1" dirty="0"/>
              <a:t>Common Law Employer</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PEO’s </a:t>
            </a:r>
            <a:r>
              <a:rPr lang="en-US" dirty="0"/>
              <a:t>authority may be so strong that the PEO is held to be the common law </a:t>
            </a:r>
            <a:r>
              <a:rPr lang="en-US" dirty="0" smtClean="0"/>
              <a:t>employer</a:t>
            </a:r>
            <a:endParaRPr lang="en-US" dirty="0"/>
          </a:p>
          <a:p>
            <a:pPr lvl="1"/>
            <a:r>
              <a:rPr lang="en-US" dirty="0" smtClean="0"/>
              <a:t>Revenue </a:t>
            </a:r>
            <a:r>
              <a:rPr lang="en-US" dirty="0"/>
              <a:t>Ruling </a:t>
            </a:r>
            <a:r>
              <a:rPr lang="en-US" dirty="0" smtClean="0"/>
              <a:t>75-41: </a:t>
            </a:r>
            <a:r>
              <a:rPr lang="en-US" dirty="0"/>
              <a:t>PEO possessed the contractual right to evaluate and discharge support staff for professional firms</a:t>
            </a:r>
          </a:p>
          <a:p>
            <a:pPr lvl="1"/>
            <a:r>
              <a:rPr lang="en-US" dirty="0"/>
              <a:t>Revenue Ruling </a:t>
            </a:r>
            <a:r>
              <a:rPr lang="en-US" dirty="0" smtClean="0"/>
              <a:t>70-360: </a:t>
            </a:r>
            <a:r>
              <a:rPr lang="en-US" dirty="0"/>
              <a:t>sales clerks were subject to PEO supervisor placed in store and only PEO could fire the clerks</a:t>
            </a:r>
          </a:p>
          <a:p>
            <a:r>
              <a:rPr lang="en-US" dirty="0" smtClean="0"/>
              <a:t>Similar </a:t>
            </a:r>
            <a:r>
              <a:rPr lang="en-US" dirty="0"/>
              <a:t>examples are not widely found in the PEO industry</a:t>
            </a:r>
          </a:p>
          <a:p>
            <a:endParaRPr lang="en-US" dirty="0"/>
          </a:p>
        </p:txBody>
      </p:sp>
    </p:spTree>
    <p:extLst>
      <p:ext uri="{BB962C8B-B14F-4D97-AF65-F5344CB8AC3E}">
        <p14:creationId xmlns:p14="http://schemas.microsoft.com/office/powerpoint/2010/main" val="440257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Support </a:t>
            </a:r>
            <a:r>
              <a:rPr lang="en-US" b="1" dirty="0" smtClean="0"/>
              <a:t>for </a:t>
            </a:r>
            <a:r>
              <a:rPr lang="en-US" b="1" dirty="0"/>
              <a:t>Co-Employment Under </a:t>
            </a:r>
            <a:r>
              <a:rPr lang="en-US" b="1" dirty="0" smtClean="0"/>
              <a:t>Tax </a:t>
            </a:r>
            <a:r>
              <a:rPr lang="en-US" b="1" dirty="0"/>
              <a:t>Law</a:t>
            </a:r>
            <a:endParaRPr lang="en-US" dirty="0"/>
          </a:p>
        </p:txBody>
      </p:sp>
      <p:sp>
        <p:nvSpPr>
          <p:cNvPr id="3" name="Content Placeholder 2"/>
          <p:cNvSpPr>
            <a:spLocks noGrp="1"/>
          </p:cNvSpPr>
          <p:nvPr>
            <p:ph idx="1"/>
          </p:nvPr>
        </p:nvSpPr>
        <p:spPr/>
        <p:txBody>
          <a:bodyPr>
            <a:normAutofit/>
          </a:bodyPr>
          <a:lstStyle/>
          <a:p>
            <a:r>
              <a:rPr lang="en-US" dirty="0" smtClean="0"/>
              <a:t>Co-employment </a:t>
            </a:r>
            <a:r>
              <a:rPr lang="en-US" dirty="0"/>
              <a:t>held to exists in a few revenue rulings</a:t>
            </a:r>
          </a:p>
          <a:p>
            <a:pPr lvl="1"/>
            <a:r>
              <a:rPr lang="en-US" dirty="0" smtClean="0"/>
              <a:t>Revenue </a:t>
            </a:r>
            <a:r>
              <a:rPr lang="en-US" dirty="0"/>
              <a:t>Ruling </a:t>
            </a:r>
            <a:r>
              <a:rPr lang="en-US" dirty="0" smtClean="0"/>
              <a:t>66-162: </a:t>
            </a:r>
            <a:r>
              <a:rPr lang="en-US" dirty="0"/>
              <a:t>sales clerks were employees of both store and concessionaire that ran a department within store</a:t>
            </a:r>
          </a:p>
          <a:p>
            <a:pPr lvl="2"/>
            <a:r>
              <a:rPr lang="en-US" sz="2800" dirty="0"/>
              <a:t>Co-employment applies only if one employer is not abandoned in favor of another </a:t>
            </a:r>
          </a:p>
          <a:p>
            <a:pPr lvl="2"/>
            <a:r>
              <a:rPr lang="en-US" sz="2800" dirty="0"/>
              <a:t>Abandonment would occur unless worksite employees perform services for the PEO   </a:t>
            </a:r>
          </a:p>
          <a:p>
            <a:endParaRPr lang="en-US" dirty="0"/>
          </a:p>
        </p:txBody>
      </p:sp>
    </p:spTree>
    <p:extLst>
      <p:ext uri="{BB962C8B-B14F-4D97-AF65-F5344CB8AC3E}">
        <p14:creationId xmlns:p14="http://schemas.microsoft.com/office/powerpoint/2010/main" val="1996320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Client Company </a:t>
            </a:r>
            <a:r>
              <a:rPr lang="en-US" b="1" dirty="0" smtClean="0"/>
              <a:t>as </a:t>
            </a:r>
            <a:r>
              <a:rPr lang="en-US" b="1" dirty="0"/>
              <a:t>Sole Common Law Employer</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PEO’s </a:t>
            </a:r>
            <a:r>
              <a:rPr lang="en-US" dirty="0"/>
              <a:t>formal authority to hire, supervise or control workers will be treated as irrelevant if subject to limitations in practice</a:t>
            </a:r>
          </a:p>
          <a:p>
            <a:pPr lvl="1"/>
            <a:r>
              <a:rPr lang="en-US" dirty="0" smtClean="0"/>
              <a:t>TAM </a:t>
            </a:r>
            <a:r>
              <a:rPr lang="en-US" dirty="0"/>
              <a:t>1999180 – Worksite employees held to be common law employees of client firm, even though PEO reserved right to control and supervise workers, because client firm instructions could override PEO</a:t>
            </a:r>
          </a:p>
          <a:p>
            <a:pPr lvl="1"/>
            <a:r>
              <a:rPr lang="en-US" i="1" dirty="0"/>
              <a:t>Burnetta v. Commissioner </a:t>
            </a:r>
            <a:r>
              <a:rPr lang="en-US" dirty="0"/>
              <a:t>– 1977 Tax Court case held that even though PEO could select, hire and train personnel of medical corporation, the medical corporation was the common law employer, because it determined pay rates</a:t>
            </a:r>
          </a:p>
          <a:p>
            <a:endParaRPr lang="en-US" dirty="0"/>
          </a:p>
        </p:txBody>
      </p:sp>
    </p:spTree>
    <p:extLst>
      <p:ext uri="{BB962C8B-B14F-4D97-AF65-F5344CB8AC3E}">
        <p14:creationId xmlns:p14="http://schemas.microsoft.com/office/powerpoint/2010/main" val="2686220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Potential Disqualification of PEO Sponsored Retirement Plans</a:t>
            </a:r>
            <a:endParaRPr lang="en-US" dirty="0"/>
          </a:p>
        </p:txBody>
      </p:sp>
      <p:sp>
        <p:nvSpPr>
          <p:cNvPr id="3" name="Content Placeholder 2"/>
          <p:cNvSpPr>
            <a:spLocks noGrp="1"/>
          </p:cNvSpPr>
          <p:nvPr>
            <p:ph idx="1"/>
          </p:nvPr>
        </p:nvSpPr>
        <p:spPr/>
        <p:txBody>
          <a:bodyPr>
            <a:normAutofit fontScale="77500" lnSpcReduction="20000"/>
          </a:bodyPr>
          <a:lstStyle/>
          <a:p>
            <a:r>
              <a:rPr lang="en-US" sz="3100" dirty="0" smtClean="0"/>
              <a:t>PEO-sponsored </a:t>
            </a:r>
            <a:r>
              <a:rPr lang="en-US" sz="3100" dirty="0"/>
              <a:t>retirement plan will be disqualified if it covers workers who are not employees of PEO</a:t>
            </a:r>
          </a:p>
          <a:p>
            <a:r>
              <a:rPr lang="en-US" sz="3100" dirty="0" smtClean="0"/>
              <a:t>Consequences </a:t>
            </a:r>
            <a:r>
              <a:rPr lang="en-US" sz="3100" dirty="0"/>
              <a:t>of Disqualification</a:t>
            </a:r>
          </a:p>
          <a:p>
            <a:pPr lvl="1"/>
            <a:r>
              <a:rPr lang="en-US" sz="3100" dirty="0" smtClean="0"/>
              <a:t>PEO </a:t>
            </a:r>
            <a:r>
              <a:rPr lang="en-US" sz="3100" dirty="0"/>
              <a:t>loses deduction for plan contributions</a:t>
            </a:r>
          </a:p>
          <a:p>
            <a:pPr lvl="1"/>
            <a:r>
              <a:rPr lang="en-US" sz="3100" dirty="0"/>
              <a:t>Plan trust incurs income tax liability on investment earnings</a:t>
            </a:r>
          </a:p>
          <a:p>
            <a:pPr lvl="1"/>
            <a:r>
              <a:rPr lang="en-US" sz="3100" dirty="0"/>
              <a:t>Participants will be taxed on benefit accruals</a:t>
            </a:r>
          </a:p>
          <a:p>
            <a:r>
              <a:rPr lang="en-US" sz="3100" dirty="0" smtClean="0"/>
              <a:t>IRS </a:t>
            </a:r>
            <a:r>
              <a:rPr lang="en-US" sz="3100" dirty="0"/>
              <a:t>Revenue Procedure 2002-21 provides limited relief for defined contribution plans</a:t>
            </a:r>
          </a:p>
          <a:p>
            <a:pPr lvl="1"/>
            <a:r>
              <a:rPr lang="en-US" sz="3100" dirty="0" smtClean="0"/>
              <a:t>IRS </a:t>
            </a:r>
            <a:r>
              <a:rPr lang="en-US" sz="3100" dirty="0"/>
              <a:t>avoids stating how worksite employees should be classified</a:t>
            </a:r>
          </a:p>
          <a:p>
            <a:pPr lvl="1"/>
            <a:r>
              <a:rPr lang="en-US" sz="3100" dirty="0"/>
              <a:t>Revenue Procedure does not state that no worksite employee could </a:t>
            </a:r>
            <a:r>
              <a:rPr lang="en-US" sz="3100" dirty="0" smtClean="0"/>
              <a:t>ever be </a:t>
            </a:r>
            <a:r>
              <a:rPr lang="en-US" sz="3100" dirty="0"/>
              <a:t>a PEO employee</a:t>
            </a:r>
          </a:p>
          <a:p>
            <a:endParaRPr lang="en-US" dirty="0"/>
          </a:p>
        </p:txBody>
      </p:sp>
    </p:spTree>
    <p:extLst>
      <p:ext uri="{BB962C8B-B14F-4D97-AF65-F5344CB8AC3E}">
        <p14:creationId xmlns:p14="http://schemas.microsoft.com/office/powerpoint/2010/main" val="894851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IRS Relief – Termination Option</a:t>
            </a:r>
            <a:endParaRPr lang="en-US" dirty="0"/>
          </a:p>
        </p:txBody>
      </p:sp>
      <p:sp>
        <p:nvSpPr>
          <p:cNvPr id="3" name="Content Placeholder 2"/>
          <p:cNvSpPr>
            <a:spLocks noGrp="1"/>
          </p:cNvSpPr>
          <p:nvPr>
            <p:ph idx="1"/>
          </p:nvPr>
        </p:nvSpPr>
        <p:spPr/>
        <p:txBody>
          <a:bodyPr/>
          <a:lstStyle/>
          <a:p>
            <a:r>
              <a:rPr lang="en-US" dirty="0" smtClean="0"/>
              <a:t>Conditions </a:t>
            </a:r>
            <a:r>
              <a:rPr lang="en-US" dirty="0"/>
              <a:t>for Relief under Revenue Procedure 2002-21</a:t>
            </a:r>
          </a:p>
          <a:p>
            <a:pPr lvl="1"/>
            <a:r>
              <a:rPr lang="en-US" dirty="0" smtClean="0"/>
              <a:t>Terminate </a:t>
            </a:r>
            <a:r>
              <a:rPr lang="en-US" dirty="0"/>
              <a:t>PEO plan</a:t>
            </a:r>
          </a:p>
          <a:p>
            <a:pPr lvl="1"/>
            <a:r>
              <a:rPr lang="en-US" dirty="0"/>
              <a:t>Must give </a:t>
            </a:r>
            <a:r>
              <a:rPr lang="en-US" dirty="0" smtClean="0"/>
              <a:t>client </a:t>
            </a:r>
            <a:r>
              <a:rPr lang="en-US" dirty="0"/>
              <a:t>employer options:</a:t>
            </a:r>
          </a:p>
          <a:p>
            <a:pPr lvl="2"/>
            <a:r>
              <a:rPr lang="en-US" sz="2800" dirty="0"/>
              <a:t>Transfer plan assets </a:t>
            </a:r>
            <a:r>
              <a:rPr lang="en-US" sz="2800" dirty="0" smtClean="0"/>
              <a:t>to client </a:t>
            </a:r>
            <a:r>
              <a:rPr lang="en-US" sz="2800" dirty="0"/>
              <a:t>employer’s plan</a:t>
            </a:r>
          </a:p>
          <a:p>
            <a:pPr lvl="2"/>
            <a:r>
              <a:rPr lang="en-US" sz="2800" dirty="0"/>
              <a:t>Transfer plan assets to spin-off plan and terminate the spin-off plan</a:t>
            </a:r>
          </a:p>
          <a:p>
            <a:pPr lvl="1"/>
            <a:r>
              <a:rPr lang="en-US" dirty="0" smtClean="0"/>
              <a:t>Alternative: </a:t>
            </a:r>
            <a:r>
              <a:rPr lang="en-US" dirty="0"/>
              <a:t>s</a:t>
            </a:r>
            <a:r>
              <a:rPr lang="en-US" dirty="0" smtClean="0"/>
              <a:t>et </a:t>
            </a:r>
            <a:r>
              <a:rPr lang="en-US" dirty="0"/>
              <a:t>up multiple employer plan</a:t>
            </a:r>
          </a:p>
          <a:p>
            <a:endParaRPr lang="en-US" dirty="0"/>
          </a:p>
        </p:txBody>
      </p:sp>
    </p:spTree>
    <p:extLst>
      <p:ext uri="{BB962C8B-B14F-4D97-AF65-F5344CB8AC3E}">
        <p14:creationId xmlns:p14="http://schemas.microsoft.com/office/powerpoint/2010/main" val="751326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IRS Relief – MEP Option</a:t>
            </a:r>
            <a:endParaRPr lang="en-US" dirty="0"/>
          </a:p>
        </p:txBody>
      </p:sp>
      <p:sp>
        <p:nvSpPr>
          <p:cNvPr id="3" name="Content Placeholder 2"/>
          <p:cNvSpPr>
            <a:spLocks noGrp="1"/>
          </p:cNvSpPr>
          <p:nvPr>
            <p:ph idx="1"/>
          </p:nvPr>
        </p:nvSpPr>
        <p:spPr/>
        <p:txBody>
          <a:bodyPr>
            <a:normAutofit/>
          </a:bodyPr>
          <a:lstStyle/>
          <a:p>
            <a:r>
              <a:rPr lang="en-US" dirty="0" smtClean="0"/>
              <a:t>Relief </a:t>
            </a:r>
            <a:r>
              <a:rPr lang="en-US" dirty="0"/>
              <a:t>under Revenue Procedure 2002-21 can be obtained by converting PEO plan to </a:t>
            </a:r>
            <a:r>
              <a:rPr lang="en-US" dirty="0" smtClean="0"/>
              <a:t>a MEP</a:t>
            </a:r>
            <a:endParaRPr lang="en-US" dirty="0"/>
          </a:p>
          <a:p>
            <a:pPr lvl="1"/>
            <a:r>
              <a:rPr lang="en-US" dirty="0" smtClean="0"/>
              <a:t>Variable </a:t>
            </a:r>
            <a:r>
              <a:rPr lang="en-US" dirty="0"/>
              <a:t>plan features </a:t>
            </a:r>
            <a:r>
              <a:rPr lang="en-US" dirty="0" smtClean="0"/>
              <a:t>may </a:t>
            </a:r>
            <a:r>
              <a:rPr lang="en-US" dirty="0"/>
              <a:t>be selected by each participating worksite employer</a:t>
            </a:r>
          </a:p>
          <a:p>
            <a:pPr lvl="1"/>
            <a:r>
              <a:rPr lang="en-US" dirty="0"/>
              <a:t>Non-discrimination tests performed employer by employer</a:t>
            </a:r>
          </a:p>
          <a:p>
            <a:pPr lvl="1"/>
            <a:r>
              <a:rPr lang="en-US" dirty="0"/>
              <a:t>Under </a:t>
            </a:r>
            <a:r>
              <a:rPr lang="en-US" dirty="0" smtClean="0"/>
              <a:t>PEO-sponsored plan, </a:t>
            </a:r>
            <a:r>
              <a:rPr lang="en-US" dirty="0"/>
              <a:t>nondiscrimination would have been tested in the aggregate</a:t>
            </a:r>
          </a:p>
          <a:p>
            <a:endParaRPr lang="en-US" dirty="0"/>
          </a:p>
        </p:txBody>
      </p:sp>
    </p:spTree>
    <p:extLst>
      <p:ext uri="{BB962C8B-B14F-4D97-AF65-F5344CB8AC3E}">
        <p14:creationId xmlns:p14="http://schemas.microsoft.com/office/powerpoint/2010/main" val="2472124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a:t>Separate Employer Treatment </a:t>
            </a:r>
            <a:r>
              <a:rPr lang="en-US" b="1" dirty="0" smtClean="0"/>
              <a:t>under</a:t>
            </a:r>
            <a:r>
              <a:rPr lang="en-US" dirty="0" smtClean="0"/>
              <a:t> </a:t>
            </a:r>
            <a:r>
              <a:rPr lang="en-US" b="1" dirty="0"/>
              <a:t>MEP Rules</a:t>
            </a:r>
            <a:r>
              <a:rPr lang="en-US" dirty="0"/>
              <a:t/>
            </a:r>
            <a:br>
              <a:rPr lang="en-US" dirty="0"/>
            </a:br>
            <a:endParaRPr lang="en-US" dirty="0"/>
          </a:p>
        </p:txBody>
      </p:sp>
      <p:sp>
        <p:nvSpPr>
          <p:cNvPr id="3" name="Content Placeholder 2"/>
          <p:cNvSpPr>
            <a:spLocks noGrp="1"/>
          </p:cNvSpPr>
          <p:nvPr>
            <p:ph idx="1"/>
          </p:nvPr>
        </p:nvSpPr>
        <p:spPr/>
        <p:txBody>
          <a:bodyPr>
            <a:normAutofit/>
          </a:bodyPr>
          <a:lstStyle/>
          <a:p>
            <a:r>
              <a:rPr lang="en-US" dirty="0" smtClean="0"/>
              <a:t>Separate </a:t>
            </a:r>
            <a:r>
              <a:rPr lang="en-US" dirty="0"/>
              <a:t>employer treatment </a:t>
            </a:r>
          </a:p>
          <a:p>
            <a:pPr lvl="1"/>
            <a:r>
              <a:rPr lang="en-US" dirty="0" smtClean="0"/>
              <a:t>Multiple </a:t>
            </a:r>
            <a:r>
              <a:rPr lang="en-US" dirty="0"/>
              <a:t>contributing employers</a:t>
            </a:r>
          </a:p>
          <a:p>
            <a:pPr lvl="1"/>
            <a:r>
              <a:rPr lang="en-US" dirty="0"/>
              <a:t>Multiple benefit structures applying to different participants </a:t>
            </a:r>
          </a:p>
          <a:p>
            <a:pPr lvl="1"/>
            <a:r>
              <a:rPr lang="en-US" dirty="0"/>
              <a:t>Separate accounting for cost allocation (not for providing benefits)</a:t>
            </a:r>
          </a:p>
          <a:p>
            <a:pPr lvl="1"/>
            <a:r>
              <a:rPr lang="en-US" dirty="0"/>
              <a:t>Deduction limitations</a:t>
            </a:r>
          </a:p>
          <a:p>
            <a:pPr lvl="1"/>
            <a:r>
              <a:rPr lang="en-US" dirty="0"/>
              <a:t>Minimum coverage and participation</a:t>
            </a:r>
          </a:p>
          <a:p>
            <a:pPr lvl="1"/>
            <a:r>
              <a:rPr lang="en-US" dirty="0"/>
              <a:t>Nondiscrimination testing</a:t>
            </a:r>
          </a:p>
          <a:p>
            <a:endParaRPr lang="en-US" dirty="0"/>
          </a:p>
        </p:txBody>
      </p:sp>
    </p:spTree>
    <p:extLst>
      <p:ext uri="{BB962C8B-B14F-4D97-AF65-F5344CB8AC3E}">
        <p14:creationId xmlns:p14="http://schemas.microsoft.com/office/powerpoint/2010/main" val="2190088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Single Plan Treatment of MEPs</a:t>
            </a:r>
            <a:endParaRPr lang="en-US" dirty="0"/>
          </a:p>
        </p:txBody>
      </p:sp>
      <p:sp>
        <p:nvSpPr>
          <p:cNvPr id="3" name="Content Placeholder 2"/>
          <p:cNvSpPr>
            <a:spLocks noGrp="1"/>
          </p:cNvSpPr>
          <p:nvPr>
            <p:ph idx="1"/>
          </p:nvPr>
        </p:nvSpPr>
        <p:spPr/>
        <p:txBody>
          <a:bodyPr/>
          <a:lstStyle/>
          <a:p>
            <a:r>
              <a:rPr lang="en-US" dirty="0" smtClean="0"/>
              <a:t>Single </a:t>
            </a:r>
            <a:r>
              <a:rPr lang="en-US" dirty="0"/>
              <a:t>plan treatment</a:t>
            </a:r>
          </a:p>
          <a:p>
            <a:pPr lvl="1"/>
            <a:r>
              <a:rPr lang="en-US" sz="3000" dirty="0" smtClean="0"/>
              <a:t>All </a:t>
            </a:r>
            <a:r>
              <a:rPr lang="en-US" sz="3000" dirty="0"/>
              <a:t>MEP assets to be available to pay benefits to all MEP participants</a:t>
            </a:r>
          </a:p>
          <a:p>
            <a:pPr lvl="1"/>
            <a:r>
              <a:rPr lang="en-US" sz="3000" dirty="0"/>
              <a:t>Service with all MEP participating employers counted for purposes of eligibility and vesting</a:t>
            </a:r>
          </a:p>
          <a:p>
            <a:pPr lvl="1"/>
            <a:r>
              <a:rPr lang="en-US" sz="3000" dirty="0"/>
              <a:t>Annual additions from all participating employers aggregated for purposes of contribution limits</a:t>
            </a:r>
          </a:p>
          <a:p>
            <a:endParaRPr lang="en-US" dirty="0"/>
          </a:p>
        </p:txBody>
      </p:sp>
    </p:spTree>
    <p:extLst>
      <p:ext uri="{BB962C8B-B14F-4D97-AF65-F5344CB8AC3E}">
        <p14:creationId xmlns:p14="http://schemas.microsoft.com/office/powerpoint/2010/main" val="3698845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DOL Treatment of Retirement Plan MEP</a:t>
            </a:r>
            <a:endParaRPr lang="en-US" dirty="0"/>
          </a:p>
        </p:txBody>
      </p:sp>
      <p:sp>
        <p:nvSpPr>
          <p:cNvPr id="3" name="Content Placeholder 2"/>
          <p:cNvSpPr>
            <a:spLocks noGrp="1"/>
          </p:cNvSpPr>
          <p:nvPr>
            <p:ph idx="1"/>
          </p:nvPr>
        </p:nvSpPr>
        <p:spPr/>
        <p:txBody>
          <a:bodyPr>
            <a:normAutofit fontScale="92500"/>
          </a:bodyPr>
          <a:lstStyle/>
          <a:p>
            <a:r>
              <a:rPr lang="en-US" dirty="0" smtClean="0"/>
              <a:t>DOL </a:t>
            </a:r>
            <a:r>
              <a:rPr lang="en-US" dirty="0"/>
              <a:t>Advisory </a:t>
            </a:r>
            <a:r>
              <a:rPr lang="en-US" dirty="0" smtClean="0"/>
              <a:t>Opinion </a:t>
            </a:r>
            <a:r>
              <a:rPr lang="en-US" dirty="0"/>
              <a:t>2012-04A</a:t>
            </a:r>
          </a:p>
          <a:p>
            <a:pPr lvl="1"/>
            <a:r>
              <a:rPr lang="en-US" dirty="0" smtClean="0"/>
              <a:t>401(k</a:t>
            </a:r>
            <a:r>
              <a:rPr lang="en-US" dirty="0"/>
              <a:t>) MEP adopted by unrelated employers held to be series of separate plans</a:t>
            </a:r>
          </a:p>
          <a:p>
            <a:r>
              <a:rPr lang="en-US" dirty="0" smtClean="0"/>
              <a:t>Consequences </a:t>
            </a:r>
            <a:r>
              <a:rPr lang="en-US" dirty="0"/>
              <a:t>of multiple plan status</a:t>
            </a:r>
          </a:p>
          <a:p>
            <a:pPr lvl="1"/>
            <a:r>
              <a:rPr lang="en-US" dirty="0" smtClean="0"/>
              <a:t>Form </a:t>
            </a:r>
            <a:r>
              <a:rPr lang="en-US" dirty="0"/>
              <a:t>5500 filing for each plan</a:t>
            </a:r>
          </a:p>
          <a:p>
            <a:pPr lvl="1"/>
            <a:r>
              <a:rPr lang="en-US" dirty="0"/>
              <a:t>Annual audit for plans with 100 or more participants</a:t>
            </a:r>
          </a:p>
          <a:p>
            <a:r>
              <a:rPr lang="en-US" dirty="0" smtClean="0"/>
              <a:t>DOL </a:t>
            </a:r>
            <a:r>
              <a:rPr lang="en-US" dirty="0"/>
              <a:t>Reasoning</a:t>
            </a:r>
          </a:p>
          <a:p>
            <a:pPr lvl="1"/>
            <a:r>
              <a:rPr lang="en-US" dirty="0" smtClean="0"/>
              <a:t>Participating </a:t>
            </a:r>
            <a:r>
              <a:rPr lang="en-US" dirty="0"/>
              <a:t>employers had no pre-existing ties</a:t>
            </a:r>
          </a:p>
          <a:p>
            <a:pPr lvl="1"/>
            <a:r>
              <a:rPr lang="en-US" dirty="0" smtClean="0"/>
              <a:t>Participating employers lack </a:t>
            </a:r>
            <a:r>
              <a:rPr lang="en-US" dirty="0"/>
              <a:t>control over plan sponsor</a:t>
            </a:r>
          </a:p>
          <a:p>
            <a:endParaRPr lang="en-US" dirty="0"/>
          </a:p>
        </p:txBody>
      </p:sp>
    </p:spTree>
    <p:extLst>
      <p:ext uri="{BB962C8B-B14F-4D97-AF65-F5344CB8AC3E}">
        <p14:creationId xmlns:p14="http://schemas.microsoft.com/office/powerpoint/2010/main" val="1872247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Consequences of Revenue Procedure 2002-21</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End </a:t>
            </a:r>
            <a:r>
              <a:rPr lang="en-US" dirty="0"/>
              <a:t>of reliance on determination letters for PEO plan covering worksite employees</a:t>
            </a:r>
          </a:p>
          <a:p>
            <a:pPr lvl="1"/>
            <a:r>
              <a:rPr lang="en-US" dirty="0" smtClean="0"/>
              <a:t>Most </a:t>
            </a:r>
            <a:r>
              <a:rPr lang="en-US" dirty="0"/>
              <a:t>PEO plans terminated or converted to MEPs</a:t>
            </a:r>
          </a:p>
          <a:p>
            <a:pPr lvl="1"/>
            <a:r>
              <a:rPr lang="en-US" dirty="0"/>
              <a:t>Single-employer PEO plans covering worksite employees become obsolete</a:t>
            </a:r>
          </a:p>
          <a:p>
            <a:pPr lvl="1"/>
            <a:r>
              <a:rPr lang="en-US" dirty="0"/>
              <a:t>Risks of maintaining plan for worksite employees</a:t>
            </a:r>
          </a:p>
          <a:p>
            <a:pPr lvl="2"/>
            <a:r>
              <a:rPr lang="en-US" sz="2800" dirty="0"/>
              <a:t>Disqualification</a:t>
            </a:r>
          </a:p>
          <a:p>
            <a:pPr lvl="2"/>
            <a:r>
              <a:rPr lang="en-US" sz="2800" dirty="0"/>
              <a:t>Taxable rollovers</a:t>
            </a:r>
          </a:p>
          <a:p>
            <a:pPr lvl="2"/>
            <a:r>
              <a:rPr lang="en-US" sz="2800" dirty="0"/>
              <a:t>Improper non-discrimination testing</a:t>
            </a:r>
          </a:p>
          <a:p>
            <a:r>
              <a:rPr lang="en-US" dirty="0" smtClean="0"/>
              <a:t>MEP </a:t>
            </a:r>
            <a:r>
              <a:rPr lang="en-US" dirty="0"/>
              <a:t>conversion provided definitive result</a:t>
            </a:r>
          </a:p>
          <a:p>
            <a:r>
              <a:rPr lang="en-US" dirty="0" smtClean="0"/>
              <a:t>Co-employment </a:t>
            </a:r>
            <a:r>
              <a:rPr lang="en-US" dirty="0"/>
              <a:t>theory was uncertain and relied on case by case analysis</a:t>
            </a:r>
          </a:p>
          <a:p>
            <a:endParaRPr lang="en-US" dirty="0"/>
          </a:p>
        </p:txBody>
      </p:sp>
    </p:spTree>
    <p:extLst>
      <p:ext uri="{BB962C8B-B14F-4D97-AF65-F5344CB8AC3E}">
        <p14:creationId xmlns:p14="http://schemas.microsoft.com/office/powerpoint/2010/main" val="950767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Leased Employee Definition</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Leased </a:t>
            </a:r>
            <a:r>
              <a:rPr lang="en-US" dirty="0"/>
              <a:t>employees not counted in nondiscrimination testing if safe harbor conditions met</a:t>
            </a:r>
          </a:p>
          <a:p>
            <a:pPr lvl="1"/>
            <a:r>
              <a:rPr lang="en-US" dirty="0" smtClean="0"/>
              <a:t>PEO </a:t>
            </a:r>
            <a:r>
              <a:rPr lang="en-US" dirty="0"/>
              <a:t>maintains 10% money purchase plan</a:t>
            </a:r>
          </a:p>
          <a:p>
            <a:pPr lvl="1"/>
            <a:r>
              <a:rPr lang="en-US" dirty="0" smtClean="0"/>
              <a:t>Full </a:t>
            </a:r>
            <a:r>
              <a:rPr lang="en-US" dirty="0"/>
              <a:t>and immediate vesting</a:t>
            </a:r>
          </a:p>
          <a:p>
            <a:pPr lvl="1"/>
            <a:r>
              <a:rPr lang="en-US" dirty="0" smtClean="0"/>
              <a:t>Immediate </a:t>
            </a:r>
            <a:r>
              <a:rPr lang="en-US" dirty="0"/>
              <a:t>participation by all worksite employees</a:t>
            </a:r>
          </a:p>
          <a:p>
            <a:r>
              <a:rPr lang="en-US" dirty="0" smtClean="0"/>
              <a:t>Definition </a:t>
            </a:r>
            <a:r>
              <a:rPr lang="en-US" dirty="0"/>
              <a:t>of “leased employee”</a:t>
            </a:r>
          </a:p>
          <a:p>
            <a:pPr lvl="1"/>
            <a:r>
              <a:rPr lang="en-US" sz="3100" dirty="0" smtClean="0"/>
              <a:t>Worker </a:t>
            </a:r>
            <a:r>
              <a:rPr lang="en-US" sz="3100" u="sng" dirty="0"/>
              <a:t>not</a:t>
            </a:r>
            <a:r>
              <a:rPr lang="en-US" sz="3100" dirty="0"/>
              <a:t> the employee of service recipient</a:t>
            </a:r>
          </a:p>
          <a:p>
            <a:pPr lvl="1"/>
            <a:r>
              <a:rPr lang="en-US" sz="3100" dirty="0" smtClean="0"/>
              <a:t>But worker </a:t>
            </a:r>
            <a:r>
              <a:rPr lang="en-US" sz="3100" dirty="0"/>
              <a:t>is under primary direction and control of service recipient</a:t>
            </a:r>
          </a:p>
          <a:p>
            <a:pPr lvl="2"/>
            <a:r>
              <a:rPr lang="en-US" sz="3100" dirty="0"/>
              <a:t>Test to be applied only after determination that the worker is a common law employee of PEO</a:t>
            </a:r>
          </a:p>
          <a:p>
            <a:pPr lvl="2"/>
            <a:r>
              <a:rPr lang="en-US" sz="3100" dirty="0"/>
              <a:t>At least one court sees the test as internally inconsistent</a:t>
            </a:r>
          </a:p>
          <a:p>
            <a:endParaRPr lang="en-US" sz="2800" dirty="0"/>
          </a:p>
        </p:txBody>
      </p:sp>
    </p:spTree>
    <p:extLst>
      <p:ext uri="{BB962C8B-B14F-4D97-AF65-F5344CB8AC3E}">
        <p14:creationId xmlns:p14="http://schemas.microsoft.com/office/powerpoint/2010/main" val="145569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Leased </a:t>
            </a:r>
            <a:r>
              <a:rPr lang="en-US" b="1" dirty="0"/>
              <a:t>Employee Safe Harbor Plans</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PEO </a:t>
            </a:r>
            <a:r>
              <a:rPr lang="en-US" dirty="0"/>
              <a:t>must have significant control over worksite employees  to qualify for safe harbor</a:t>
            </a:r>
          </a:p>
          <a:p>
            <a:r>
              <a:rPr lang="en-US" dirty="0" smtClean="0"/>
              <a:t>Revenue </a:t>
            </a:r>
            <a:r>
              <a:rPr lang="en-US" dirty="0"/>
              <a:t>Procedure 2002-21 states that safe harbor not applicable if worker determined to be a common law employee of worksite employer</a:t>
            </a:r>
          </a:p>
          <a:p>
            <a:r>
              <a:rPr lang="en-US" dirty="0" smtClean="0"/>
              <a:t>Consequences </a:t>
            </a:r>
            <a:r>
              <a:rPr lang="en-US" dirty="0"/>
              <a:t>of failing qualify under safe harbor</a:t>
            </a:r>
          </a:p>
          <a:p>
            <a:pPr lvl="1"/>
            <a:r>
              <a:rPr lang="en-US" dirty="0" smtClean="0"/>
              <a:t>Leased </a:t>
            </a:r>
            <a:r>
              <a:rPr lang="en-US" dirty="0"/>
              <a:t>employees to be tested under plan of worksite employer</a:t>
            </a:r>
          </a:p>
          <a:p>
            <a:pPr lvl="1"/>
            <a:r>
              <a:rPr lang="en-US" dirty="0"/>
              <a:t>PEO plan violates exclusive benefit rule and is disqualified</a:t>
            </a:r>
          </a:p>
          <a:p>
            <a:endParaRPr lang="en-US" dirty="0"/>
          </a:p>
        </p:txBody>
      </p:sp>
    </p:spTree>
    <p:extLst>
      <p:ext uri="{BB962C8B-B14F-4D97-AF65-F5344CB8AC3E}">
        <p14:creationId xmlns:p14="http://schemas.microsoft.com/office/powerpoint/2010/main" val="25321261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Proper Drafting of Section 414(n) Exclusion </a:t>
            </a:r>
            <a:endParaRPr lang="en-US" dirty="0"/>
          </a:p>
        </p:txBody>
      </p:sp>
      <p:sp>
        <p:nvSpPr>
          <p:cNvPr id="3" name="Content Placeholder 2"/>
          <p:cNvSpPr>
            <a:spLocks noGrp="1"/>
          </p:cNvSpPr>
          <p:nvPr>
            <p:ph idx="1"/>
          </p:nvPr>
        </p:nvSpPr>
        <p:spPr/>
        <p:txBody>
          <a:bodyPr>
            <a:normAutofit/>
          </a:bodyPr>
          <a:lstStyle/>
          <a:p>
            <a:r>
              <a:rPr lang="en-US" dirty="0" smtClean="0"/>
              <a:t>Proper </a:t>
            </a:r>
            <a:r>
              <a:rPr lang="en-US" dirty="0"/>
              <a:t>drafting of exclusion for leased employees requires avoiding references to the statutory definition</a:t>
            </a:r>
          </a:p>
          <a:p>
            <a:r>
              <a:rPr lang="en-US" dirty="0" smtClean="0"/>
              <a:t>Exclusion </a:t>
            </a:r>
            <a:r>
              <a:rPr lang="en-US" dirty="0"/>
              <a:t>ineffective if definition incorporates Code reference and employee is determined to be a common law employee of PEO client</a:t>
            </a:r>
          </a:p>
          <a:p>
            <a:r>
              <a:rPr lang="en-US" dirty="0" smtClean="0"/>
              <a:t>Definition </a:t>
            </a:r>
            <a:r>
              <a:rPr lang="en-US" dirty="0"/>
              <a:t>of excluded employees should specifically describe the affected group</a:t>
            </a:r>
          </a:p>
          <a:p>
            <a:endParaRPr lang="en-US" dirty="0"/>
          </a:p>
        </p:txBody>
      </p:sp>
    </p:spTree>
    <p:extLst>
      <p:ext uri="{BB962C8B-B14F-4D97-AF65-F5344CB8AC3E}">
        <p14:creationId xmlns:p14="http://schemas.microsoft.com/office/powerpoint/2010/main" val="18370241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Mirror Plan Strategy</a:t>
            </a:r>
            <a:endParaRPr lang="en-US" dirty="0"/>
          </a:p>
        </p:txBody>
      </p:sp>
      <p:sp>
        <p:nvSpPr>
          <p:cNvPr id="3" name="Content Placeholder 2"/>
          <p:cNvSpPr>
            <a:spLocks noGrp="1"/>
          </p:cNvSpPr>
          <p:nvPr>
            <p:ph idx="1"/>
          </p:nvPr>
        </p:nvSpPr>
        <p:spPr/>
        <p:txBody>
          <a:bodyPr/>
          <a:lstStyle/>
          <a:p>
            <a:r>
              <a:rPr lang="en-US" dirty="0" smtClean="0"/>
              <a:t>PEO </a:t>
            </a:r>
            <a:r>
              <a:rPr lang="en-US" dirty="0"/>
              <a:t>and client firm adopt identical plans so that leased employees and client firm employees get same level of contributions</a:t>
            </a:r>
          </a:p>
          <a:p>
            <a:r>
              <a:rPr lang="en-US" dirty="0" smtClean="0"/>
              <a:t>Does </a:t>
            </a:r>
            <a:r>
              <a:rPr lang="en-US" dirty="0"/>
              <a:t>not address exclusive benefit rule and leaves PEO plan exposed</a:t>
            </a:r>
          </a:p>
          <a:p>
            <a:r>
              <a:rPr lang="en-US" dirty="0" smtClean="0"/>
              <a:t>Plan </a:t>
            </a:r>
            <a:r>
              <a:rPr lang="en-US" dirty="0"/>
              <a:t>of client </a:t>
            </a:r>
            <a:r>
              <a:rPr lang="en-US" dirty="0" smtClean="0"/>
              <a:t>firm </a:t>
            </a:r>
            <a:r>
              <a:rPr lang="en-US" dirty="0"/>
              <a:t>could potentially fail nondiscrimination</a:t>
            </a:r>
          </a:p>
          <a:p>
            <a:endParaRPr lang="en-US" dirty="0"/>
          </a:p>
        </p:txBody>
      </p:sp>
    </p:spTree>
    <p:extLst>
      <p:ext uri="{BB962C8B-B14F-4D97-AF65-F5344CB8AC3E}">
        <p14:creationId xmlns:p14="http://schemas.microsoft.com/office/powerpoint/2010/main" val="37472142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Health </a:t>
            </a:r>
            <a:r>
              <a:rPr lang="en-US" b="1" dirty="0" smtClean="0"/>
              <a:t>Plan Transition </a:t>
            </a:r>
            <a:r>
              <a:rPr lang="en-US" b="1" dirty="0"/>
              <a:t>Issues</a:t>
            </a:r>
            <a:endParaRPr lang="en-US" dirty="0"/>
          </a:p>
        </p:txBody>
      </p:sp>
      <p:sp>
        <p:nvSpPr>
          <p:cNvPr id="3" name="Content Placeholder 2"/>
          <p:cNvSpPr>
            <a:spLocks noGrp="1"/>
          </p:cNvSpPr>
          <p:nvPr>
            <p:ph idx="1"/>
          </p:nvPr>
        </p:nvSpPr>
        <p:spPr/>
        <p:txBody>
          <a:bodyPr/>
          <a:lstStyle/>
          <a:p>
            <a:r>
              <a:rPr lang="en-US" dirty="0" smtClean="0"/>
              <a:t>Health </a:t>
            </a:r>
            <a:r>
              <a:rPr lang="en-US" dirty="0"/>
              <a:t>plan coverage issues when PEO relationship begins or ends</a:t>
            </a:r>
          </a:p>
          <a:p>
            <a:pPr lvl="1"/>
            <a:r>
              <a:rPr lang="en-US" dirty="0" smtClean="0"/>
              <a:t>Notice </a:t>
            </a:r>
            <a:r>
              <a:rPr lang="en-US" dirty="0"/>
              <a:t>to participants triggered when PEO takes over with new insurance carrier</a:t>
            </a:r>
          </a:p>
          <a:p>
            <a:pPr lvl="1"/>
            <a:r>
              <a:rPr lang="en-US" dirty="0"/>
              <a:t>COBRA notice required when old insurance terminated</a:t>
            </a:r>
          </a:p>
          <a:p>
            <a:pPr lvl="1"/>
            <a:r>
              <a:rPr lang="en-US" dirty="0"/>
              <a:t>PEO or client employer </a:t>
            </a:r>
            <a:r>
              <a:rPr lang="en-US" dirty="0" smtClean="0"/>
              <a:t>potentially liable </a:t>
            </a:r>
            <a:r>
              <a:rPr lang="en-US" dirty="0"/>
              <a:t>for medical expenses if notice requirements not met</a:t>
            </a:r>
          </a:p>
          <a:p>
            <a:endParaRPr lang="en-US" dirty="0"/>
          </a:p>
        </p:txBody>
      </p:sp>
    </p:spTree>
    <p:extLst>
      <p:ext uri="{BB962C8B-B14F-4D97-AF65-F5344CB8AC3E}">
        <p14:creationId xmlns:p14="http://schemas.microsoft.com/office/powerpoint/2010/main" val="34448877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MEWA Rulings</a:t>
            </a:r>
            <a:endParaRPr lang="en-US" dirty="0"/>
          </a:p>
        </p:txBody>
      </p:sp>
      <p:sp>
        <p:nvSpPr>
          <p:cNvPr id="3" name="Content Placeholder 2"/>
          <p:cNvSpPr>
            <a:spLocks noGrp="1"/>
          </p:cNvSpPr>
          <p:nvPr>
            <p:ph idx="1"/>
          </p:nvPr>
        </p:nvSpPr>
        <p:spPr/>
        <p:txBody>
          <a:bodyPr>
            <a:normAutofit/>
          </a:bodyPr>
          <a:lstStyle/>
          <a:p>
            <a:r>
              <a:rPr lang="en-US" dirty="0" smtClean="0"/>
              <a:t>Welfare </a:t>
            </a:r>
            <a:r>
              <a:rPr lang="en-US" dirty="0"/>
              <a:t>benefit arrangement exempt from state regulation if not a MEWA</a:t>
            </a:r>
          </a:p>
          <a:p>
            <a:pPr lvl="1"/>
            <a:r>
              <a:rPr lang="en-US" dirty="0" smtClean="0"/>
              <a:t>PEO </a:t>
            </a:r>
            <a:r>
              <a:rPr lang="en-US" dirty="0"/>
              <a:t>must show that it is common law employer</a:t>
            </a:r>
          </a:p>
          <a:p>
            <a:pPr lvl="1"/>
            <a:r>
              <a:rPr lang="en-US" dirty="0" smtClean="0"/>
              <a:t>Federal </a:t>
            </a:r>
            <a:r>
              <a:rPr lang="en-US" dirty="0"/>
              <a:t>common law factors apply to determine employee </a:t>
            </a:r>
            <a:r>
              <a:rPr lang="en-US" dirty="0" smtClean="0"/>
              <a:t>status</a:t>
            </a:r>
            <a:endParaRPr lang="en-US" dirty="0"/>
          </a:p>
          <a:p>
            <a:r>
              <a:rPr lang="en-US" dirty="0"/>
              <a:t>Rationale extended to PEO </a:t>
            </a:r>
            <a:r>
              <a:rPr lang="en-US" dirty="0" smtClean="0"/>
              <a:t>facts</a:t>
            </a:r>
          </a:p>
          <a:p>
            <a:r>
              <a:rPr lang="en-US" dirty="0" smtClean="0"/>
              <a:t>Plans with more than one employer sponsor  not covered by ERISA preemption</a:t>
            </a:r>
            <a:endParaRPr lang="en-US" dirty="0"/>
          </a:p>
        </p:txBody>
      </p:sp>
    </p:spTree>
    <p:extLst>
      <p:ext uri="{BB962C8B-B14F-4D97-AF65-F5344CB8AC3E}">
        <p14:creationId xmlns:p14="http://schemas.microsoft.com/office/powerpoint/2010/main" val="18739167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Staffing Agency/PEO  Rulings</a:t>
            </a:r>
            <a:endParaRPr lang="en-US" dirty="0"/>
          </a:p>
        </p:txBody>
      </p:sp>
      <p:sp>
        <p:nvSpPr>
          <p:cNvPr id="3" name="Content Placeholder 2"/>
          <p:cNvSpPr>
            <a:spLocks noGrp="1"/>
          </p:cNvSpPr>
          <p:nvPr>
            <p:ph idx="1"/>
          </p:nvPr>
        </p:nvSpPr>
        <p:spPr/>
        <p:txBody>
          <a:bodyPr>
            <a:normAutofit lnSpcReduction="10000"/>
          </a:bodyPr>
          <a:lstStyle/>
          <a:p>
            <a:r>
              <a:rPr lang="en-US" dirty="0" smtClean="0"/>
              <a:t>Federal </a:t>
            </a:r>
            <a:r>
              <a:rPr lang="en-US" dirty="0"/>
              <a:t>common law factors apply to determine employee status</a:t>
            </a:r>
          </a:p>
          <a:p>
            <a:pPr lvl="1"/>
            <a:r>
              <a:rPr lang="en-US" dirty="0"/>
              <a:t>Right to control and direct</a:t>
            </a:r>
          </a:p>
          <a:p>
            <a:pPr lvl="1"/>
            <a:r>
              <a:rPr lang="en-US" dirty="0"/>
              <a:t>Right to fire</a:t>
            </a:r>
          </a:p>
          <a:p>
            <a:pPr lvl="1"/>
            <a:r>
              <a:rPr lang="en-US" dirty="0"/>
              <a:t>Worker’s economic dependency on employer</a:t>
            </a:r>
          </a:p>
          <a:p>
            <a:r>
              <a:rPr lang="en-US" dirty="0" smtClean="0"/>
              <a:t>PEOs have usually </a:t>
            </a:r>
            <a:r>
              <a:rPr lang="en-US" dirty="0"/>
              <a:t>failed to demonstrate employer-employee relationship</a:t>
            </a:r>
          </a:p>
          <a:p>
            <a:r>
              <a:rPr lang="en-US" dirty="0" smtClean="0"/>
              <a:t>State </a:t>
            </a:r>
            <a:r>
              <a:rPr lang="en-US" dirty="0"/>
              <a:t>law deeming workers to be PEO employees disregarded at federal level </a:t>
            </a:r>
          </a:p>
          <a:p>
            <a:endParaRPr lang="en-US" dirty="0"/>
          </a:p>
        </p:txBody>
      </p:sp>
    </p:spTree>
    <p:extLst>
      <p:ext uri="{BB962C8B-B14F-4D97-AF65-F5344CB8AC3E}">
        <p14:creationId xmlns:p14="http://schemas.microsoft.com/office/powerpoint/2010/main" val="16211441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Alternatives for </a:t>
            </a:r>
            <a:r>
              <a:rPr lang="en-US" b="1" dirty="0" smtClean="0"/>
              <a:t/>
            </a:r>
            <a:br>
              <a:rPr lang="en-US" b="1" dirty="0" smtClean="0"/>
            </a:br>
            <a:r>
              <a:rPr lang="en-US" b="1" dirty="0" smtClean="0"/>
              <a:t>Avoiding MEWA Status </a:t>
            </a:r>
            <a:endParaRPr lang="en-US" dirty="0"/>
          </a:p>
        </p:txBody>
      </p:sp>
      <p:sp>
        <p:nvSpPr>
          <p:cNvPr id="3" name="Content Placeholder 2"/>
          <p:cNvSpPr>
            <a:spLocks noGrp="1"/>
          </p:cNvSpPr>
          <p:nvPr>
            <p:ph idx="1"/>
          </p:nvPr>
        </p:nvSpPr>
        <p:spPr/>
        <p:txBody>
          <a:bodyPr>
            <a:normAutofit/>
          </a:bodyPr>
          <a:lstStyle/>
          <a:p>
            <a:r>
              <a:rPr lang="en-US" dirty="0" smtClean="0"/>
              <a:t>PEO asserted to be </a:t>
            </a:r>
            <a:r>
              <a:rPr lang="en-US" dirty="0"/>
              <a:t>a member of a controlled group with client firms for tax purposes</a:t>
            </a:r>
          </a:p>
          <a:p>
            <a:r>
              <a:rPr lang="en-US" dirty="0" smtClean="0"/>
              <a:t>PEO </a:t>
            </a:r>
            <a:r>
              <a:rPr lang="en-US" dirty="0"/>
              <a:t>and client firms are </a:t>
            </a:r>
            <a:r>
              <a:rPr lang="en-US" dirty="0" smtClean="0"/>
              <a:t>members </a:t>
            </a:r>
            <a:r>
              <a:rPr lang="en-US" dirty="0"/>
              <a:t>of affiliated service group for tax purposes</a:t>
            </a:r>
          </a:p>
          <a:p>
            <a:r>
              <a:rPr lang="en-US" dirty="0" smtClean="0"/>
              <a:t>PEO’s </a:t>
            </a:r>
            <a:r>
              <a:rPr lang="en-US" dirty="0"/>
              <a:t>have generally failed to qualify under these exceptions which require an ownership relationship with client firms</a:t>
            </a:r>
          </a:p>
          <a:p>
            <a:pPr marL="0" indent="0">
              <a:buNone/>
            </a:pPr>
            <a:endParaRPr lang="en-US" dirty="0"/>
          </a:p>
        </p:txBody>
      </p:sp>
    </p:spTree>
    <p:extLst>
      <p:ext uri="{BB962C8B-B14F-4D97-AF65-F5344CB8AC3E}">
        <p14:creationId xmlns:p14="http://schemas.microsoft.com/office/powerpoint/2010/main" val="11230513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Establishing Controlled Group </a:t>
            </a:r>
            <a:br>
              <a:rPr lang="en-US" b="1" dirty="0" smtClean="0"/>
            </a:br>
            <a:r>
              <a:rPr lang="en-US" b="1" dirty="0" smtClean="0"/>
              <a:t>with Options</a:t>
            </a:r>
            <a:endParaRPr lang="en-US" b="1" dirty="0"/>
          </a:p>
        </p:txBody>
      </p:sp>
      <p:sp>
        <p:nvSpPr>
          <p:cNvPr id="3" name="Content Placeholder 2"/>
          <p:cNvSpPr>
            <a:spLocks noGrp="1"/>
          </p:cNvSpPr>
          <p:nvPr>
            <p:ph idx="1"/>
          </p:nvPr>
        </p:nvSpPr>
        <p:spPr/>
        <p:txBody>
          <a:bodyPr/>
          <a:lstStyle/>
          <a:p>
            <a:r>
              <a:rPr lang="en-US" dirty="0"/>
              <a:t>PEO’s have generally failed to qualify </a:t>
            </a:r>
            <a:r>
              <a:rPr lang="en-US" dirty="0" smtClean="0"/>
              <a:t>under </a:t>
            </a:r>
            <a:r>
              <a:rPr lang="en-US" dirty="0"/>
              <a:t>exceptions which require an ownership relationship with client firms</a:t>
            </a:r>
          </a:p>
          <a:p>
            <a:pPr lvl="1"/>
            <a:r>
              <a:rPr lang="en-US" dirty="0" smtClean="0"/>
              <a:t>PEO-held </a:t>
            </a:r>
            <a:r>
              <a:rPr lang="en-US" dirty="0"/>
              <a:t>options in client firms likely to be </a:t>
            </a:r>
            <a:r>
              <a:rPr lang="en-US" dirty="0" smtClean="0"/>
              <a:t>disregarded</a:t>
            </a:r>
          </a:p>
          <a:p>
            <a:pPr lvl="1"/>
            <a:r>
              <a:rPr lang="en-US" dirty="0" smtClean="0"/>
              <a:t>Must show business purpose for PEO to hold options in client firms</a:t>
            </a:r>
          </a:p>
          <a:p>
            <a:pPr lvl="2"/>
            <a:r>
              <a:rPr lang="en-US" sz="2800" dirty="0" smtClean="0"/>
              <a:t>Avoiding state regulation as a MEWA is not viewed as a sufficient business purpose</a:t>
            </a:r>
            <a:endParaRPr lang="en-US" sz="2800" dirty="0"/>
          </a:p>
          <a:p>
            <a:endParaRPr lang="en-US" dirty="0"/>
          </a:p>
        </p:txBody>
      </p:sp>
    </p:spTree>
    <p:extLst>
      <p:ext uri="{BB962C8B-B14F-4D97-AF65-F5344CB8AC3E}">
        <p14:creationId xmlns:p14="http://schemas.microsoft.com/office/powerpoint/2010/main" val="352321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b="1" dirty="0" smtClean="0"/>
              <a:t>(ALMOST) EVERYTHING YOU WANT TO KNOW ABOUT PEOS</a:t>
            </a:r>
            <a:endParaRPr lang="en-US" sz="4800" b="1" dirty="0"/>
          </a:p>
        </p:txBody>
      </p:sp>
      <p:sp>
        <p:nvSpPr>
          <p:cNvPr id="3" name="Content Placeholder 2"/>
          <p:cNvSpPr>
            <a:spLocks noGrp="1"/>
          </p:cNvSpPr>
          <p:nvPr>
            <p:ph idx="1"/>
          </p:nvPr>
        </p:nvSpPr>
        <p:spPr/>
        <p:txBody>
          <a:bodyPr>
            <a:normAutofit fontScale="85000" lnSpcReduction="20000"/>
          </a:bodyPr>
          <a:lstStyle/>
          <a:p>
            <a:pPr marL="0" indent="0" algn="ctr">
              <a:buNone/>
            </a:pPr>
            <a:endParaRPr lang="en-US" dirty="0" smtClean="0"/>
          </a:p>
          <a:p>
            <a:pPr marL="0" indent="0" algn="ctr">
              <a:buNone/>
            </a:pPr>
            <a:r>
              <a:rPr lang="en-US" sz="4200" b="1" dirty="0" smtClean="0">
                <a:solidFill>
                  <a:schemeClr val="tx2"/>
                </a:solidFill>
              </a:rPr>
              <a:t>Marcia S. Wagner, Esq.</a:t>
            </a:r>
          </a:p>
          <a:p>
            <a:pPr marL="0" indent="0" algn="ctr">
              <a:buNone/>
            </a:pPr>
            <a:endParaRPr lang="en-US" dirty="0" smtClean="0"/>
          </a:p>
          <a:p>
            <a:pPr marL="0" indent="0" algn="ctr">
              <a:buNone/>
            </a:pPr>
            <a:endParaRPr lang="en-US" dirty="0"/>
          </a:p>
          <a:p>
            <a:pPr marL="0" indent="0" algn="ctr">
              <a:buNone/>
            </a:pPr>
            <a:endParaRPr lang="en-US" dirty="0" smtClean="0"/>
          </a:p>
          <a:p>
            <a:pPr marL="0" indent="0" algn="ctr">
              <a:lnSpc>
                <a:spcPct val="120000"/>
              </a:lnSpc>
              <a:spcBef>
                <a:spcPts val="0"/>
              </a:spcBef>
              <a:buNone/>
              <a:defRPr/>
            </a:pPr>
            <a:r>
              <a:rPr lang="en-US" dirty="0" smtClean="0">
                <a:solidFill>
                  <a:schemeClr val="tx2"/>
                </a:solidFill>
                <a:latin typeface="+mj-lt"/>
                <a:cs typeface="Arial" charset="0"/>
              </a:rPr>
              <a:t>99 </a:t>
            </a:r>
            <a:r>
              <a:rPr lang="en-US" dirty="0">
                <a:solidFill>
                  <a:schemeClr val="tx2"/>
                </a:solidFill>
                <a:latin typeface="+mj-lt"/>
                <a:cs typeface="Arial" charset="0"/>
              </a:rPr>
              <a:t>Summer Street, 13th Floor</a:t>
            </a:r>
          </a:p>
          <a:p>
            <a:pPr marL="0" indent="0" algn="ctr">
              <a:lnSpc>
                <a:spcPct val="120000"/>
              </a:lnSpc>
              <a:spcBef>
                <a:spcPts val="0"/>
              </a:spcBef>
              <a:buNone/>
              <a:defRPr/>
            </a:pPr>
            <a:r>
              <a:rPr lang="en-US" dirty="0">
                <a:solidFill>
                  <a:schemeClr val="tx2"/>
                </a:solidFill>
                <a:latin typeface="+mj-lt"/>
                <a:cs typeface="Arial" charset="0"/>
              </a:rPr>
              <a:t>Boston, MA 02110</a:t>
            </a:r>
          </a:p>
          <a:p>
            <a:pPr marL="0" indent="0" algn="ctr">
              <a:lnSpc>
                <a:spcPct val="120000"/>
              </a:lnSpc>
              <a:spcBef>
                <a:spcPts val="0"/>
              </a:spcBef>
              <a:buNone/>
              <a:defRPr/>
            </a:pPr>
            <a:r>
              <a:rPr lang="en-US" dirty="0">
                <a:solidFill>
                  <a:schemeClr val="tx2"/>
                </a:solidFill>
                <a:latin typeface="+mj-lt"/>
                <a:cs typeface="Arial" charset="0"/>
              </a:rPr>
              <a:t>(617) 357-5200 </a:t>
            </a:r>
          </a:p>
          <a:p>
            <a:pPr marL="0" indent="0" algn="ctr">
              <a:lnSpc>
                <a:spcPct val="120000"/>
              </a:lnSpc>
              <a:spcBef>
                <a:spcPts val="0"/>
              </a:spcBef>
              <a:buNone/>
              <a:defRPr/>
            </a:pPr>
            <a:r>
              <a:rPr lang="en-US" dirty="0">
                <a:solidFill>
                  <a:schemeClr val="tx2"/>
                </a:solidFill>
                <a:latin typeface="+mj-lt"/>
                <a:cs typeface="Arial" charset="0"/>
              </a:rPr>
              <a:t>www.wagnerlawgroup.com</a:t>
            </a:r>
          </a:p>
          <a:p>
            <a:pPr marL="0" indent="0" algn="ctr">
              <a:lnSpc>
                <a:spcPct val="120000"/>
              </a:lnSpc>
              <a:spcBef>
                <a:spcPts val="0"/>
              </a:spcBef>
              <a:buNone/>
              <a:defRPr/>
            </a:pPr>
            <a:r>
              <a:rPr lang="en-US" dirty="0" smtClean="0">
                <a:solidFill>
                  <a:schemeClr val="tx2"/>
                </a:solidFill>
                <a:latin typeface="+mj-lt"/>
                <a:cs typeface="Arial" charset="0"/>
                <a:hlinkClick r:id="rId3"/>
              </a:rPr>
              <a:t>marcia@wagnerlawgroup.com</a:t>
            </a:r>
            <a:endParaRPr lang="en-US" dirty="0" smtClean="0">
              <a:solidFill>
                <a:schemeClr val="tx2"/>
              </a:solidFill>
              <a:latin typeface="+mj-lt"/>
              <a:cs typeface="Arial" charset="0"/>
            </a:endParaRPr>
          </a:p>
          <a:p>
            <a:pPr marL="0" indent="0">
              <a:lnSpc>
                <a:spcPct val="120000"/>
              </a:lnSpc>
              <a:spcBef>
                <a:spcPts val="0"/>
              </a:spcBef>
              <a:buNone/>
              <a:defRPr/>
            </a:pPr>
            <a:r>
              <a:rPr lang="en-US" sz="1200" dirty="0" smtClean="0">
                <a:latin typeface="+mj-lt"/>
              </a:rPr>
              <a:t>A0181977.PPTX</a:t>
            </a:r>
            <a:endParaRPr lang="en-US" sz="1200" dirty="0" smtClean="0">
              <a:latin typeface="+mj-lt"/>
            </a:endParaRPr>
          </a:p>
        </p:txBody>
      </p:sp>
      <p:pic>
        <p:nvPicPr>
          <p:cNvPr id="4" name="Picture 5" descr="C:\Documents and Settings\Barbara Lewis\Local Settings\Temporary Internet Files\OLK2EB\Wagner-Logo.b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6702" y="2743199"/>
            <a:ext cx="3505200" cy="773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31086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369</TotalTime>
  <Words>4706</Words>
  <Application>Microsoft Office PowerPoint</Application>
  <PresentationFormat>On-screen Show (4:3)</PresentationFormat>
  <Paragraphs>291</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(ALMOST) EVERYTHING YOU WANT TO KNOW ABOUT PEOS</vt:lpstr>
      <vt:lpstr>Introduction</vt:lpstr>
      <vt:lpstr>PEO Functions </vt:lpstr>
      <vt:lpstr>Employment-Based Benefits and PEOs</vt:lpstr>
      <vt:lpstr>Factors Determining Common Law Employment Relationship</vt:lpstr>
      <vt:lpstr>Co-Employment as Seen by  PEO Industry</vt:lpstr>
      <vt:lpstr>PEO as the Common Law Employer </vt:lpstr>
      <vt:lpstr>Support for Co-Employment Under Tax Law</vt:lpstr>
      <vt:lpstr>Client Company as Sole Common Law Employer</vt:lpstr>
      <vt:lpstr>Potential Disqualification of PEO Sponsored Retirement Plans</vt:lpstr>
      <vt:lpstr>IRS Relief – Termination Option</vt:lpstr>
      <vt:lpstr>IRS Relief – MEP Option</vt:lpstr>
      <vt:lpstr> Separate Employer Treatment under MEP Rules </vt:lpstr>
      <vt:lpstr>Single Plan Treatment of MEPs</vt:lpstr>
      <vt:lpstr>DOL Treatment of Retirement Plan MEP</vt:lpstr>
      <vt:lpstr>Consequences of Revenue Procedure 2002-21</vt:lpstr>
      <vt:lpstr>Leased Employee Definition</vt:lpstr>
      <vt:lpstr> Leased Employee Safe Harbor Plans </vt:lpstr>
      <vt:lpstr>Proper Drafting of Section 414(n) Exclusion </vt:lpstr>
      <vt:lpstr>Mirror Plan Strategy</vt:lpstr>
      <vt:lpstr>Health Plan Transition Issues</vt:lpstr>
      <vt:lpstr>MEWA Rulings</vt:lpstr>
      <vt:lpstr>Staffing Agency/PEO  Rulings</vt:lpstr>
      <vt:lpstr>Alternatives for  Avoiding MEWA Status </vt:lpstr>
      <vt:lpstr>Establishing Controlled Group  with Options</vt:lpstr>
      <vt:lpstr>(ALMOST) EVERYTHING YOU WANT TO KNOW ABOUT PEOS</vt:lpstr>
    </vt:vector>
  </TitlesOfParts>
  <Company>ASPPA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  Bakar</dc:creator>
  <cp:lastModifiedBy>krk</cp:lastModifiedBy>
  <cp:revision>64</cp:revision>
  <cp:lastPrinted>2015-09-29T21:47:39Z</cp:lastPrinted>
  <dcterms:created xsi:type="dcterms:W3CDTF">2015-05-11T18:20:38Z</dcterms:created>
  <dcterms:modified xsi:type="dcterms:W3CDTF">2015-10-20T16:58:19Z</dcterms:modified>
</cp:coreProperties>
</file>