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5529" r:id="rId1"/>
    <p:sldMasterId id="2147485542" r:id="rId2"/>
  </p:sldMasterIdLst>
  <p:notesMasterIdLst>
    <p:notesMasterId r:id="rId40"/>
  </p:notesMasterIdLst>
  <p:handoutMasterIdLst>
    <p:handoutMasterId r:id="rId41"/>
  </p:handoutMasterIdLst>
  <p:sldIdLst>
    <p:sldId id="358" r:id="rId3"/>
    <p:sldId id="359" r:id="rId4"/>
    <p:sldId id="397" r:id="rId5"/>
    <p:sldId id="396" r:id="rId6"/>
    <p:sldId id="398" r:id="rId7"/>
    <p:sldId id="382" r:id="rId8"/>
    <p:sldId id="400" r:id="rId9"/>
    <p:sldId id="401" r:id="rId10"/>
    <p:sldId id="402" r:id="rId11"/>
    <p:sldId id="403" r:id="rId12"/>
    <p:sldId id="404" r:id="rId13"/>
    <p:sldId id="405" r:id="rId14"/>
    <p:sldId id="406" r:id="rId15"/>
    <p:sldId id="407" r:id="rId16"/>
    <p:sldId id="408" r:id="rId17"/>
    <p:sldId id="409" r:id="rId18"/>
    <p:sldId id="410" r:id="rId19"/>
    <p:sldId id="413" r:id="rId20"/>
    <p:sldId id="371" r:id="rId21"/>
    <p:sldId id="374" r:id="rId22"/>
    <p:sldId id="364" r:id="rId23"/>
    <p:sldId id="416" r:id="rId24"/>
    <p:sldId id="417" r:id="rId25"/>
    <p:sldId id="376" r:id="rId26"/>
    <p:sldId id="375" r:id="rId27"/>
    <p:sldId id="368" r:id="rId28"/>
    <p:sldId id="395" r:id="rId29"/>
    <p:sldId id="418" r:id="rId30"/>
    <p:sldId id="415" r:id="rId31"/>
    <p:sldId id="420" r:id="rId32"/>
    <p:sldId id="419" r:id="rId33"/>
    <p:sldId id="370" r:id="rId34"/>
    <p:sldId id="393" r:id="rId35"/>
    <p:sldId id="366" r:id="rId36"/>
    <p:sldId id="379" r:id="rId37"/>
    <p:sldId id="383" r:id="rId38"/>
    <p:sldId id="381" r:id="rId3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Verdana"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Verdana"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Verdana"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Verdana"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Verdana" pitchFamily="34" charset="0"/>
        <a:ea typeface="MS PGothic" pitchFamily="34" charset="-128"/>
        <a:cs typeface="+mn-cs"/>
      </a:defRPr>
    </a:lvl5pPr>
    <a:lvl6pPr marL="2286000" algn="l" defTabSz="914400" rtl="0" eaLnBrk="1" latinLnBrk="0" hangingPunct="1">
      <a:defRPr kern="1200">
        <a:solidFill>
          <a:schemeClr val="tx1"/>
        </a:solidFill>
        <a:latin typeface="Verdana" pitchFamily="34" charset="0"/>
        <a:ea typeface="MS PGothic" pitchFamily="34" charset="-128"/>
        <a:cs typeface="+mn-cs"/>
      </a:defRPr>
    </a:lvl6pPr>
    <a:lvl7pPr marL="2743200" algn="l" defTabSz="914400" rtl="0" eaLnBrk="1" latinLnBrk="0" hangingPunct="1">
      <a:defRPr kern="1200">
        <a:solidFill>
          <a:schemeClr val="tx1"/>
        </a:solidFill>
        <a:latin typeface="Verdana" pitchFamily="34" charset="0"/>
        <a:ea typeface="MS PGothic" pitchFamily="34" charset="-128"/>
        <a:cs typeface="+mn-cs"/>
      </a:defRPr>
    </a:lvl7pPr>
    <a:lvl8pPr marL="3200400" algn="l" defTabSz="914400" rtl="0" eaLnBrk="1" latinLnBrk="0" hangingPunct="1">
      <a:defRPr kern="1200">
        <a:solidFill>
          <a:schemeClr val="tx1"/>
        </a:solidFill>
        <a:latin typeface="Verdana" pitchFamily="34" charset="0"/>
        <a:ea typeface="MS PGothic" pitchFamily="34" charset="-128"/>
        <a:cs typeface="+mn-cs"/>
      </a:defRPr>
    </a:lvl8pPr>
    <a:lvl9pPr marL="3657600" algn="l" defTabSz="914400" rtl="0" eaLnBrk="1" latinLnBrk="0" hangingPunct="1">
      <a:defRPr kern="1200">
        <a:solidFill>
          <a:schemeClr val="tx1"/>
        </a:solidFill>
        <a:latin typeface="Verdana" pitchFamily="34" charset="0"/>
        <a:ea typeface="MS PGothic"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3792C"/>
    <a:srgbClr val="E46C0A"/>
    <a:srgbClr val="0067AD"/>
    <a:srgbClr val="E8F4D9"/>
    <a:srgbClr val="387C2B"/>
    <a:srgbClr val="006600"/>
    <a:srgbClr val="0066CC"/>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15620"/>
    <p:restoredTop sz="79574" autoAdjust="0"/>
  </p:normalViewPr>
  <p:slideViewPr>
    <p:cSldViewPr>
      <p:cViewPr>
        <p:scale>
          <a:sx n="66" d="100"/>
          <a:sy n="66" d="100"/>
        </p:scale>
        <p:origin x="-642" y="-72"/>
      </p:cViewPr>
      <p:guideLst>
        <p:guide orient="horz" pos="2256"/>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p:scale>
          <a:sx n="75" d="100"/>
          <a:sy n="75" d="100"/>
        </p:scale>
        <p:origin x="-1404" y="79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manualLayout>
          <c:layoutTarget val="inner"/>
          <c:xMode val="edge"/>
          <c:yMode val="edge"/>
          <c:x val="0.30551968503937216"/>
          <c:y val="3.4375000000000079E-2"/>
          <c:w val="0.48157923228346566"/>
          <c:h val="0.83925516732283467"/>
        </c:manualLayout>
      </c:layout>
      <c:barChart>
        <c:barDir val="bar"/>
        <c:grouping val="clustered"/>
        <c:varyColors val="0"/>
        <c:ser>
          <c:idx val="0"/>
          <c:order val="0"/>
          <c:tx>
            <c:strRef>
              <c:f>Sheet1!$B$1</c:f>
              <c:strCache>
                <c:ptCount val="1"/>
                <c:pt idx="0">
                  <c:v>Series 1</c:v>
                </c:pt>
              </c:strCache>
            </c:strRef>
          </c:tx>
          <c:invertIfNegative val="1"/>
          <c:dPt>
            <c:idx val="0"/>
            <c:invertIfNegative val="1"/>
            <c:bubble3D val="0"/>
            <c:spPr>
              <a:gradFill>
                <a:gsLst>
                  <a:gs pos="50000">
                    <a:schemeClr val="accent2">
                      <a:lumMod val="60000"/>
                      <a:lumOff val="40000"/>
                    </a:schemeClr>
                  </a:gs>
                  <a:gs pos="0">
                    <a:schemeClr val="accent2"/>
                  </a:gs>
                  <a:gs pos="100000">
                    <a:schemeClr val="accent2"/>
                  </a:gs>
                </a:gsLst>
                <a:lin ang="10800000" scaled="1"/>
              </a:gradFill>
              <a:scene3d>
                <a:camera prst="orthographicFront"/>
                <a:lightRig rig="threePt" dir="t"/>
              </a:scene3d>
              <a:sp3d>
                <a:bevelT w="57150"/>
                <a:bevelB/>
              </a:sp3d>
            </c:spPr>
          </c:dPt>
          <c:dPt>
            <c:idx val="1"/>
            <c:invertIfNegative val="1"/>
            <c:bubble3D val="0"/>
            <c:spPr>
              <a:gradFill flip="none" rotWithShape="1">
                <a:gsLst>
                  <a:gs pos="50000">
                    <a:schemeClr val="accent2">
                      <a:lumMod val="60000"/>
                      <a:lumOff val="40000"/>
                    </a:schemeClr>
                  </a:gs>
                  <a:gs pos="0">
                    <a:schemeClr val="accent2"/>
                  </a:gs>
                  <a:gs pos="100000">
                    <a:schemeClr val="accent2"/>
                  </a:gs>
                </a:gsLst>
                <a:lin ang="10800000" scaled="1"/>
                <a:tileRect/>
              </a:gradFill>
              <a:scene3d>
                <a:camera prst="orthographicFront"/>
                <a:lightRig rig="threePt" dir="t"/>
              </a:scene3d>
              <a:sp3d>
                <a:bevelT w="57150"/>
                <a:bevelB/>
              </a:sp3d>
            </c:spPr>
          </c:dPt>
          <c:cat>
            <c:strRef>
              <c:f>Sheet1!$A$2:$A$6</c:f>
              <c:strCache>
                <c:ptCount val="5"/>
                <c:pt idx="0">
                  <c:v>DB + 401(k)</c:v>
                </c:pt>
                <c:pt idx="1">
                  <c:v>DB</c:v>
                </c:pt>
                <c:pt idx="2">
                  <c:v>Individual 401(k)</c:v>
                </c:pt>
                <c:pt idx="3">
                  <c:v>SEP</c:v>
                </c:pt>
                <c:pt idx="4">
                  <c:v>SIMPLE</c:v>
                </c:pt>
              </c:strCache>
            </c:strRef>
          </c:cat>
          <c:val>
            <c:numRef>
              <c:f>Sheet1!$B$2:$B$6</c:f>
              <c:numCache>
                <c:formatCode>General</c:formatCode>
                <c:ptCount val="5"/>
                <c:pt idx="0">
                  <c:v>212100</c:v>
                </c:pt>
                <c:pt idx="1">
                  <c:v>173800</c:v>
                </c:pt>
                <c:pt idx="2">
                  <c:v>55500</c:v>
                </c:pt>
                <c:pt idx="3">
                  <c:v>50000</c:v>
                </c:pt>
                <c:pt idx="4">
                  <c:v>22150</c:v>
                </c:pt>
              </c:numCache>
            </c:numRef>
          </c:val>
        </c:ser>
        <c:ser>
          <c:idx val="1"/>
          <c:order val="1"/>
          <c:tx>
            <c:strRef>
              <c:f>Sheet1!$C$1</c:f>
              <c:strCache>
                <c:ptCount val="1"/>
                <c:pt idx="0">
                  <c:v>Column1</c:v>
                </c:pt>
              </c:strCache>
            </c:strRef>
          </c:tx>
          <c:invertIfNegative val="1"/>
          <c:cat>
            <c:strRef>
              <c:f>Sheet1!$A$2:$A$6</c:f>
              <c:strCache>
                <c:ptCount val="5"/>
                <c:pt idx="0">
                  <c:v>DB + 401(k)</c:v>
                </c:pt>
                <c:pt idx="1">
                  <c:v>DB</c:v>
                </c:pt>
                <c:pt idx="2">
                  <c:v>Individual 401(k)</c:v>
                </c:pt>
                <c:pt idx="3">
                  <c:v>SEP</c:v>
                </c:pt>
                <c:pt idx="4">
                  <c:v>SIMPLE</c:v>
                </c:pt>
              </c:strCache>
            </c:strRef>
          </c:cat>
          <c:val>
            <c:numRef>
              <c:f>Sheet1!$C$2:$C$6</c:f>
              <c:numCache>
                <c:formatCode>General</c:formatCode>
                <c:ptCount val="5"/>
              </c:numCache>
            </c:numRef>
          </c:val>
        </c:ser>
        <c:ser>
          <c:idx val="2"/>
          <c:order val="2"/>
          <c:tx>
            <c:strRef>
              <c:f>Sheet1!$D$1</c:f>
              <c:strCache>
                <c:ptCount val="1"/>
                <c:pt idx="0">
                  <c:v>Column2</c:v>
                </c:pt>
              </c:strCache>
            </c:strRef>
          </c:tx>
          <c:invertIfNegative val="1"/>
          <c:cat>
            <c:strRef>
              <c:f>Sheet1!$A$2:$A$6</c:f>
              <c:strCache>
                <c:ptCount val="5"/>
                <c:pt idx="0">
                  <c:v>DB + 401(k)</c:v>
                </c:pt>
                <c:pt idx="1">
                  <c:v>DB</c:v>
                </c:pt>
                <c:pt idx="2">
                  <c:v>Individual 401(k)</c:v>
                </c:pt>
                <c:pt idx="3">
                  <c:v>SEP</c:v>
                </c:pt>
                <c:pt idx="4">
                  <c:v>SIMPLE</c:v>
                </c:pt>
              </c:strCache>
            </c:strRef>
          </c:cat>
          <c:val>
            <c:numRef>
              <c:f>Sheet1!$D$2:$D$6</c:f>
              <c:numCache>
                <c:formatCode>General</c:formatCode>
                <c:ptCount val="5"/>
              </c:numCache>
            </c:numRef>
          </c:val>
        </c:ser>
        <c:dLbls>
          <c:showLegendKey val="0"/>
          <c:showVal val="0"/>
          <c:showCatName val="0"/>
          <c:showSerName val="0"/>
          <c:showPercent val="0"/>
          <c:showBubbleSize val="0"/>
        </c:dLbls>
        <c:gapWidth val="14"/>
        <c:overlap val="89"/>
        <c:axId val="39909632"/>
        <c:axId val="56164352"/>
      </c:barChart>
      <c:catAx>
        <c:axId val="39909632"/>
        <c:scaling>
          <c:orientation val="minMax"/>
        </c:scaling>
        <c:delete val="0"/>
        <c:axPos val="l"/>
        <c:numFmt formatCode="General" sourceLinked="1"/>
        <c:majorTickMark val="out"/>
        <c:minorTickMark val="none"/>
        <c:tickLblPos val="nextTo"/>
        <c:txPr>
          <a:bodyPr/>
          <a:lstStyle/>
          <a:p>
            <a:pPr>
              <a:defRPr sz="1400" b="1"/>
            </a:pPr>
            <a:endParaRPr lang="en-US"/>
          </a:p>
        </c:txPr>
        <c:crossAx val="56164352"/>
        <c:crosses val="autoZero"/>
        <c:auto val="1"/>
        <c:lblAlgn val="ctr"/>
        <c:lblOffset val="100"/>
        <c:noMultiLvlLbl val="1"/>
      </c:catAx>
      <c:valAx>
        <c:axId val="56164352"/>
        <c:scaling>
          <c:orientation val="minMax"/>
          <c:max val="200000"/>
          <c:min val="0"/>
        </c:scaling>
        <c:delete val="1"/>
        <c:axPos val="b"/>
        <c:numFmt formatCode="General" sourceLinked="1"/>
        <c:majorTickMark val="out"/>
        <c:minorTickMark val="none"/>
        <c:tickLblPos val="none"/>
        <c:crossAx val="39909632"/>
        <c:crosses val="autoZero"/>
        <c:crossBetween val="between"/>
      </c:valAx>
      <c:spPr>
        <a:noFill/>
        <a:ln w="25391">
          <a:noFill/>
        </a:ln>
      </c:spPr>
    </c:plotArea>
    <c:plotVisOnly val="1"/>
    <c:dispBlanksAs val="gap"/>
    <c:showDLblsOverMax val="1"/>
  </c:chart>
  <c:txPr>
    <a:bodyPr/>
    <a:lstStyle/>
    <a:p>
      <a:pPr>
        <a:defRPr sz="1798"/>
      </a:pPr>
      <a:endParaRPr lang="en-US"/>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0.36559</cdr:x>
      <cdr:y>0.06073</cdr:y>
    </cdr:from>
    <cdr:to>
      <cdr:x>0.52688</cdr:x>
      <cdr:y>0.1822</cdr:y>
    </cdr:to>
    <cdr:sp macro="" textlink="">
      <cdr:nvSpPr>
        <cdr:cNvPr id="2" name="TextBox 1"/>
        <cdr:cNvSpPr txBox="1"/>
      </cdr:nvSpPr>
      <cdr:spPr>
        <a:xfrm xmlns:a="http://schemas.openxmlformats.org/drawingml/2006/main">
          <a:off x="2590800" y="190500"/>
          <a:ext cx="1142998" cy="381039"/>
        </a:xfrm>
        <a:prstGeom xmlns:a="http://schemas.openxmlformats.org/drawingml/2006/main" prst="rect">
          <a:avLst/>
        </a:prstGeom>
      </cdr:spPr>
      <cdr:txBody>
        <a:bodyPr xmlns:a="http://schemas.openxmlformats.org/drawingml/2006/main" vertOverflow="clip" wrap="square" lIns="0" tIns="91440" rIns="0" bIns="0" rtlCol="0" anchor="ctr" anchorCtr="0"/>
        <a:lstStyle xmlns:a="http://schemas.openxmlformats.org/drawingml/2006/main"/>
        <a:p xmlns:a="http://schemas.openxmlformats.org/drawingml/2006/main">
          <a:r>
            <a:rPr lang="en-US" sz="1600" b="1" dirty="0" smtClean="0"/>
            <a:t>$22,150</a:t>
          </a:r>
          <a:endParaRPr lang="en-US" sz="1600" b="1" dirty="0"/>
        </a:p>
      </cdr:txBody>
    </cdr:sp>
  </cdr:relSizeAnchor>
  <cdr:relSizeAnchor xmlns:cdr="http://schemas.openxmlformats.org/drawingml/2006/chartDrawing">
    <cdr:from>
      <cdr:x>0.43648</cdr:x>
      <cdr:y>0.21815</cdr:y>
    </cdr:from>
    <cdr:to>
      <cdr:x>0.59727</cdr:x>
      <cdr:y>0.33912</cdr:y>
    </cdr:to>
    <cdr:sp macro="" textlink="">
      <cdr:nvSpPr>
        <cdr:cNvPr id="3" name="TextBox 2"/>
        <cdr:cNvSpPr txBox="1"/>
      </cdr:nvSpPr>
      <cdr:spPr>
        <a:xfrm xmlns:a="http://schemas.openxmlformats.org/drawingml/2006/main">
          <a:off x="3086100" y="685800"/>
          <a:ext cx="1143000" cy="381000"/>
        </a:xfrm>
        <a:prstGeom xmlns:a="http://schemas.openxmlformats.org/drawingml/2006/main" prst="rect">
          <a:avLst/>
        </a:prstGeom>
      </cdr:spPr>
      <cdr:txBody>
        <a:bodyPr xmlns:a="http://schemas.openxmlformats.org/drawingml/2006/main" vertOverflow="clip" wrap="square" lIns="0" tIns="91440" rIns="0" bIns="0" rtlCol="0" anchor="ctr" anchorCtr="0"/>
        <a:lstStyle xmlns:a="http://schemas.openxmlformats.org/drawingml/2006/main"/>
        <a:p xmlns:a="http://schemas.openxmlformats.org/drawingml/2006/main">
          <a:r>
            <a:rPr lang="en-US" sz="1600" b="1" dirty="0" smtClean="0"/>
            <a:t>$51,000</a:t>
          </a:r>
          <a:endParaRPr lang="en-US" sz="1600" b="1" dirty="0"/>
        </a:p>
      </cdr:txBody>
    </cdr:sp>
  </cdr:relSizeAnchor>
  <cdr:relSizeAnchor xmlns:cdr="http://schemas.openxmlformats.org/drawingml/2006/chartDrawing">
    <cdr:from>
      <cdr:x>0.45236</cdr:x>
      <cdr:y>0.38746</cdr:y>
    </cdr:from>
    <cdr:to>
      <cdr:x>0.61315</cdr:x>
      <cdr:y>0.50843</cdr:y>
    </cdr:to>
    <cdr:sp macro="" textlink="">
      <cdr:nvSpPr>
        <cdr:cNvPr id="4" name="TextBox 3"/>
        <cdr:cNvSpPr txBox="1"/>
      </cdr:nvSpPr>
      <cdr:spPr>
        <a:xfrm xmlns:a="http://schemas.openxmlformats.org/drawingml/2006/main">
          <a:off x="3200400" y="1219200"/>
          <a:ext cx="1143000" cy="381000"/>
        </a:xfrm>
        <a:prstGeom xmlns:a="http://schemas.openxmlformats.org/drawingml/2006/main" prst="rect">
          <a:avLst/>
        </a:prstGeom>
      </cdr:spPr>
      <cdr:txBody>
        <a:bodyPr xmlns:a="http://schemas.openxmlformats.org/drawingml/2006/main" vertOverflow="clip" wrap="square" lIns="0" tIns="91440" rIns="0" bIns="0" rtlCol="0" anchor="ctr" anchorCtr="0"/>
        <a:lstStyle xmlns:a="http://schemas.openxmlformats.org/drawingml/2006/main"/>
        <a:p xmlns:a="http://schemas.openxmlformats.org/drawingml/2006/main">
          <a:r>
            <a:rPr lang="en-US" sz="1600" b="1" dirty="0" smtClean="0"/>
            <a:t>$56,500</a:t>
          </a:r>
          <a:endParaRPr lang="en-US" sz="1600" b="1" dirty="0"/>
        </a:p>
      </cdr:txBody>
    </cdr:sp>
  </cdr:relSizeAnchor>
  <cdr:relSizeAnchor xmlns:cdr="http://schemas.openxmlformats.org/drawingml/2006/chartDrawing">
    <cdr:from>
      <cdr:x>0.73118</cdr:x>
      <cdr:y>0.54656</cdr:y>
    </cdr:from>
    <cdr:to>
      <cdr:x>0.89247</cdr:x>
      <cdr:y>0.66779</cdr:y>
    </cdr:to>
    <cdr:sp macro="" textlink="">
      <cdr:nvSpPr>
        <cdr:cNvPr id="5" name="TextBox 4"/>
        <cdr:cNvSpPr txBox="1"/>
      </cdr:nvSpPr>
      <cdr:spPr>
        <a:xfrm xmlns:a="http://schemas.openxmlformats.org/drawingml/2006/main">
          <a:off x="5181600" y="1714500"/>
          <a:ext cx="1142997" cy="380286"/>
        </a:xfrm>
        <a:prstGeom xmlns:a="http://schemas.openxmlformats.org/drawingml/2006/main" prst="rect">
          <a:avLst/>
        </a:prstGeom>
      </cdr:spPr>
      <cdr:txBody>
        <a:bodyPr xmlns:a="http://schemas.openxmlformats.org/drawingml/2006/main" vertOverflow="clip" wrap="square" lIns="0" tIns="91440" rIns="0" bIns="0" rtlCol="0" anchor="ctr" anchorCtr="0"/>
        <a:lstStyle xmlns:a="http://schemas.openxmlformats.org/drawingml/2006/main"/>
        <a:p xmlns:a="http://schemas.openxmlformats.org/drawingml/2006/main">
          <a:r>
            <a:rPr lang="en-US" sz="1600" b="1" dirty="0" smtClean="0"/>
            <a:t>$173,800</a:t>
          </a:r>
          <a:endParaRPr lang="en-US" sz="1600" b="1" dirty="0"/>
        </a:p>
      </cdr:txBody>
    </cdr:sp>
  </cdr:relSizeAnchor>
  <cdr:relSizeAnchor xmlns:cdr="http://schemas.openxmlformats.org/drawingml/2006/chartDrawing">
    <cdr:from>
      <cdr:x>0.80083</cdr:x>
      <cdr:y>0.72633</cdr:y>
    </cdr:from>
    <cdr:to>
      <cdr:x>0.96237</cdr:x>
      <cdr:y>0.84731</cdr:y>
    </cdr:to>
    <cdr:sp macro="" textlink="">
      <cdr:nvSpPr>
        <cdr:cNvPr id="6" name="TextBox 5"/>
        <cdr:cNvSpPr txBox="1"/>
      </cdr:nvSpPr>
      <cdr:spPr>
        <a:xfrm xmlns:a="http://schemas.openxmlformats.org/drawingml/2006/main">
          <a:off x="5676900" y="2286000"/>
          <a:ext cx="1143000" cy="381000"/>
        </a:xfrm>
        <a:prstGeom xmlns:a="http://schemas.openxmlformats.org/drawingml/2006/main" prst="rect">
          <a:avLst/>
        </a:prstGeom>
      </cdr:spPr>
      <cdr:txBody>
        <a:bodyPr xmlns:a="http://schemas.openxmlformats.org/drawingml/2006/main" vertOverflow="clip" wrap="square" lIns="0" tIns="91440" rIns="0" bIns="0" rtlCol="0" anchor="ctr" anchorCtr="0"/>
        <a:lstStyle xmlns:a="http://schemas.openxmlformats.org/drawingml/2006/main"/>
        <a:p xmlns:a="http://schemas.openxmlformats.org/drawingml/2006/main">
          <a:r>
            <a:rPr lang="en-US" sz="1600" b="1" dirty="0" smtClean="0"/>
            <a:t>$212,100</a:t>
          </a:r>
          <a:endParaRPr lang="en-US" sz="1600" b="1"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ea typeface="ＭＳ Ｐゴシック" charset="-128"/>
                <a:cs typeface="+mn-cs"/>
              </a:defRPr>
            </a:lvl1pPr>
          </a:lstStyle>
          <a:p>
            <a:pPr>
              <a:defRPr/>
            </a:pPr>
            <a:endParaRPr lang="en-US"/>
          </a:p>
        </p:txBody>
      </p:sp>
      <p:sp>
        <p:nvSpPr>
          <p:cNvPr id="35843"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ea typeface="ＭＳ Ｐゴシック" charset="-128"/>
                <a:cs typeface="+mn-cs"/>
              </a:defRPr>
            </a:lvl1pPr>
          </a:lstStyle>
          <a:p>
            <a:pPr>
              <a:defRPr/>
            </a:pPr>
            <a:endParaRPr lang="en-US"/>
          </a:p>
        </p:txBody>
      </p:sp>
      <p:sp>
        <p:nvSpPr>
          <p:cNvPr id="35844"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ea typeface="ＭＳ Ｐゴシック" charset="-128"/>
                <a:cs typeface="+mn-cs"/>
              </a:defRPr>
            </a:lvl1pPr>
          </a:lstStyle>
          <a:p>
            <a:pPr>
              <a:defRPr/>
            </a:pPr>
            <a:endParaRPr lang="en-US"/>
          </a:p>
        </p:txBody>
      </p:sp>
      <p:sp>
        <p:nvSpPr>
          <p:cNvPr id="35845"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fld id="{77288DD7-43B3-4B74-B644-02D7CF1BD543}" type="slidenum">
              <a:rPr lang="en-US" altLang="en-US"/>
              <a:pPr/>
              <a:t>‹#›</a:t>
            </a:fld>
            <a:endParaRPr lang="en-US" altLang="en-US"/>
          </a:p>
        </p:txBody>
      </p:sp>
    </p:spTree>
    <p:extLst>
      <p:ext uri="{BB962C8B-B14F-4D97-AF65-F5344CB8AC3E}">
        <p14:creationId xmlns:p14="http://schemas.microsoft.com/office/powerpoint/2010/main" val="119267409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ea typeface="ＭＳ Ｐゴシック" charset="-128"/>
                <a:cs typeface="+mn-cs"/>
              </a:defRPr>
            </a:lvl1pPr>
          </a:lstStyle>
          <a:p>
            <a:pPr>
              <a:defRPr/>
            </a:pPr>
            <a:endParaRPr lang="en-US"/>
          </a:p>
        </p:txBody>
      </p:sp>
      <p:sp>
        <p:nvSpPr>
          <p:cNvPr id="3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ea typeface="ＭＳ Ｐゴシック" charset="-128"/>
                <a:cs typeface="+mn-cs"/>
              </a:defRPr>
            </a:lvl1pPr>
          </a:lstStyle>
          <a:p>
            <a:pPr>
              <a:defRPr/>
            </a:pPr>
            <a:endParaRPr lang="en-US"/>
          </a:p>
        </p:txBody>
      </p:sp>
      <p:sp>
        <p:nvSpPr>
          <p:cNvPr id="286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ea typeface="ＭＳ Ｐゴシック" charset="-128"/>
                <a:cs typeface="+mn-cs"/>
              </a:defRPr>
            </a:lvl1pPr>
          </a:lstStyle>
          <a:p>
            <a:pPr>
              <a:defRPr/>
            </a:pPr>
            <a:endParaRPr lang="en-U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fld id="{AE554007-64DB-4947-8130-7E5DA2E06D46}" type="slidenum">
              <a:rPr lang="en-US" altLang="en-US"/>
              <a:pPr/>
              <a:t>‹#›</a:t>
            </a:fld>
            <a:endParaRPr lang="en-US" altLang="en-US"/>
          </a:p>
        </p:txBody>
      </p:sp>
    </p:spTree>
    <p:extLst>
      <p:ext uri="{BB962C8B-B14F-4D97-AF65-F5344CB8AC3E}">
        <p14:creationId xmlns:p14="http://schemas.microsoft.com/office/powerpoint/2010/main" val="2456605185"/>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rial" charset="0"/>
        <a:ea typeface="MS PGothic" pitchFamily="34"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fld id="{D5744E18-3F33-40CF-A416-67F4660532BB}" type="slidenum">
              <a:rPr lang="en-US" altLang="en-US" sz="1200">
                <a:latin typeface="Arial" pitchFamily="34" charset="0"/>
              </a:rPr>
              <a:pPr eaLnBrk="1" hangingPunct="1"/>
              <a:t>1</a:t>
            </a:fld>
            <a:endParaRPr lang="en-US" altLang="en-US" sz="1200">
              <a:latin typeface="Arial" pitchFamily="34" charset="0"/>
            </a:endParaRPr>
          </a:p>
        </p:txBody>
      </p:sp>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80000"/>
              </a:lnSpc>
              <a:tabLst>
                <a:tab pos="0" algn="l"/>
              </a:tabLst>
            </a:pPr>
            <a:r>
              <a:rPr lang="en-US" altLang="en-US" dirty="0" smtClean="0">
                <a:latin typeface="Arial" pitchFamily="34" charset="0"/>
              </a:rPr>
              <a:t>Good day</a:t>
            </a:r>
            <a:r>
              <a:rPr lang="en-US" altLang="en-US" baseline="0" dirty="0" smtClean="0">
                <a:latin typeface="Arial" pitchFamily="34" charset="0"/>
              </a:rPr>
              <a:t>.  We are so pleased to have you join us for a discussion of “Micro” Defined Benefit Plans and their suitability for very small businesses, independent professionals and consultants, and any individual with high self-employment income.  This year in particular, we expect your high income clients will be turning to you for end-of-year tax planning.  Our company has experienced a surge of end user </a:t>
            </a:r>
            <a:r>
              <a:rPr lang="en-US" altLang="en-US" sz="700" dirty="0" smtClean="0">
                <a:latin typeface="Arial" pitchFamily="34" charset="0"/>
              </a:rPr>
              <a:t>Inquiries, many of them referred by their CPAs.  This webinar is intended to prepare you to answer questions you may be receiving as well.</a:t>
            </a:r>
          </a:p>
          <a:p>
            <a:pPr eaLnBrk="1" hangingPunct="1">
              <a:lnSpc>
                <a:spcPct val="80000"/>
              </a:lnSpc>
              <a:tabLst>
                <a:tab pos="0" algn="l"/>
              </a:tabLst>
            </a:pPr>
            <a:endParaRPr lang="en-US" altLang="en-US" sz="700" dirty="0" smtClean="0">
              <a:latin typeface="Arial" pitchFamily="34" charset="0"/>
            </a:endParaRPr>
          </a:p>
          <a:p>
            <a:pPr eaLnBrk="1" hangingPunct="1">
              <a:lnSpc>
                <a:spcPct val="80000"/>
              </a:lnSpc>
              <a:tabLst>
                <a:tab pos="0" algn="l"/>
              </a:tabLst>
            </a:pPr>
            <a:endParaRPr lang="en-US" altLang="en-US" sz="700" dirty="0"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fld id="{F6B451BD-586A-41D3-8E6F-FD12C9516226}" type="slidenum">
              <a:rPr lang="en-US" altLang="en-US" sz="1200">
                <a:latin typeface="Arial" pitchFamily="34" charset="0"/>
              </a:rPr>
              <a:pPr eaLnBrk="1" hangingPunct="1"/>
              <a:t>2</a:t>
            </a:fld>
            <a:endParaRPr lang="en-US" altLang="en-US" sz="1200">
              <a:latin typeface="Arial" pitchFamily="34" charset="0"/>
            </a:endParaRPr>
          </a:p>
        </p:txBody>
      </p:sp>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z="1400" b="1" dirty="0" smtClean="0">
                <a:latin typeface="Arial" pitchFamily="34" charset="0"/>
              </a:rPr>
              <a:t>Agenda</a:t>
            </a:r>
            <a:endParaRPr lang="en-US" altLang="en-US" sz="1400" dirty="0" smtClean="0">
              <a:latin typeface="Arial" pitchFamily="34" charset="0"/>
            </a:endParaRPr>
          </a:p>
          <a:p>
            <a:pPr marL="122238" lvl="1" indent="-7938" eaLnBrk="1" hangingPunct="1"/>
            <a:r>
              <a:rPr lang="en-US" altLang="en-US" dirty="0" smtClean="0">
                <a:latin typeface="Arial" pitchFamily="34" charset="0"/>
              </a:rPr>
              <a:t>After</a:t>
            </a:r>
            <a:r>
              <a:rPr lang="en-US" altLang="en-US" baseline="0" dirty="0" smtClean="0">
                <a:latin typeface="Arial" pitchFamily="34" charset="0"/>
              </a:rPr>
              <a:t> our introductions today Marcia Wagner will present basic considerations about defined benefit plans and regulatory changes that have made them more appropriate for small business owners.  </a:t>
            </a:r>
          </a:p>
          <a:p>
            <a:pPr marL="122238" lvl="1" indent="-7938" eaLnBrk="1" hangingPunct="1"/>
            <a:r>
              <a:rPr lang="en-US" altLang="en-US" baseline="0" dirty="0" smtClean="0">
                <a:latin typeface="Arial" pitchFamily="34" charset="0"/>
              </a:rPr>
              <a:t>We will continue by illustrating how these changes have increased flexibility and give you and your clients much great control over their annual contributions.  </a:t>
            </a:r>
          </a:p>
          <a:p>
            <a:pPr marL="122238" lvl="1" indent="-7938" eaLnBrk="1" hangingPunct="1"/>
            <a:r>
              <a:rPr lang="en-US" altLang="en-US" baseline="0" dirty="0" smtClean="0">
                <a:latin typeface="Arial" pitchFamily="34" charset="0"/>
              </a:rPr>
              <a:t>Next we will lay out typical client scenarios to help you easily identify which of your clients might qualify.</a:t>
            </a:r>
          </a:p>
          <a:p>
            <a:pPr marL="122238" lvl="1" indent="-7938" eaLnBrk="1" hangingPunct="1"/>
            <a:r>
              <a:rPr lang="en-US" altLang="en-US" baseline="0" dirty="0" smtClean="0">
                <a:latin typeface="Arial" pitchFamily="34" charset="0"/>
              </a:rPr>
              <a:t>And finally, we will open the mikes for your questions.</a:t>
            </a:r>
          </a:p>
          <a:p>
            <a:pPr marL="122238" lvl="1" indent="-7938" eaLnBrk="1" hangingPunct="1"/>
            <a:r>
              <a:rPr lang="en-US" altLang="en-US" baseline="0" dirty="0" smtClean="0">
                <a:latin typeface="Arial" pitchFamily="34" charset="0"/>
              </a:rPr>
              <a:t>Phil </a:t>
            </a:r>
            <a:r>
              <a:rPr lang="en-US" altLang="en-US" baseline="0" dirty="0" err="1" smtClean="0">
                <a:latin typeface="Arial" pitchFamily="34" charset="0"/>
              </a:rPr>
              <a:t>Pirio</a:t>
            </a:r>
            <a:r>
              <a:rPr lang="en-US" altLang="en-US" baseline="0" dirty="0" smtClean="0">
                <a:latin typeface="Arial" pitchFamily="34" charset="0"/>
              </a:rPr>
              <a:t>, an expert at DB plans can even answer very specific questions you might have about a prospect.</a:t>
            </a:r>
            <a:endParaRPr lang="en-US" altLang="en-US" dirty="0" smtClean="0">
              <a:latin typeface="Arial" pitchFamily="34" charset="0"/>
            </a:endParaRPr>
          </a:p>
          <a:p>
            <a:pPr marL="122238" lvl="1" indent="-7938" eaLnBrk="1" hangingPunct="1"/>
            <a:endParaRPr lang="en-US" altLang="en-US" dirty="0" smtClean="0">
              <a:latin typeface="Arial" pitchFamily="34" charset="0"/>
            </a:endParaRPr>
          </a:p>
          <a:p>
            <a:pPr eaLnBrk="1" hangingPunct="1"/>
            <a:endParaRPr lang="en-US" altLang="en-US" dirty="0" smtClean="0">
              <a:latin typeface="Arial" pitchFamily="34" charset="0"/>
            </a:endParaRPr>
          </a:p>
          <a:p>
            <a:pPr eaLnBrk="1" hangingPunct="1"/>
            <a:endParaRPr lang="en-US" altLang="en-US" dirty="0"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fld id="{BC8444AB-B8CE-4A0C-A500-37837CC71DBE}" type="slidenum">
              <a:rPr lang="en-US" altLang="en-US" sz="1200">
                <a:latin typeface="Arial" pitchFamily="34" charset="0"/>
              </a:rPr>
              <a:pPr eaLnBrk="1" hangingPunct="1"/>
              <a:t>3</a:t>
            </a:fld>
            <a:endParaRPr lang="en-US" altLang="en-US" sz="1200">
              <a:latin typeface="Arial" pitchFamily="34" charset="0"/>
            </a:endParaRPr>
          </a:p>
        </p:txBody>
      </p:sp>
      <p:sp>
        <p:nvSpPr>
          <p:cNvPr id="34818" name="Rectangle 2"/>
          <p:cNvSpPr>
            <a:spLocks noGrp="1" noRot="1" noChangeAspect="1" noChangeArrowheads="1" noTextEdit="1"/>
          </p:cNvSpPr>
          <p:nvPr>
            <p:ph type="sldImg"/>
          </p:nvPr>
        </p:nvSpPr>
        <p:spPr>
          <a:ln/>
        </p:spPr>
      </p:sp>
      <p:sp>
        <p:nvSpPr>
          <p:cNvPr id="34819"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z="1400" b="1" dirty="0" smtClean="0">
                <a:latin typeface="Arial" pitchFamily="34" charset="0"/>
              </a:rPr>
              <a:t>Introductions</a:t>
            </a:r>
            <a:endParaRPr lang="en-US" altLang="en-US" sz="1400" dirty="0" smtClean="0">
              <a:latin typeface="Arial" pitchFamily="34" charset="0"/>
            </a:endParaRPr>
          </a:p>
          <a:p>
            <a:pPr marL="122238" lvl="1" indent="-7938" eaLnBrk="1" hangingPunct="1"/>
            <a:r>
              <a:rPr lang="en-US" altLang="en-US" dirty="0" smtClean="0">
                <a:latin typeface="Arial" pitchFamily="34" charset="0"/>
              </a:rPr>
              <a:t>It is my pleasure to introduce Marcia Wagner, Principal and Founder</a:t>
            </a:r>
            <a:r>
              <a:rPr lang="en-US" altLang="en-US" baseline="0" dirty="0" smtClean="0">
                <a:latin typeface="Arial" pitchFamily="34" charset="0"/>
              </a:rPr>
              <a:t> of the Wagner Law Group.</a:t>
            </a:r>
          </a:p>
          <a:p>
            <a:pPr marL="122238" lvl="1" indent="-7938" eaLnBrk="1" hangingPunct="1"/>
            <a:r>
              <a:rPr lang="en-US" altLang="en-US" baseline="0" dirty="0" smtClean="0">
                <a:latin typeface="Arial" pitchFamily="34" charset="0"/>
              </a:rPr>
              <a:t>Add bullets</a:t>
            </a:r>
          </a:p>
          <a:p>
            <a:pPr marL="285750" indent="-285750">
              <a:buFont typeface="Arial" panose="020B0604020202020204" pitchFamily="34" charset="0"/>
              <a:buChar char="•"/>
            </a:pPr>
            <a:r>
              <a:rPr lang="en-US" dirty="0" smtClean="0"/>
              <a:t>one of the nation’s largest boutique law firms, that she founded 18 years ago</a:t>
            </a:r>
          </a:p>
          <a:p>
            <a:pPr marL="285750" indent="-285750">
              <a:buFont typeface="Arial" panose="020B0604020202020204" pitchFamily="34" charset="0"/>
              <a:buChar char="•"/>
            </a:pPr>
            <a:endParaRPr lang="en-US" dirty="0" smtClean="0"/>
          </a:p>
          <a:p>
            <a:pPr marL="285750" indent="-285750">
              <a:buFont typeface="Arial" panose="020B0604020202020204" pitchFamily="34" charset="0"/>
              <a:buChar char="•"/>
            </a:pPr>
            <a:r>
              <a:rPr lang="en-US" dirty="0" smtClean="0"/>
              <a:t>Ms. Wagner is widely quoted in publications such as </a:t>
            </a:r>
          </a:p>
          <a:p>
            <a:pPr marL="122238" lvl="1" indent="-7938" eaLnBrk="1" hangingPunct="1"/>
            <a:r>
              <a:rPr lang="en-US" altLang="en-US" dirty="0" smtClean="0">
                <a:latin typeface="Arial" pitchFamily="34" charset="0"/>
              </a:rPr>
              <a:t/>
            </a:r>
            <a:br>
              <a:rPr lang="en-US" altLang="en-US" dirty="0" smtClean="0">
                <a:latin typeface="Arial" pitchFamily="34" charset="0"/>
              </a:rPr>
            </a:br>
            <a:endParaRPr lang="en-US" altLang="en-US" dirty="0" smtClean="0">
              <a:latin typeface="Arial" pitchFamily="34" charset="0"/>
            </a:endParaRPr>
          </a:p>
          <a:p>
            <a:pPr eaLnBrk="1" hangingPunct="1"/>
            <a:endParaRPr lang="en-US" altLang="en-US" dirty="0" smtClean="0">
              <a:latin typeface="Arial" pitchFamily="34" charset="0"/>
            </a:endParaRPr>
          </a:p>
          <a:p>
            <a:pPr eaLnBrk="1" hangingPunct="1"/>
            <a:endParaRPr lang="en-US" altLang="en-US" dirty="0"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fld id="{AC3DDC81-9134-4D0E-87E8-EAB9E2BC3FDC}" type="slidenum">
              <a:rPr lang="en-US" altLang="en-US" sz="1200">
                <a:latin typeface="Arial" pitchFamily="34" charset="0"/>
              </a:rPr>
              <a:pPr eaLnBrk="1" hangingPunct="1"/>
              <a:t>4</a:t>
            </a:fld>
            <a:endParaRPr lang="en-US" altLang="en-US" sz="1200">
              <a:latin typeface="Arial" pitchFamily="34" charset="0"/>
            </a:endParaRPr>
          </a:p>
        </p:txBody>
      </p:sp>
      <p:sp>
        <p:nvSpPr>
          <p:cNvPr id="36866" name="Rectangle 2"/>
          <p:cNvSpPr>
            <a:spLocks noGrp="1" noRot="1" noChangeAspect="1" noChangeArrowheads="1" noTextEdit="1"/>
          </p:cNvSpPr>
          <p:nvPr>
            <p:ph type="sldImg"/>
          </p:nvPr>
        </p:nvSpPr>
        <p:spPr>
          <a:ln/>
        </p:spPr>
      </p:sp>
      <p:sp>
        <p:nvSpPr>
          <p:cNvPr id="36867"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z="1400" b="1" dirty="0" smtClean="0">
                <a:latin typeface="Arial" pitchFamily="34" charset="0"/>
              </a:rPr>
              <a:t>Introductions</a:t>
            </a:r>
            <a:endParaRPr lang="en-US" altLang="en-US" sz="1400" dirty="0" smtClean="0">
              <a:latin typeface="Arial" pitchFamily="34" charset="0"/>
            </a:endParaRPr>
          </a:p>
          <a:p>
            <a:pPr eaLnBrk="1" hangingPunct="1"/>
            <a:r>
              <a:rPr lang="en-US" altLang="en-US" dirty="0" smtClean="0">
                <a:latin typeface="Arial" pitchFamily="34" charset="0"/>
              </a:rPr>
              <a:t>Add bullets</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fld id="{C505882F-608B-49EA-AA6A-1C755F97BA8D}" type="slidenum">
              <a:rPr lang="en-US" altLang="en-US" sz="1200">
                <a:latin typeface="Arial" pitchFamily="34" charset="0"/>
              </a:rPr>
              <a:pPr eaLnBrk="1" hangingPunct="1"/>
              <a:t>5</a:t>
            </a:fld>
            <a:endParaRPr lang="en-US" altLang="en-US" sz="1200">
              <a:latin typeface="Arial" pitchFamily="34" charset="0"/>
            </a:endParaRPr>
          </a:p>
        </p:txBody>
      </p:sp>
      <p:sp>
        <p:nvSpPr>
          <p:cNvPr id="38914" name="Rectangle 2"/>
          <p:cNvSpPr>
            <a:spLocks noGrp="1" noRot="1" noChangeAspect="1" noChangeArrowheads="1" noTextEdit="1"/>
          </p:cNvSpPr>
          <p:nvPr>
            <p:ph type="sldImg"/>
          </p:nvPr>
        </p:nvSpPr>
        <p:spPr>
          <a:ln/>
        </p:spPr>
      </p:sp>
      <p:sp>
        <p:nvSpPr>
          <p:cNvPr id="38915"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z="1400" b="1" dirty="0" smtClean="0">
                <a:latin typeface="Arial" pitchFamily="34" charset="0"/>
              </a:rPr>
              <a:t>Tax Increases in 2013</a:t>
            </a:r>
          </a:p>
          <a:p>
            <a:pPr eaLnBrk="1" hangingPunct="1"/>
            <a:endParaRPr lang="en-US" altLang="en-US" sz="1400" b="1" dirty="0" smtClean="0">
              <a:latin typeface="Arial" pitchFamily="34" charset="0"/>
            </a:endParaRPr>
          </a:p>
          <a:p>
            <a:pPr eaLnBrk="1" hangingPunct="1"/>
            <a:r>
              <a:rPr lang="en-US" altLang="en-US" sz="1400" b="0" dirty="0" smtClean="0">
                <a:latin typeface="Arial" pitchFamily="34" charset="0"/>
              </a:rPr>
              <a:t>As you well know, high income individuals and couples</a:t>
            </a:r>
            <a:r>
              <a:rPr lang="en-US" altLang="en-US" sz="1400" b="0" baseline="0" dirty="0" smtClean="0">
                <a:latin typeface="Arial" pitchFamily="34" charset="0"/>
              </a:rPr>
              <a:t> will be impacted by a number of new tax liabilities this year, many of which they may be unaware of.  If you have tax planning conversations prior to year-end and your clients open a qualified plan, in many cases they will reduce their AGI sufficiently to lower their tax brackets and in some cases, hold on to more of their deductions and exemptions.</a:t>
            </a:r>
            <a:endParaRPr lang="en-US" altLang="en-US" b="0" dirty="0" smtClean="0">
              <a:latin typeface="Arial" pitchFamily="34" charset="0"/>
            </a:endParaRPr>
          </a:p>
          <a:p>
            <a:pPr eaLnBrk="1" hangingPunct="1"/>
            <a:endParaRPr lang="en-US" altLang="en-US" dirty="0" smtClean="0">
              <a:latin typeface="Arial" pitchFamily="34" charset="0"/>
            </a:endParaRPr>
          </a:p>
          <a:p>
            <a:pPr eaLnBrk="1" hangingPunct="1"/>
            <a:endParaRPr lang="en-US" altLang="en-US" dirty="0" smtClean="0">
              <a:latin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fld id="{B3B09BFB-B7B5-4E00-8E75-B82022B3BF15}" type="slidenum">
              <a:rPr lang="en-US" altLang="en-US" sz="1200">
                <a:latin typeface="Arial" pitchFamily="34" charset="0"/>
              </a:rPr>
              <a:pPr eaLnBrk="1" hangingPunct="1"/>
              <a:t>6</a:t>
            </a:fld>
            <a:endParaRPr lang="en-US" altLang="en-US" sz="1200">
              <a:latin typeface="Arial" pitchFamily="34" charset="0"/>
            </a:endParaRPr>
          </a:p>
        </p:txBody>
      </p:sp>
      <p:sp>
        <p:nvSpPr>
          <p:cNvPr id="45058" name="Rectangle 2"/>
          <p:cNvSpPr>
            <a:spLocks noGrp="1" noRot="1" noChangeAspect="1" noChangeArrowheads="1" noTextEdit="1"/>
          </p:cNvSpPr>
          <p:nvPr>
            <p:ph type="sldImg"/>
          </p:nvPr>
        </p:nvSpPr>
        <p:spPr>
          <a:xfrm>
            <a:off x="1144588" y="685800"/>
            <a:ext cx="4572000" cy="3429000"/>
          </a:xfrm>
          <a:ln/>
        </p:spPr>
      </p:sp>
      <p:sp>
        <p:nvSpPr>
          <p:cNvPr id="450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smtClean="0">
                <a:latin typeface="Arial" pitchFamily="34" charset="0"/>
              </a:rPr>
              <a:t>This slide shows you just how big</a:t>
            </a:r>
            <a:r>
              <a:rPr lang="en-US" altLang="en-US" baseline="0" dirty="0" smtClean="0">
                <a:latin typeface="Arial" pitchFamily="34" charset="0"/>
              </a:rPr>
              <a:t> that impact can be.</a:t>
            </a:r>
          </a:p>
          <a:p>
            <a:pPr eaLnBrk="1" hangingPunct="1"/>
            <a:r>
              <a:rPr lang="en-US" altLang="en-US" dirty="0" smtClean="0">
                <a:latin typeface="Arial" pitchFamily="34" charset="0"/>
              </a:rPr>
              <a:t>How do contributions for a DB compare to other retirement plans? </a:t>
            </a:r>
          </a:p>
          <a:p>
            <a:pPr eaLnBrk="1" hangingPunct="1"/>
            <a:r>
              <a:rPr lang="en-US" altLang="en-US" dirty="0" smtClean="0">
                <a:latin typeface="Arial" pitchFamily="34" charset="0"/>
              </a:rPr>
              <a:t>Because the IRS code does not specify the maximum contribution for a DB plan, this slide allows us to compare the maximum contribution for a specific age and income amount --someone age 52 with a W-2 of $300,000.</a:t>
            </a:r>
          </a:p>
          <a:p>
            <a:pPr eaLnBrk="1" hangingPunct="1"/>
            <a:r>
              <a:rPr lang="en-US" altLang="en-US" dirty="0" smtClean="0">
                <a:latin typeface="Arial" pitchFamily="34" charset="0"/>
              </a:rPr>
              <a:t>Read slide…</a:t>
            </a:r>
          </a:p>
          <a:p>
            <a:pPr eaLnBrk="1" hangingPunct="1"/>
            <a:endParaRPr lang="en-US" altLang="en-US" dirty="0" smtClean="0">
              <a:latin typeface="Arial" pitchFamily="34" charset="0"/>
            </a:endParaRPr>
          </a:p>
          <a:p>
            <a:pPr eaLnBrk="1" hangingPunct="1"/>
            <a:r>
              <a:rPr lang="en-US" altLang="en-US" dirty="0" smtClean="0">
                <a:latin typeface="Arial" pitchFamily="34" charset="0"/>
              </a:rPr>
              <a:t>Now</a:t>
            </a:r>
            <a:r>
              <a:rPr lang="en-US" altLang="en-US" baseline="0" dirty="0" smtClean="0">
                <a:latin typeface="Arial" pitchFamily="34" charset="0"/>
              </a:rPr>
              <a:t> I’m going to turn it over to Marcia to talk about how these defined benefit plans work</a:t>
            </a:r>
            <a:endParaRPr lang="en-US" altLang="en-US" dirty="0"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Rot="1" noChangeAspect="1" noChangeArrowheads="1" noTextEdit="1"/>
          </p:cNvSpPr>
          <p:nvPr>
            <p:ph type="sldImg"/>
          </p:nvPr>
        </p:nvSpPr>
        <p:spPr>
          <a:xfrm>
            <a:off x="1181100" y="674688"/>
            <a:ext cx="4573588" cy="3430587"/>
          </a:xfrm>
          <a:ln/>
        </p:spPr>
      </p:sp>
      <p:sp>
        <p:nvSpPr>
          <p:cNvPr id="47106" name="Rectangle 3"/>
          <p:cNvSpPr>
            <a:spLocks noGrp="1" noChangeArrowheads="1"/>
          </p:cNvSpPr>
          <p:nvPr>
            <p:ph type="body" idx="1"/>
          </p:nvPr>
        </p:nvSpPr>
        <p:spPr>
          <a:xfrm>
            <a:off x="695325" y="4341813"/>
            <a:ext cx="5476875" cy="41275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90000"/>
              </a:lnSpc>
              <a:tabLst>
                <a:tab pos="454025" algn="l"/>
                <a:tab pos="682625" algn="l"/>
                <a:tab pos="909638" algn="l"/>
                <a:tab pos="1138238" algn="l"/>
              </a:tabLst>
            </a:pPr>
            <a:r>
              <a:rPr lang="en-US" altLang="en-US" dirty="0" smtClean="0">
                <a:latin typeface="Calibri" pitchFamily="34" charset="0"/>
              </a:rPr>
              <a:t>II.  </a:t>
            </a:r>
            <a:r>
              <a:rPr lang="en-US" altLang="en-US" u="sng" dirty="0" smtClean="0">
                <a:latin typeface="Calibri" pitchFamily="34" charset="0"/>
              </a:rPr>
              <a:t>Tax-Qualified Retirement Plans</a:t>
            </a:r>
            <a:endParaRPr lang="en-US" altLang="en-US" dirty="0" smtClean="0">
              <a:latin typeface="Calibri" pitchFamily="34" charset="0"/>
            </a:endParaRPr>
          </a:p>
          <a:p>
            <a:pPr>
              <a:lnSpc>
                <a:spcPct val="90000"/>
              </a:lnSpc>
              <a:tabLst>
                <a:tab pos="454025" algn="l"/>
                <a:tab pos="682625" algn="l"/>
                <a:tab pos="909638" algn="l"/>
                <a:tab pos="1138238" algn="l"/>
              </a:tabLst>
            </a:pPr>
            <a:r>
              <a:rPr lang="en-US" altLang="en-US" dirty="0" smtClean="0">
                <a:latin typeface="Calibri" pitchFamily="34" charset="0"/>
              </a:rPr>
              <a:t>A.	</a:t>
            </a:r>
            <a:r>
              <a:rPr lang="en-US" altLang="en-US" u="sng" dirty="0" smtClean="0">
                <a:latin typeface="Calibri" pitchFamily="34" charset="0"/>
              </a:rPr>
              <a:t>Definition</a:t>
            </a:r>
            <a:r>
              <a:rPr lang="en-US" altLang="en-US" dirty="0" smtClean="0">
                <a:latin typeface="Calibri" pitchFamily="34" charset="0"/>
              </a:rPr>
              <a:t>.</a:t>
            </a:r>
          </a:p>
          <a:p>
            <a:pPr>
              <a:lnSpc>
                <a:spcPct val="90000"/>
              </a:lnSpc>
              <a:tabLst>
                <a:tab pos="454025" algn="l"/>
                <a:tab pos="682625" algn="l"/>
                <a:tab pos="909638" algn="l"/>
                <a:tab pos="1138238" algn="l"/>
              </a:tabLst>
            </a:pPr>
            <a:r>
              <a:rPr lang="en-US" altLang="en-US" dirty="0" smtClean="0">
                <a:latin typeface="Calibri" pitchFamily="34" charset="0"/>
              </a:rPr>
              <a:t>	A tax‑</a:t>
            </a:r>
            <a:r>
              <a:rPr lang="en-US" altLang="en-US" dirty="0" err="1" smtClean="0">
                <a:latin typeface="Calibri" pitchFamily="34" charset="0"/>
              </a:rPr>
              <a:t>qualified</a:t>
            </a:r>
            <a:r>
              <a:rPr lang="en-US" altLang="en-US" dirty="0" smtClean="0">
                <a:latin typeface="Calibri" pitchFamily="34" charset="0"/>
              </a:rPr>
              <a:t> plan is a "pension plan" or "employee pension plan" within the meaning of ERISA Section 3(2)(A) which also meets the vast array of qualification requirements contained in Code Section 401(a), </a:t>
            </a:r>
            <a:r>
              <a:rPr lang="en-US" altLang="en-US" u="sng" dirty="0" smtClean="0">
                <a:latin typeface="Calibri" pitchFamily="34" charset="0"/>
              </a:rPr>
              <a:t>et</a:t>
            </a:r>
            <a:r>
              <a:rPr lang="en-US" altLang="en-US" dirty="0" smtClean="0">
                <a:latin typeface="Calibri" pitchFamily="34" charset="0"/>
              </a:rPr>
              <a:t> </a:t>
            </a:r>
            <a:r>
              <a:rPr lang="en-US" altLang="en-US" u="sng" dirty="0" smtClean="0">
                <a:latin typeface="Calibri" pitchFamily="34" charset="0"/>
              </a:rPr>
              <a:t>seq</a:t>
            </a:r>
            <a:r>
              <a:rPr lang="en-US" altLang="en-US" dirty="0" smtClean="0">
                <a:latin typeface="Calibri" pitchFamily="34" charset="0"/>
              </a:rPr>
              <a:t>.  There are two broad categories of qualified plans, "defined benefit plans" and "defined contribution plans."</a:t>
            </a:r>
          </a:p>
          <a:p>
            <a:pPr>
              <a:lnSpc>
                <a:spcPct val="90000"/>
              </a:lnSpc>
              <a:tabLst>
                <a:tab pos="454025" algn="l"/>
                <a:tab pos="682625" algn="l"/>
                <a:tab pos="909638" algn="l"/>
                <a:tab pos="1138238" algn="l"/>
              </a:tabLst>
            </a:pPr>
            <a:r>
              <a:rPr lang="en-US" altLang="en-US" dirty="0" smtClean="0">
                <a:latin typeface="Calibri" pitchFamily="34" charset="0"/>
              </a:rPr>
              <a:t>	An employer may adopt and maintain one or more qualified plans.  Any type of legal entity (proprietorship, partnership, corporation) can adopt a qualified plan covering its employees and, if applicable, the self‑employed persons (proprietor or partner) working in the business.</a:t>
            </a:r>
          </a:p>
          <a:p>
            <a:pPr>
              <a:lnSpc>
                <a:spcPct val="90000"/>
              </a:lnSpc>
              <a:tabLst>
                <a:tab pos="454025" algn="l"/>
                <a:tab pos="682625" algn="l"/>
                <a:tab pos="909638" algn="l"/>
                <a:tab pos="1138238" algn="l"/>
              </a:tabLst>
            </a:pPr>
            <a:r>
              <a:rPr lang="en-US" altLang="en-US" dirty="0" smtClean="0">
                <a:latin typeface="Calibri" pitchFamily="34" charset="0"/>
              </a:rPr>
              <a:t>	Plans referred to as "Keogh" or "H.R. 10" plans are qualified defined benefit or defined contribution plans adopted by a proprietorship or partnership without any employees.  The special rules and limitations formerly applicable to these types of plans were largely abolished by the Tax Equity and Fiscal Responsibility Act of 1982 ("TEFRA"), which imposed, instead, the so‑called "top‑heavy" rules.</a:t>
            </a:r>
          </a:p>
          <a:p>
            <a:pPr>
              <a:lnSpc>
                <a:spcPct val="90000"/>
              </a:lnSpc>
              <a:tabLst>
                <a:tab pos="454025" algn="l"/>
                <a:tab pos="682625" algn="l"/>
                <a:tab pos="909638" algn="l"/>
                <a:tab pos="1138238" algn="l"/>
              </a:tabLst>
            </a:pPr>
            <a:r>
              <a:rPr lang="en-US" altLang="en-US" dirty="0" smtClean="0">
                <a:latin typeface="Calibri" pitchFamily="34" charset="0"/>
              </a:rPr>
              <a:t>B.	</a:t>
            </a:r>
            <a:r>
              <a:rPr lang="en-US" altLang="en-US" u="sng" dirty="0" smtClean="0">
                <a:latin typeface="Calibri" pitchFamily="34" charset="0"/>
              </a:rPr>
              <a:t>Advantages of Maintaining a Tax‑</a:t>
            </a:r>
            <a:r>
              <a:rPr lang="en-US" altLang="en-US" u="sng" dirty="0" err="1" smtClean="0">
                <a:latin typeface="Calibri" pitchFamily="34" charset="0"/>
              </a:rPr>
              <a:t>Qualified</a:t>
            </a:r>
            <a:r>
              <a:rPr lang="en-US" altLang="en-US" u="sng" dirty="0" smtClean="0">
                <a:latin typeface="Calibri" pitchFamily="34" charset="0"/>
              </a:rPr>
              <a:t> Plan</a:t>
            </a:r>
            <a:r>
              <a:rPr lang="en-US" altLang="en-US" dirty="0" smtClean="0">
                <a:latin typeface="Calibri" pitchFamily="34" charset="0"/>
              </a:rPr>
              <a:t>.</a:t>
            </a:r>
          </a:p>
          <a:p>
            <a:pPr>
              <a:lnSpc>
                <a:spcPct val="90000"/>
              </a:lnSpc>
              <a:tabLst>
                <a:tab pos="454025" algn="l"/>
                <a:tab pos="682625" algn="l"/>
                <a:tab pos="909638" algn="l"/>
                <a:tab pos="1138238" algn="l"/>
              </a:tabLst>
            </a:pPr>
            <a:r>
              <a:rPr lang="en-US" altLang="en-US" dirty="0" smtClean="0">
                <a:latin typeface="Calibri" pitchFamily="34" charset="0"/>
              </a:rPr>
              <a:t>	1.	Immediate tax deduction for employer contributions (Code Section 404(a)).</a:t>
            </a:r>
          </a:p>
          <a:p>
            <a:pPr>
              <a:lnSpc>
                <a:spcPct val="90000"/>
              </a:lnSpc>
              <a:tabLst>
                <a:tab pos="454025" algn="l"/>
                <a:tab pos="682625" algn="l"/>
                <a:tab pos="909638" algn="l"/>
                <a:tab pos="1138238" algn="l"/>
              </a:tabLst>
            </a:pPr>
            <a:r>
              <a:rPr lang="en-US" altLang="en-US" dirty="0" smtClean="0">
                <a:latin typeface="Calibri" pitchFamily="34" charset="0"/>
              </a:rPr>
              <a:t>	2.	Employees are not currently taxed on employer contributions (Code Section 402(a)(1)).</a:t>
            </a:r>
          </a:p>
          <a:p>
            <a:pPr>
              <a:lnSpc>
                <a:spcPct val="90000"/>
              </a:lnSpc>
              <a:tabLst>
                <a:tab pos="454025" algn="l"/>
                <a:tab pos="682625" algn="l"/>
                <a:tab pos="909638" algn="l"/>
                <a:tab pos="1138238" algn="l"/>
              </a:tabLst>
            </a:pPr>
            <a:r>
              <a:rPr lang="en-US" altLang="en-US" dirty="0" smtClean="0">
                <a:latin typeface="Calibri" pitchFamily="34" charset="0"/>
              </a:rPr>
              <a:t>	3.	Earnings on assets held in the plan</a:t>
            </a:r>
            <a:r>
              <a:rPr lang="ja-JP" altLang="en-US" smtClean="0">
                <a:latin typeface="Calibri" pitchFamily="34" charset="0"/>
              </a:rPr>
              <a:t>’</a:t>
            </a:r>
            <a:r>
              <a:rPr lang="en-US" altLang="ja-JP" dirty="0" smtClean="0">
                <a:latin typeface="Calibri" pitchFamily="34" charset="0"/>
              </a:rPr>
              <a:t>s trust accumulate tax‑free (Code Sections 402(a)(1) and 501(a)).</a:t>
            </a:r>
          </a:p>
          <a:p>
            <a:pPr>
              <a:lnSpc>
                <a:spcPct val="90000"/>
              </a:lnSpc>
              <a:tabLst>
                <a:tab pos="454025" algn="l"/>
                <a:tab pos="682625" algn="l"/>
                <a:tab pos="909638" algn="l"/>
                <a:tab pos="1138238" algn="l"/>
              </a:tabLst>
            </a:pPr>
            <a:r>
              <a:rPr lang="en-US" altLang="en-US" dirty="0" smtClean="0">
                <a:latin typeface="Calibri" pitchFamily="34" charset="0"/>
              </a:rPr>
              <a:t>	4.	On receipt of distributions, employees can often defer recognition of income by "rolling over" the distribution to an individual retirement account ("IRA") or another qualified plan. </a:t>
            </a:r>
          </a:p>
          <a:p>
            <a:pPr>
              <a:lnSpc>
                <a:spcPct val="90000"/>
              </a:lnSpc>
              <a:tabLst>
                <a:tab pos="454025" algn="l"/>
                <a:tab pos="682625" algn="l"/>
                <a:tab pos="909638" algn="l"/>
                <a:tab pos="1138238" algn="l"/>
              </a:tabLst>
            </a:pPr>
            <a:r>
              <a:rPr lang="en-US" altLang="en-US" dirty="0" smtClean="0">
                <a:latin typeface="Calibri" pitchFamily="34" charset="0"/>
              </a:rPr>
              <a:t>	5.	Assets in the qualified trust are protected from the employer and from creditors of both the employer and the employee. (Code Sections 401(a)(2); 401(a)(13)).</a:t>
            </a:r>
          </a:p>
          <a:p>
            <a:pPr>
              <a:lnSpc>
                <a:spcPct val="90000"/>
              </a:lnSpc>
              <a:tabLst>
                <a:tab pos="454025" algn="l"/>
                <a:tab pos="682625" algn="l"/>
                <a:tab pos="909638" algn="l"/>
                <a:tab pos="1138238" algn="l"/>
              </a:tabLst>
            </a:pPr>
            <a:r>
              <a:rPr lang="en-US" altLang="en-US" dirty="0" smtClean="0">
                <a:latin typeface="Calibri" pitchFamily="34" charset="0"/>
              </a:rPr>
              <a:t>	6.	Participants in certain plans (defined benefit pension plans) qualify for PBGC guarantees of certain levels of benefits if the plan terminates without sufficient funds to pay all promised benefits. (ERISA §4022)</a:t>
            </a:r>
          </a:p>
          <a:p>
            <a:pPr>
              <a:lnSpc>
                <a:spcPct val="90000"/>
              </a:lnSpc>
              <a:buFontTx/>
              <a:buAutoNum type="romanUcPeriod" startAt="3"/>
              <a:tabLst>
                <a:tab pos="454025" algn="l"/>
                <a:tab pos="682625" algn="l"/>
                <a:tab pos="909638" algn="l"/>
                <a:tab pos="1138238" algn="l"/>
              </a:tabLst>
            </a:pPr>
            <a:endParaRPr lang="en-US" altLang="en-US" dirty="0" smtClean="0">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noRot="1" noChangeAspect="1" noChangeArrowheads="1" noTextEdit="1"/>
          </p:cNvSpPr>
          <p:nvPr>
            <p:ph type="sldImg"/>
          </p:nvPr>
        </p:nvSpPr>
        <p:spPr>
          <a:ln/>
        </p:spPr>
      </p:sp>
      <p:sp>
        <p:nvSpPr>
          <p:cNvPr id="49154" name="Rectangle 3"/>
          <p:cNvSpPr>
            <a:spLocks noGrp="1" noChangeArrowheads="1"/>
          </p:cNvSpPr>
          <p:nvPr>
            <p:ph type="body" idx="1"/>
          </p:nvPr>
        </p:nvSpPr>
        <p:spPr>
          <a:xfrm>
            <a:off x="695325" y="4197350"/>
            <a:ext cx="5484813" cy="49466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tabLst>
                <a:tab pos="454025" algn="l"/>
                <a:tab pos="682625" algn="l"/>
                <a:tab pos="909638" algn="l"/>
                <a:tab pos="1138238" algn="l"/>
                <a:tab pos="1365250" algn="l"/>
              </a:tabLst>
            </a:pPr>
            <a:r>
              <a:rPr lang="en-US" altLang="en-US" sz="900" dirty="0" smtClean="0">
                <a:latin typeface="Calibri" pitchFamily="34" charset="0"/>
              </a:rPr>
              <a:t>	</a:t>
            </a:r>
            <a:r>
              <a:rPr lang="en-US" altLang="en-US" dirty="0" smtClean="0">
                <a:latin typeface="Calibri" pitchFamily="34" charset="0"/>
              </a:rPr>
              <a:t>1.	</a:t>
            </a:r>
            <a:r>
              <a:rPr lang="en-US" altLang="en-US" u="sng" dirty="0" smtClean="0">
                <a:latin typeface="Calibri" pitchFamily="34" charset="0"/>
              </a:rPr>
              <a:t>Definition</a:t>
            </a:r>
            <a:r>
              <a:rPr lang="en-US" altLang="en-US" dirty="0" smtClean="0">
                <a:latin typeface="Calibri" pitchFamily="34" charset="0"/>
              </a:rPr>
              <a:t>.</a:t>
            </a:r>
          </a:p>
          <a:p>
            <a:pPr>
              <a:lnSpc>
                <a:spcPct val="80000"/>
              </a:lnSpc>
              <a:tabLst>
                <a:tab pos="454025" algn="l"/>
                <a:tab pos="682625" algn="l"/>
                <a:tab pos="909638" algn="l"/>
                <a:tab pos="1138238" algn="l"/>
                <a:tab pos="1365250" algn="l"/>
              </a:tabLst>
            </a:pPr>
            <a:r>
              <a:rPr lang="en-US" altLang="en-US" dirty="0" smtClean="0">
                <a:latin typeface="Calibri" pitchFamily="34" charset="0"/>
              </a:rPr>
              <a:t>	A "defined benefit plan" provides the employee with a certain amount of pension benefits beginning at retirement.  The amount of the pension may be determined with reference to several factors; ordinarily a formula is based on the employee's compensation, years of employment, and, perhaps, Social Security benefits.  Benefits are normally stated in terms of, and actually paid as, an annuity for life after retirement.  The employer's regular annual contributions toward the cost of the plan are determined actuarially.  The trust or other investment fund supporting a defined benefit plan is not segregated into "accounts" for individual employees, but instead is invested as a single fund and available for payment of all pensions and death benefits arising under the plan.</a:t>
            </a:r>
          </a:p>
          <a:p>
            <a:pPr>
              <a:lnSpc>
                <a:spcPct val="80000"/>
              </a:lnSpc>
              <a:tabLst>
                <a:tab pos="454025" algn="l"/>
                <a:tab pos="682625" algn="l"/>
                <a:tab pos="909638" algn="l"/>
                <a:tab pos="1138238" algn="l"/>
                <a:tab pos="1365250" algn="l"/>
              </a:tabLst>
            </a:pPr>
            <a:r>
              <a:rPr lang="en-US" altLang="en-US" dirty="0" smtClean="0">
                <a:latin typeface="Calibri" pitchFamily="34" charset="0"/>
              </a:rPr>
              <a:t>	2.	</a:t>
            </a:r>
            <a:r>
              <a:rPr lang="en-US" altLang="en-US" u="sng" dirty="0" smtClean="0">
                <a:latin typeface="Calibri" pitchFamily="34" charset="0"/>
              </a:rPr>
              <a:t>Types of Defined Benefit Plans</a:t>
            </a:r>
            <a:r>
              <a:rPr lang="en-US" altLang="en-US" dirty="0" smtClean="0">
                <a:latin typeface="Calibri" pitchFamily="34" charset="0"/>
              </a:rPr>
              <a:t>.</a:t>
            </a:r>
          </a:p>
          <a:p>
            <a:pPr>
              <a:lnSpc>
                <a:spcPct val="80000"/>
              </a:lnSpc>
              <a:tabLst>
                <a:tab pos="454025" algn="l"/>
                <a:tab pos="682625" algn="l"/>
                <a:tab pos="909638" algn="l"/>
                <a:tab pos="1138238" algn="l"/>
                <a:tab pos="1365250" algn="l"/>
              </a:tabLst>
            </a:pPr>
            <a:r>
              <a:rPr lang="en-US" altLang="en-US" dirty="0" smtClean="0">
                <a:latin typeface="Calibri" pitchFamily="34" charset="0"/>
              </a:rPr>
              <a:t>		a.	</a:t>
            </a:r>
            <a:r>
              <a:rPr lang="en-US" altLang="en-US" u="sng" dirty="0" smtClean="0">
                <a:latin typeface="Calibri" pitchFamily="34" charset="0"/>
              </a:rPr>
              <a:t>Fixed Benefit Plan</a:t>
            </a:r>
            <a:r>
              <a:rPr lang="en-US" altLang="en-US" dirty="0" smtClean="0">
                <a:latin typeface="Calibri" pitchFamily="34" charset="0"/>
              </a:rPr>
              <a:t>.  The benefit payable at normal retirement is a stated dollar amount (</a:t>
            </a:r>
            <a:r>
              <a:rPr lang="en-US" altLang="en-US" u="sng" dirty="0" smtClean="0">
                <a:latin typeface="Calibri" pitchFamily="34" charset="0"/>
              </a:rPr>
              <a:t>e.g.</a:t>
            </a:r>
            <a:r>
              <a:rPr lang="en-US" altLang="en-US" dirty="0" smtClean="0">
                <a:latin typeface="Calibri" pitchFamily="34" charset="0"/>
              </a:rPr>
              <a:t>, $100 per month commencing upon retirement on or after age 65).</a:t>
            </a:r>
          </a:p>
          <a:p>
            <a:pPr>
              <a:lnSpc>
                <a:spcPct val="80000"/>
              </a:lnSpc>
              <a:tabLst>
                <a:tab pos="454025" algn="l"/>
                <a:tab pos="682625" algn="l"/>
                <a:tab pos="909638" algn="l"/>
                <a:tab pos="1138238" algn="l"/>
                <a:tab pos="1365250" algn="l"/>
              </a:tabLst>
            </a:pPr>
            <a:r>
              <a:rPr lang="en-US" altLang="en-US" dirty="0" smtClean="0">
                <a:latin typeface="Calibri" pitchFamily="34" charset="0"/>
              </a:rPr>
              <a:t>(1)  This approach provides inflation protection for the employer, but not for the employee.</a:t>
            </a:r>
          </a:p>
          <a:p>
            <a:pPr>
              <a:lnSpc>
                <a:spcPct val="80000"/>
              </a:lnSpc>
              <a:tabLst>
                <a:tab pos="454025" algn="l"/>
                <a:tab pos="682625" algn="l"/>
                <a:tab pos="909638" algn="l"/>
                <a:tab pos="1138238" algn="l"/>
                <a:tab pos="1365250" algn="l"/>
              </a:tabLst>
            </a:pPr>
            <a:r>
              <a:rPr lang="en-US" altLang="en-US" dirty="0" smtClean="0">
                <a:latin typeface="Calibri" pitchFamily="34" charset="0"/>
              </a:rPr>
              <a:t>(2)  Changes in compensation to reflect inflation, deflation, promotion or demotion will not affect the amount of the pension.</a:t>
            </a:r>
          </a:p>
          <a:p>
            <a:pPr>
              <a:lnSpc>
                <a:spcPct val="80000"/>
              </a:lnSpc>
              <a:tabLst>
                <a:tab pos="454025" algn="l"/>
                <a:tab pos="682625" algn="l"/>
                <a:tab pos="909638" algn="l"/>
                <a:tab pos="1138238" algn="l"/>
                <a:tab pos="1365250" algn="l"/>
              </a:tabLst>
            </a:pPr>
            <a:r>
              <a:rPr lang="en-US" altLang="en-US" dirty="0" smtClean="0">
                <a:latin typeface="Calibri" pitchFamily="34" charset="0"/>
              </a:rPr>
              <a:t>(3)  This approach favors the lower paid employees by providing a higher benefit as a percentage of compensation.</a:t>
            </a:r>
          </a:p>
          <a:p>
            <a:pPr>
              <a:lnSpc>
                <a:spcPct val="80000"/>
              </a:lnSpc>
              <a:tabLst>
                <a:tab pos="454025" algn="l"/>
                <a:tab pos="682625" algn="l"/>
                <a:tab pos="909638" algn="l"/>
                <a:tab pos="1138238" algn="l"/>
                <a:tab pos="1365250" algn="l"/>
              </a:tabLst>
            </a:pPr>
            <a:r>
              <a:rPr lang="en-US" altLang="en-US" dirty="0" smtClean="0">
                <a:latin typeface="Calibri" pitchFamily="34" charset="0"/>
              </a:rPr>
              <a:t>		b.	</a:t>
            </a:r>
            <a:r>
              <a:rPr lang="en-US" altLang="en-US" u="sng" dirty="0" smtClean="0">
                <a:latin typeface="Calibri" pitchFamily="34" charset="0"/>
              </a:rPr>
              <a:t>Flat Benefit Plan</a:t>
            </a:r>
            <a:r>
              <a:rPr lang="en-US" altLang="en-US" dirty="0" smtClean="0">
                <a:latin typeface="Calibri" pitchFamily="34" charset="0"/>
              </a:rPr>
              <a:t>.  The benefit payable at normal retirement is a stated percentage of pay, (</a:t>
            </a:r>
            <a:r>
              <a:rPr lang="en-US" altLang="en-US" u="sng" dirty="0" smtClean="0">
                <a:latin typeface="Calibri" pitchFamily="34" charset="0"/>
              </a:rPr>
              <a:t>e.g.</a:t>
            </a:r>
            <a:r>
              <a:rPr lang="en-US" altLang="en-US" dirty="0" smtClean="0">
                <a:latin typeface="Calibri" pitchFamily="34" charset="0"/>
              </a:rPr>
              <a:t>, 30% of pay commencing upon retirement on or after age 65).  This approach automatically adjusts the pension for changes in compensation due to inflation, deflation, promotion or demotion.  The definition of "pay" is very important and must be nondiscriminatory both on its face and in operation </a:t>
            </a:r>
            <a:r>
              <a:rPr lang="en-US" altLang="en-US" i="1" dirty="0" smtClean="0">
                <a:latin typeface="Calibri" pitchFamily="34" charset="0"/>
              </a:rPr>
              <a:t>(i.e.</a:t>
            </a:r>
            <a:r>
              <a:rPr lang="en-US" altLang="en-US" dirty="0" smtClean="0">
                <a:latin typeface="Calibri" pitchFamily="34" charset="0"/>
              </a:rPr>
              <a:t>, must not discriminate in favor of highly compensated employees).</a:t>
            </a:r>
          </a:p>
          <a:p>
            <a:pPr>
              <a:lnSpc>
                <a:spcPct val="80000"/>
              </a:lnSpc>
              <a:tabLst>
                <a:tab pos="454025" algn="l"/>
                <a:tab pos="682625" algn="l"/>
                <a:tab pos="909638" algn="l"/>
                <a:tab pos="1138238" algn="l"/>
                <a:tab pos="1365250" algn="l"/>
              </a:tabLst>
            </a:pPr>
            <a:r>
              <a:rPr lang="en-US" altLang="en-US" dirty="0" smtClean="0">
                <a:latin typeface="Calibri" pitchFamily="34" charset="0"/>
              </a:rPr>
              <a:t>		c.	</a:t>
            </a:r>
            <a:r>
              <a:rPr lang="en-US" altLang="en-US" u="sng" dirty="0" smtClean="0">
                <a:latin typeface="Calibri" pitchFamily="34" charset="0"/>
              </a:rPr>
              <a:t>Unit Benefit Plan</a:t>
            </a:r>
            <a:r>
              <a:rPr lang="en-US" altLang="en-US" dirty="0" smtClean="0">
                <a:latin typeface="Calibri" pitchFamily="34" charset="0"/>
              </a:rPr>
              <a:t>.  The benefit payable at normal retirement depends upon the period of service with the employer (or under the plan) prior to retirement, (</a:t>
            </a:r>
            <a:r>
              <a:rPr lang="en-US" altLang="en-US" u="sng" dirty="0" smtClean="0">
                <a:latin typeface="Calibri" pitchFamily="34" charset="0"/>
              </a:rPr>
              <a:t>e.g.</a:t>
            </a:r>
            <a:r>
              <a:rPr lang="en-US" altLang="en-US" dirty="0" smtClean="0">
                <a:latin typeface="Calibri" pitchFamily="34" charset="0"/>
              </a:rPr>
              <a:t>, 1% of pay for each year of service; or, $10 per month for each year of service).  This approach rewards longer service employees but may not provide a large enough pension for a key employee recruited later in his career.</a:t>
            </a:r>
          </a:p>
          <a:p>
            <a:pPr>
              <a:lnSpc>
                <a:spcPct val="80000"/>
              </a:lnSpc>
              <a:tabLst>
                <a:tab pos="454025" algn="l"/>
                <a:tab pos="682625" algn="l"/>
                <a:tab pos="909638" algn="l"/>
                <a:tab pos="1138238" algn="l"/>
                <a:tab pos="1365250" algn="l"/>
              </a:tabLst>
            </a:pPr>
            <a:r>
              <a:rPr lang="en-US" altLang="en-US" dirty="0" smtClean="0">
                <a:latin typeface="Calibri" pitchFamily="34" charset="0"/>
              </a:rPr>
              <a:t>		d.	</a:t>
            </a:r>
            <a:r>
              <a:rPr lang="en-US" altLang="en-US" u="sng" dirty="0" smtClean="0">
                <a:latin typeface="Calibri" pitchFamily="34" charset="0"/>
              </a:rPr>
              <a:t>Cash Balance Plans</a:t>
            </a:r>
            <a:r>
              <a:rPr lang="en-US" altLang="en-US" dirty="0" smtClean="0">
                <a:latin typeface="Calibri" pitchFamily="34" charset="0"/>
              </a:rPr>
              <a:t>.  This is a defined benefit plan which looks, from the employee</a:t>
            </a:r>
            <a:r>
              <a:rPr lang="ja-JP" altLang="en-US" smtClean="0">
                <a:latin typeface="Calibri" pitchFamily="34" charset="0"/>
              </a:rPr>
              <a:t>’</a:t>
            </a:r>
            <a:r>
              <a:rPr lang="en-US" altLang="ja-JP" dirty="0" smtClean="0">
                <a:latin typeface="Calibri" pitchFamily="34" charset="0"/>
              </a:rPr>
              <a:t>s point of view, like a defined contribution plan.  Each employee</a:t>
            </a:r>
            <a:r>
              <a:rPr lang="ja-JP" altLang="en-US" smtClean="0">
                <a:latin typeface="Calibri" pitchFamily="34" charset="0"/>
              </a:rPr>
              <a:t>’</a:t>
            </a:r>
            <a:r>
              <a:rPr lang="en-US" altLang="ja-JP" dirty="0" smtClean="0">
                <a:latin typeface="Calibri" pitchFamily="34" charset="0"/>
              </a:rPr>
              <a:t>s benefit is converted into a lump sum equivalent to which </a:t>
            </a:r>
            <a:r>
              <a:rPr lang="ja-JP" altLang="en-US" smtClean="0">
                <a:latin typeface="Calibri" pitchFamily="34" charset="0"/>
              </a:rPr>
              <a:t>“</a:t>
            </a:r>
            <a:r>
              <a:rPr lang="en-US" altLang="ja-JP" dirty="0" smtClean="0">
                <a:latin typeface="Calibri" pitchFamily="34" charset="0"/>
              </a:rPr>
              <a:t>interest</a:t>
            </a:r>
            <a:r>
              <a:rPr lang="ja-JP" altLang="en-US" smtClean="0">
                <a:latin typeface="Calibri" pitchFamily="34" charset="0"/>
              </a:rPr>
              <a:t>”</a:t>
            </a:r>
            <a:r>
              <a:rPr lang="en-US" altLang="ja-JP" dirty="0" smtClean="0">
                <a:latin typeface="Calibri" pitchFamily="34" charset="0"/>
              </a:rPr>
              <a:t> is credited at a specified, guaranteed rate. The result is that each participant appears to have an individual account which is earning interest.  However, the plan does not really maintain individual accounts; the </a:t>
            </a:r>
            <a:r>
              <a:rPr lang="ja-JP" altLang="en-US" smtClean="0">
                <a:latin typeface="Calibri" pitchFamily="34" charset="0"/>
              </a:rPr>
              <a:t>“</a:t>
            </a:r>
            <a:r>
              <a:rPr lang="en-US" altLang="ja-JP" dirty="0" smtClean="0">
                <a:latin typeface="Calibri" pitchFamily="34" charset="0"/>
              </a:rPr>
              <a:t>balance</a:t>
            </a:r>
            <a:r>
              <a:rPr lang="ja-JP" altLang="en-US" smtClean="0">
                <a:latin typeface="Calibri" pitchFamily="34" charset="0"/>
              </a:rPr>
              <a:t>”</a:t>
            </a:r>
            <a:r>
              <a:rPr lang="en-US" altLang="ja-JP" dirty="0" smtClean="0">
                <a:latin typeface="Calibri" pitchFamily="34" charset="0"/>
              </a:rPr>
              <a:t> an employee sees is simply the lump sum actuarial equivalent of his accrued benefit, which may or may not be fully funded by assets actually in trust.</a:t>
            </a:r>
            <a:endParaRPr lang="en-US" altLang="en-US" dirty="0" smtClean="0">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noRot="1" noChangeAspect="1" noChangeArrowheads="1" noTextEdit="1"/>
          </p:cNvSpPr>
          <p:nvPr>
            <p:ph type="sldImg"/>
          </p:nvPr>
        </p:nvSpPr>
        <p:spPr>
          <a:xfrm>
            <a:off x="1255713" y="523875"/>
            <a:ext cx="4575175" cy="3430588"/>
          </a:xfrm>
          <a:ln/>
        </p:spPr>
      </p:sp>
      <p:sp>
        <p:nvSpPr>
          <p:cNvPr id="51202" name="Rectangle 3"/>
          <p:cNvSpPr>
            <a:spLocks noGrp="1" noChangeArrowheads="1"/>
          </p:cNvSpPr>
          <p:nvPr>
            <p:ph type="body" idx="1"/>
          </p:nvPr>
        </p:nvSpPr>
        <p:spPr>
          <a:xfrm>
            <a:off x="695325" y="4122738"/>
            <a:ext cx="5543550" cy="487203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90000"/>
              </a:lnSpc>
              <a:tabLst>
                <a:tab pos="454025" algn="l"/>
                <a:tab pos="682625" algn="l"/>
                <a:tab pos="909638" algn="l"/>
                <a:tab pos="1138238" algn="l"/>
                <a:tab pos="1365250" algn="l"/>
                <a:tab pos="1763713" algn="l"/>
              </a:tabLst>
            </a:pPr>
            <a:r>
              <a:rPr lang="en-US" altLang="en-US" smtClean="0">
                <a:latin typeface="Calibri" pitchFamily="34" charset="0"/>
              </a:rPr>
              <a:t>3.	</a:t>
            </a:r>
            <a:r>
              <a:rPr lang="en-US" altLang="en-US" u="sng" smtClean="0">
                <a:latin typeface="Calibri" pitchFamily="34" charset="0"/>
              </a:rPr>
              <a:t>Methods For Calculating Pay</a:t>
            </a:r>
            <a:r>
              <a:rPr lang="en-US" altLang="en-US" smtClean="0">
                <a:latin typeface="Calibri" pitchFamily="34" charset="0"/>
              </a:rPr>
              <a:t>.  A compensation based pension formula (such as either the flat benefit or unit benefit formulas described above) requires a definition of the compensation to be used to calculate the pension to be paid.  Two methods are used to determine compensation for the purpose of establishing the pension benefit:</a:t>
            </a:r>
          </a:p>
          <a:p>
            <a:pPr>
              <a:lnSpc>
                <a:spcPct val="90000"/>
              </a:lnSpc>
              <a:tabLst>
                <a:tab pos="454025" algn="l"/>
                <a:tab pos="682625" algn="l"/>
                <a:tab pos="909638" algn="l"/>
                <a:tab pos="1138238" algn="l"/>
                <a:tab pos="1365250" algn="l"/>
                <a:tab pos="1763713" algn="l"/>
              </a:tabLst>
            </a:pPr>
            <a:r>
              <a:rPr lang="en-US" altLang="en-US" smtClean="0">
                <a:latin typeface="Calibri" pitchFamily="34" charset="0"/>
              </a:rPr>
              <a:t>	a.	</a:t>
            </a:r>
            <a:r>
              <a:rPr lang="en-US" altLang="en-US" u="sng" smtClean="0">
                <a:latin typeface="Calibri" pitchFamily="34" charset="0"/>
              </a:rPr>
              <a:t>Final Average Pay</a:t>
            </a:r>
            <a:r>
              <a:rPr lang="en-US" altLang="en-US" smtClean="0">
                <a:latin typeface="Calibri" pitchFamily="34" charset="0"/>
              </a:rPr>
              <a:t>.  The benefit paid at normal retirement is based upon the participant's average compensation over a defined period of time (</a:t>
            </a:r>
            <a:r>
              <a:rPr lang="en-US" altLang="en-US" u="sng" smtClean="0">
                <a:latin typeface="Calibri" pitchFamily="34" charset="0"/>
              </a:rPr>
              <a:t>e.g.</a:t>
            </a:r>
            <a:r>
              <a:rPr lang="en-US" altLang="en-US" smtClean="0">
                <a:latin typeface="Calibri" pitchFamily="34" charset="0"/>
              </a:rPr>
              <a:t>, final five years preceding retirement; or highest five consecutive years of the ten consecutive years preceding retirement).</a:t>
            </a:r>
          </a:p>
          <a:p>
            <a:pPr>
              <a:lnSpc>
                <a:spcPct val="90000"/>
              </a:lnSpc>
              <a:tabLst>
                <a:tab pos="454025" algn="l"/>
                <a:tab pos="682625" algn="l"/>
                <a:tab pos="909638" algn="l"/>
                <a:tab pos="1138238" algn="l"/>
                <a:tab pos="1365250" algn="l"/>
                <a:tab pos="1763713" algn="l"/>
              </a:tabLst>
            </a:pPr>
            <a:r>
              <a:rPr lang="en-US" altLang="en-US" smtClean="0">
                <a:latin typeface="Calibri" pitchFamily="34" charset="0"/>
              </a:rPr>
              <a:t>			(1)  This approach has a leveling effect on changes in pay occurring during a short period preceding retirement.</a:t>
            </a:r>
          </a:p>
          <a:p>
            <a:pPr>
              <a:lnSpc>
                <a:spcPct val="90000"/>
              </a:lnSpc>
              <a:tabLst>
                <a:tab pos="454025" algn="l"/>
                <a:tab pos="682625" algn="l"/>
                <a:tab pos="909638" algn="l"/>
                <a:tab pos="1138238" algn="l"/>
                <a:tab pos="1365250" algn="l"/>
                <a:tab pos="1763713" algn="l"/>
              </a:tabLst>
            </a:pPr>
            <a:r>
              <a:rPr lang="en-US" altLang="en-US" smtClean="0">
                <a:latin typeface="Calibri" pitchFamily="34" charset="0"/>
              </a:rPr>
              <a:t>			(2)  Increases in compensation later in an employee's career significantly increase the pension paid with respect to his entire career with the employer.</a:t>
            </a:r>
          </a:p>
          <a:p>
            <a:pPr>
              <a:lnSpc>
                <a:spcPct val="90000"/>
              </a:lnSpc>
              <a:tabLst>
                <a:tab pos="454025" algn="l"/>
                <a:tab pos="682625" algn="l"/>
                <a:tab pos="909638" algn="l"/>
                <a:tab pos="1138238" algn="l"/>
                <a:tab pos="1365250" algn="l"/>
                <a:tab pos="1763713" algn="l"/>
              </a:tabLst>
            </a:pPr>
            <a:r>
              <a:rPr lang="en-US" altLang="en-US" smtClean="0">
                <a:latin typeface="Calibri" pitchFamily="34" charset="0"/>
              </a:rPr>
              <a:t>	b.	</a:t>
            </a:r>
            <a:r>
              <a:rPr lang="en-US" altLang="en-US" u="sng" smtClean="0">
                <a:latin typeface="Calibri" pitchFamily="34" charset="0"/>
              </a:rPr>
              <a:t>Career Average Pay</a:t>
            </a:r>
            <a:r>
              <a:rPr lang="en-US" altLang="en-US" smtClean="0">
                <a:latin typeface="Calibri" pitchFamily="34" charset="0"/>
              </a:rPr>
              <a:t>.  The benefit paid at normal retirement is based upon the participant's average pay  during the entire period he is either employed by the plan sponsor or is a participant in the plan.</a:t>
            </a:r>
          </a:p>
          <a:p>
            <a:pPr>
              <a:lnSpc>
                <a:spcPct val="90000"/>
              </a:lnSpc>
              <a:tabLst>
                <a:tab pos="454025" algn="l"/>
                <a:tab pos="682625" algn="l"/>
                <a:tab pos="909638" algn="l"/>
                <a:tab pos="1138238" algn="l"/>
                <a:tab pos="1365250" algn="l"/>
                <a:tab pos="1763713" algn="l"/>
              </a:tabLst>
            </a:pPr>
            <a:r>
              <a:rPr lang="en-US" altLang="en-US" smtClean="0">
                <a:latin typeface="Calibri" pitchFamily="34" charset="0"/>
              </a:rPr>
              <a:t>			(1)	This approach will produce a lower benefit in an inflationary economy than the final average pay approach.  However, rather than experiencing increasing costs due to inflation, the decision to increase pensions to match inflation is retained by the employer.</a:t>
            </a:r>
          </a:p>
          <a:p>
            <a:pPr>
              <a:lnSpc>
                <a:spcPct val="90000"/>
              </a:lnSpc>
              <a:tabLst>
                <a:tab pos="454025" algn="l"/>
                <a:tab pos="682625" algn="l"/>
                <a:tab pos="909638" algn="l"/>
                <a:tab pos="1138238" algn="l"/>
                <a:tab pos="1365250" algn="l"/>
                <a:tab pos="1763713" algn="l"/>
              </a:tabLst>
            </a:pPr>
            <a:r>
              <a:rPr lang="en-US" altLang="en-US" smtClean="0">
                <a:latin typeface="Calibri" pitchFamily="34" charset="0"/>
              </a:rPr>
              <a:t>			(2)	This approach tends to penalize a "fast track" employee whose pay rises significantly during his career when comparing his pension as a percentage of final average pay to the pension of an employee whose earnings stay relatively the same throughout his career.</a:t>
            </a:r>
          </a:p>
          <a:p>
            <a:pPr>
              <a:lnSpc>
                <a:spcPct val="90000"/>
              </a:lnSpc>
              <a:tabLst>
                <a:tab pos="454025" algn="l"/>
                <a:tab pos="682625" algn="l"/>
                <a:tab pos="909638" algn="l"/>
                <a:tab pos="1138238" algn="l"/>
                <a:tab pos="1365250" algn="l"/>
                <a:tab pos="1763713" algn="l"/>
              </a:tabLst>
            </a:pPr>
            <a:r>
              <a:rPr lang="en-US" altLang="en-US" smtClean="0">
                <a:latin typeface="Calibri" pitchFamily="34" charset="0"/>
              </a:rPr>
              <a:t>		c.	</a:t>
            </a:r>
            <a:r>
              <a:rPr lang="en-US" altLang="en-US" u="sng" smtClean="0">
                <a:latin typeface="Calibri" pitchFamily="34" charset="0"/>
              </a:rPr>
              <a:t>IRS Limits on Pay</a:t>
            </a:r>
            <a:r>
              <a:rPr lang="en-US" altLang="en-US" smtClean="0">
                <a:latin typeface="Calibri" pitchFamily="34" charset="0"/>
              </a:rPr>
              <a:t>.  A plan may consider no more than $255,000 (for 2013, as indexed) of pay per year (Code Section 401(a)(17)).</a:t>
            </a:r>
          </a:p>
          <a:p>
            <a:pPr>
              <a:lnSpc>
                <a:spcPct val="90000"/>
              </a:lnSpc>
              <a:tabLst>
                <a:tab pos="454025" algn="l"/>
                <a:tab pos="682625" algn="l"/>
                <a:tab pos="909638" algn="l"/>
                <a:tab pos="1138238" algn="l"/>
                <a:tab pos="1365250" algn="l"/>
                <a:tab pos="1763713" algn="l"/>
              </a:tabLst>
            </a:pPr>
            <a:r>
              <a:rPr lang="en-US" altLang="en-US" smtClean="0">
                <a:latin typeface="Calibri" pitchFamily="34" charset="0"/>
              </a:rPr>
              <a:t>4.	</a:t>
            </a:r>
            <a:r>
              <a:rPr lang="en-US" altLang="en-US" u="sng" smtClean="0">
                <a:latin typeface="Calibri" pitchFamily="34" charset="0"/>
              </a:rPr>
              <a:t>Integration with Social Security</a:t>
            </a:r>
            <a:r>
              <a:rPr lang="en-US" altLang="en-US" smtClean="0">
                <a:latin typeface="Calibri" pitchFamily="34" charset="0"/>
              </a:rPr>
              <a:t>.  Social Security generally produces a higher benefit as a percentage of pay for lower paid employees than it does for employees whose pay exceeds the Social Security taxable wage base.  For that reason, employers often prefer to adjust the benefit provided under their qualified plans to provide a relatively higher benefit for higher paid employees.  The Tax Reform Act of 1986 ("TRA '86) amended Code Section 401(l), to strictly limit the differentiation permitted in integrated plans between higher and lower paid employees.  For example, the benefit payable under the pension plan could be reduced by a portion of the social security benefit payable (</a:t>
            </a:r>
            <a:r>
              <a:rPr lang="en-US" altLang="en-US" u="sng" smtClean="0">
                <a:latin typeface="Calibri" pitchFamily="34" charset="0"/>
              </a:rPr>
              <a:t>e.g.</a:t>
            </a:r>
            <a:r>
              <a:rPr lang="en-US" altLang="en-US" smtClean="0">
                <a:latin typeface="Calibri" pitchFamily="34" charset="0"/>
              </a:rPr>
              <a:t>, 50% of final average pay reduced by 50% of the social security benefit payable at age 65).	.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2"/>
          <p:cNvSpPr>
            <a:spLocks noGrp="1" noRot="1" noChangeAspect="1" noChangeArrowheads="1" noTextEdit="1"/>
          </p:cNvSpPr>
          <p:nvPr>
            <p:ph type="sldImg"/>
          </p:nvPr>
        </p:nvSpPr>
        <p:spPr>
          <a:ln/>
        </p:spPr>
      </p:sp>
      <p:sp>
        <p:nvSpPr>
          <p:cNvPr id="53250" name="Rectangle 3"/>
          <p:cNvSpPr>
            <a:spLocks noGrp="1" noChangeArrowheads="1"/>
          </p:cNvSpPr>
          <p:nvPr>
            <p:ph type="body" idx="1"/>
          </p:nvPr>
        </p:nvSpPr>
        <p:spPr>
          <a:xfrm>
            <a:off x="695325" y="4346575"/>
            <a:ext cx="5484813" cy="41163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tabLst>
                <a:tab pos="454025" algn="l"/>
                <a:tab pos="682625" algn="l"/>
                <a:tab pos="909638" algn="l"/>
                <a:tab pos="1138238" algn="l"/>
                <a:tab pos="1365250" algn="l"/>
              </a:tabLst>
            </a:pPr>
            <a:r>
              <a:rPr lang="en-US" altLang="en-US" u="sng" dirty="0" smtClean="0">
                <a:latin typeface="Calibri" pitchFamily="34" charset="0"/>
              </a:rPr>
              <a:t>Summary of Characteristics of DB Plans</a:t>
            </a:r>
            <a:r>
              <a:rPr lang="en-US" altLang="en-US" dirty="0" smtClean="0">
                <a:latin typeface="Calibri" pitchFamily="34" charset="0"/>
              </a:rPr>
              <a:t>			</a:t>
            </a:r>
          </a:p>
          <a:p>
            <a:pPr>
              <a:tabLst>
                <a:tab pos="454025" algn="l"/>
                <a:tab pos="682625" algn="l"/>
                <a:tab pos="909638" algn="l"/>
                <a:tab pos="1138238" algn="l"/>
                <a:tab pos="1365250" algn="l"/>
              </a:tabLst>
            </a:pPr>
            <a:r>
              <a:rPr lang="en-US" altLang="en-US" dirty="0" smtClean="0">
                <a:latin typeface="Calibri" pitchFamily="34" charset="0"/>
              </a:rPr>
              <a:t>		a.	The employer has a fixed commitment to contribute to the plan which must be expressed as definitely determinable benefits.</a:t>
            </a:r>
          </a:p>
          <a:p>
            <a:pPr>
              <a:tabLst>
                <a:tab pos="454025" algn="l"/>
                <a:tab pos="682625" algn="l"/>
                <a:tab pos="909638" algn="l"/>
                <a:tab pos="1138238" algn="l"/>
                <a:tab pos="1365250" algn="l"/>
              </a:tabLst>
            </a:pPr>
            <a:r>
              <a:rPr lang="en-US" altLang="en-US" dirty="0" smtClean="0">
                <a:latin typeface="Calibri" pitchFamily="34" charset="0"/>
              </a:rPr>
              <a:t>		b.	Defined benefit plans are generally and customarily fully financed by the employer (and not with employee contributions).</a:t>
            </a:r>
          </a:p>
          <a:p>
            <a:pPr>
              <a:tabLst>
                <a:tab pos="454025" algn="l"/>
                <a:tab pos="682625" algn="l"/>
                <a:tab pos="909638" algn="l"/>
                <a:tab pos="1138238" algn="l"/>
                <a:tab pos="1365250" algn="l"/>
              </a:tabLst>
            </a:pPr>
            <a:r>
              <a:rPr lang="en-US" altLang="en-US" dirty="0" smtClean="0">
                <a:latin typeface="Calibri" pitchFamily="34" charset="0"/>
              </a:rPr>
              <a:t>		c.	The investment risk is on the employer.</a:t>
            </a:r>
          </a:p>
          <a:p>
            <a:pPr>
              <a:tabLst>
                <a:tab pos="454025" algn="l"/>
                <a:tab pos="682625" algn="l"/>
                <a:tab pos="909638" algn="l"/>
                <a:tab pos="1138238" algn="l"/>
                <a:tab pos="1365250" algn="l"/>
              </a:tabLst>
            </a:pPr>
            <a:r>
              <a:rPr lang="en-US" altLang="en-US" dirty="0" smtClean="0">
                <a:latin typeface="Calibri" pitchFamily="34" charset="0"/>
              </a:rPr>
              <a:t>		d.	A defined benefit plan can better recognize past service benefits, than can a defined contribution plan.  For that reason, defined benefit plans generally favor older employees because of their ability to provide benefits based on past service.</a:t>
            </a:r>
          </a:p>
          <a:p>
            <a:pPr>
              <a:tabLst>
                <a:tab pos="454025" algn="l"/>
                <a:tab pos="682625" algn="l"/>
                <a:tab pos="909638" algn="l"/>
                <a:tab pos="1138238" algn="l"/>
                <a:tab pos="1365250" algn="l"/>
              </a:tabLst>
            </a:pPr>
            <a:r>
              <a:rPr lang="en-US" altLang="en-US" dirty="0" smtClean="0">
                <a:latin typeface="Calibri" pitchFamily="34" charset="0"/>
              </a:rPr>
              <a:t>		e.	Under a defined benefit plan it is generally easier to provide cost of living adjustments (</a:t>
            </a:r>
            <a:r>
              <a:rPr lang="ja-JP" altLang="en-US" smtClean="0">
                <a:latin typeface="Calibri" pitchFamily="34" charset="0"/>
              </a:rPr>
              <a:t>“</a:t>
            </a:r>
            <a:r>
              <a:rPr lang="en-US" altLang="ja-JP" dirty="0" smtClean="0">
                <a:latin typeface="Calibri" pitchFamily="34" charset="0"/>
              </a:rPr>
              <a:t>COLAs</a:t>
            </a:r>
            <a:r>
              <a:rPr lang="ja-JP" altLang="en-US" smtClean="0">
                <a:latin typeface="Calibri" pitchFamily="34" charset="0"/>
              </a:rPr>
              <a:t>”</a:t>
            </a:r>
            <a:r>
              <a:rPr lang="en-US" altLang="ja-JP" dirty="0" smtClean="0">
                <a:latin typeface="Calibri" pitchFamily="34" charset="0"/>
              </a:rPr>
              <a:t>) on retirement benefits. </a:t>
            </a:r>
          </a:p>
          <a:p>
            <a:pPr>
              <a:tabLst>
                <a:tab pos="454025" algn="l"/>
                <a:tab pos="682625" algn="l"/>
                <a:tab pos="909638" algn="l"/>
                <a:tab pos="1138238" algn="l"/>
                <a:tab pos="1365250" algn="l"/>
              </a:tabLst>
            </a:pPr>
            <a:r>
              <a:rPr lang="en-US" altLang="en-US" dirty="0" smtClean="0">
                <a:latin typeface="Calibri" pitchFamily="34" charset="0"/>
              </a:rPr>
              <a:t>		f.	Defined benefit plans may pay disability and incidental death benefits as well as retirement benefits.</a:t>
            </a:r>
          </a:p>
          <a:p>
            <a:pPr>
              <a:tabLst>
                <a:tab pos="454025" algn="l"/>
                <a:tab pos="682625" algn="l"/>
                <a:tab pos="909638" algn="l"/>
                <a:tab pos="1138238" algn="l"/>
                <a:tab pos="1365250" algn="l"/>
              </a:tabLst>
            </a:pPr>
            <a:r>
              <a:rPr lang="en-US" altLang="en-US" dirty="0" smtClean="0">
                <a:latin typeface="Calibri" pitchFamily="34" charset="0"/>
              </a:rPr>
              <a:t>		g.	Generally, a defined benefit plan may not pay layoff, sickness, accident, hospitalization or medical benefits.  (But note that payment of benefits for sickness, accident, hospitalization, and medical expenses of retired employees, their spouses and dependents is authorized under certain circumstances under Code Section 401(h); </a:t>
            </a:r>
            <a:r>
              <a:rPr lang="en-US" altLang="en-US" u="sng" dirty="0" smtClean="0">
                <a:latin typeface="Calibri" pitchFamily="34" charset="0"/>
              </a:rPr>
              <a:t>see</a:t>
            </a:r>
            <a:r>
              <a:rPr lang="en-US" altLang="en-US" dirty="0" smtClean="0">
                <a:latin typeface="Calibri" pitchFamily="34" charset="0"/>
              </a:rPr>
              <a:t> </a:t>
            </a:r>
            <a:r>
              <a:rPr lang="en-US" altLang="en-US" u="sng" dirty="0" smtClean="0">
                <a:latin typeface="Calibri" pitchFamily="34" charset="0"/>
              </a:rPr>
              <a:t>also</a:t>
            </a:r>
            <a:r>
              <a:rPr lang="en-US" altLang="en-US" dirty="0" smtClean="0">
                <a:latin typeface="Calibri" pitchFamily="34" charset="0"/>
              </a:rPr>
              <a:t> Code Section 420 permitting excess pension assets to be used to fund retiree medical benefits).</a:t>
            </a:r>
          </a:p>
          <a:p>
            <a:pPr>
              <a:tabLst>
                <a:tab pos="454025" algn="l"/>
                <a:tab pos="682625" algn="l"/>
                <a:tab pos="909638" algn="l"/>
                <a:tab pos="1138238" algn="l"/>
                <a:tab pos="1365250" algn="l"/>
              </a:tabLst>
            </a:pPr>
            <a:r>
              <a:rPr lang="en-US" altLang="en-US" dirty="0" smtClean="0">
                <a:latin typeface="Calibri" pitchFamily="34" charset="0"/>
              </a:rPr>
              <a:t>		h.	Generally, in‑service distributions are not permitted under defined benefit plans.</a:t>
            </a:r>
          </a:p>
          <a:p>
            <a:pPr>
              <a:tabLst>
                <a:tab pos="454025" algn="l"/>
                <a:tab pos="682625" algn="l"/>
                <a:tab pos="909638" algn="l"/>
                <a:tab pos="1138238" algn="l"/>
                <a:tab pos="1365250" algn="l"/>
              </a:tabLst>
            </a:pPr>
            <a:r>
              <a:rPr lang="en-US" altLang="en-US" dirty="0" smtClean="0">
                <a:latin typeface="Calibri" pitchFamily="34" charset="0"/>
              </a:rPr>
              <a:t>		</a:t>
            </a:r>
            <a:r>
              <a:rPr lang="en-US" altLang="en-US" dirty="0" err="1" smtClean="0">
                <a:latin typeface="Calibri" pitchFamily="34" charset="0"/>
              </a:rPr>
              <a:t>i</a:t>
            </a:r>
            <a:r>
              <a:rPr lang="en-US" altLang="en-US" dirty="0" smtClean="0">
                <a:latin typeface="Calibri" pitchFamily="34" charset="0"/>
              </a:rPr>
              <a:t>.	The PBGC guarantees benefits and the employer must pay PBGC premiums.</a:t>
            </a:r>
          </a:p>
          <a:p>
            <a:pPr>
              <a:tabLst>
                <a:tab pos="454025" algn="l"/>
                <a:tab pos="682625" algn="l"/>
                <a:tab pos="909638" algn="l"/>
                <a:tab pos="1138238" algn="l"/>
                <a:tab pos="1365250" algn="l"/>
              </a:tabLst>
            </a:pPr>
            <a:endParaRPr lang="en-US" altLang="en-US" dirty="0" smtClean="0">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Rot="1" noChangeAspect="1" noChangeArrowheads="1" noTextEdit="1"/>
          </p:cNvSpPr>
          <p:nvPr>
            <p:ph type="sldImg"/>
          </p:nvPr>
        </p:nvSpPr>
        <p:spPr>
          <a:xfrm>
            <a:off x="1181100" y="674688"/>
            <a:ext cx="4573588" cy="3430587"/>
          </a:xfrm>
          <a:ln/>
        </p:spPr>
      </p:sp>
      <p:sp>
        <p:nvSpPr>
          <p:cNvPr id="55298" name="Rectangle 3"/>
          <p:cNvSpPr>
            <a:spLocks noGrp="1" noChangeArrowheads="1"/>
          </p:cNvSpPr>
          <p:nvPr>
            <p:ph type="body" idx="1"/>
          </p:nvPr>
        </p:nvSpPr>
        <p:spPr>
          <a:xfrm>
            <a:off x="685800" y="4341813"/>
            <a:ext cx="5486400" cy="45767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tabLst>
                <a:tab pos="454025" algn="l"/>
                <a:tab pos="682625" algn="l"/>
                <a:tab pos="909638" algn="l"/>
                <a:tab pos="1138238" algn="l"/>
              </a:tabLst>
            </a:pPr>
            <a:r>
              <a:rPr lang="en-US" altLang="en-US" smtClean="0">
                <a:latin typeface="Calibri" pitchFamily="34" charset="0"/>
              </a:rPr>
              <a:t>	While it might appear, from the foregoing sections, that an employer has a great deal of flexibility with respect to structuring its retirement system, in fact ERISA and the Code impose a comprehensive set of rules with which qualified plans must comply.  The philosophy behind all of these regulations is that, in order to be deserving of special tax treatment, a company's retirement system must help advance certain of the government's social policies.</a:t>
            </a:r>
          </a:p>
          <a:p>
            <a:pPr>
              <a:tabLst>
                <a:tab pos="454025" algn="l"/>
                <a:tab pos="682625" algn="l"/>
                <a:tab pos="909638" algn="l"/>
                <a:tab pos="1138238" algn="l"/>
              </a:tabLst>
            </a:pPr>
            <a:r>
              <a:rPr lang="en-US" altLang="en-US" smtClean="0">
                <a:latin typeface="Calibri" pitchFamily="34" charset="0"/>
              </a:rPr>
              <a:t>	The best example of this can be seen in the minimum coverage and nondiscrimination rules and regulations which are, in general, designed to ensure that an employer</a:t>
            </a:r>
            <a:r>
              <a:rPr lang="ja-JP" altLang="en-US" smtClean="0">
                <a:latin typeface="Calibri" pitchFamily="34" charset="0"/>
              </a:rPr>
              <a:t>’</a:t>
            </a:r>
            <a:r>
              <a:rPr lang="en-US" altLang="ja-JP" smtClean="0">
                <a:latin typeface="Calibri" pitchFamily="34" charset="0"/>
              </a:rPr>
              <a:t>s tax-qualified plan benefits both the </a:t>
            </a:r>
            <a:r>
              <a:rPr lang="ja-JP" altLang="en-US" smtClean="0">
                <a:latin typeface="Calibri" pitchFamily="34" charset="0"/>
              </a:rPr>
              <a:t>“</a:t>
            </a:r>
            <a:r>
              <a:rPr lang="en-US" altLang="ja-JP" smtClean="0">
                <a:latin typeface="Calibri" pitchFamily="34" charset="0"/>
              </a:rPr>
              <a:t>rank and file</a:t>
            </a:r>
            <a:r>
              <a:rPr lang="ja-JP" altLang="en-US" smtClean="0">
                <a:latin typeface="Calibri" pitchFamily="34" charset="0"/>
              </a:rPr>
              <a:t>”</a:t>
            </a:r>
            <a:r>
              <a:rPr lang="en-US" altLang="ja-JP" smtClean="0">
                <a:latin typeface="Calibri" pitchFamily="34" charset="0"/>
              </a:rPr>
              <a:t> as well as the firm</a:t>
            </a:r>
            <a:r>
              <a:rPr lang="ja-JP" altLang="en-US" smtClean="0">
                <a:latin typeface="Calibri" pitchFamily="34" charset="0"/>
              </a:rPr>
              <a:t>’</a:t>
            </a:r>
            <a:r>
              <a:rPr lang="en-US" altLang="ja-JP" smtClean="0">
                <a:latin typeface="Calibri" pitchFamily="34" charset="0"/>
              </a:rPr>
              <a:t>s management employees.</a:t>
            </a:r>
          </a:p>
          <a:p>
            <a:pPr>
              <a:tabLst>
                <a:tab pos="454025" algn="l"/>
                <a:tab pos="682625" algn="l"/>
                <a:tab pos="909638" algn="l"/>
                <a:tab pos="1138238" algn="l"/>
              </a:tabLst>
            </a:pPr>
            <a:r>
              <a:rPr lang="en-US" altLang="en-US" smtClean="0">
                <a:latin typeface="Calibri" pitchFamily="34" charset="0"/>
              </a:rPr>
              <a:t>	The following is a discussion of some of the more important rules with which an employer should be familiar when deciding how to design its retirement system:</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2"/>
          <p:cNvSpPr>
            <a:spLocks noGrp="1" noRot="1" noChangeAspect="1" noChangeArrowheads="1" noTextEdit="1"/>
          </p:cNvSpPr>
          <p:nvPr>
            <p:ph type="sldImg"/>
          </p:nvPr>
        </p:nvSpPr>
        <p:spPr>
          <a:xfrm>
            <a:off x="1181100" y="674688"/>
            <a:ext cx="4573588" cy="3430587"/>
          </a:xfrm>
          <a:ln/>
        </p:spPr>
      </p:sp>
      <p:sp>
        <p:nvSpPr>
          <p:cNvPr id="57346" name="Rectangle 3"/>
          <p:cNvSpPr>
            <a:spLocks noGrp="1" noChangeArrowheads="1"/>
          </p:cNvSpPr>
          <p:nvPr>
            <p:ph type="body" idx="1"/>
          </p:nvPr>
        </p:nvSpPr>
        <p:spPr>
          <a:xfrm>
            <a:off x="695325" y="4346575"/>
            <a:ext cx="5484813" cy="41163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tabLst>
                <a:tab pos="227013" algn="l"/>
                <a:tab pos="454025" algn="l"/>
                <a:tab pos="682625" algn="l"/>
                <a:tab pos="909638" algn="l"/>
                <a:tab pos="1138238" algn="l"/>
              </a:tabLst>
            </a:pPr>
            <a:r>
              <a:rPr lang="en-US" altLang="en-US" u="sng" dirty="0" smtClean="0">
                <a:latin typeface="Calibri" pitchFamily="34" charset="0"/>
              </a:rPr>
              <a:t>Eligibility and Participation Rules</a:t>
            </a:r>
          </a:p>
          <a:p>
            <a:pPr>
              <a:tabLst>
                <a:tab pos="227013" algn="l"/>
                <a:tab pos="454025" algn="l"/>
                <a:tab pos="682625" algn="l"/>
                <a:tab pos="909638" algn="l"/>
                <a:tab pos="1138238" algn="l"/>
              </a:tabLst>
            </a:pPr>
            <a:r>
              <a:rPr lang="en-US" altLang="en-US" dirty="0" smtClean="0">
                <a:latin typeface="Calibri" pitchFamily="34" charset="0"/>
              </a:rPr>
              <a:t>		a.	</a:t>
            </a:r>
            <a:r>
              <a:rPr lang="en-US" altLang="en-US" u="sng" dirty="0" smtClean="0">
                <a:latin typeface="Calibri" pitchFamily="34" charset="0"/>
              </a:rPr>
              <a:t>Minimum Age and Service Conditions</a:t>
            </a:r>
            <a:r>
              <a:rPr lang="en-US" altLang="en-US" dirty="0" smtClean="0">
                <a:latin typeface="Calibri" pitchFamily="34" charset="0"/>
              </a:rPr>
              <a:t> (Code Section 410(a)(1)).</a:t>
            </a:r>
          </a:p>
          <a:p>
            <a:pPr>
              <a:tabLst>
                <a:tab pos="227013" algn="l"/>
                <a:tab pos="454025" algn="l"/>
                <a:tab pos="682625" algn="l"/>
                <a:tab pos="909638" algn="l"/>
                <a:tab pos="1138238" algn="l"/>
              </a:tabLst>
            </a:pPr>
            <a:r>
              <a:rPr lang="en-US" altLang="en-US" dirty="0" smtClean="0">
                <a:latin typeface="Calibri" pitchFamily="34" charset="0"/>
              </a:rPr>
              <a:t>			(1)	A plan may not exclude an employee from participation on account of age beyond the date the employee attains age 21.</a:t>
            </a:r>
          </a:p>
          <a:p>
            <a:pPr>
              <a:tabLst>
                <a:tab pos="227013" algn="l"/>
                <a:tab pos="454025" algn="l"/>
                <a:tab pos="682625" algn="l"/>
                <a:tab pos="909638" algn="l"/>
                <a:tab pos="1138238" algn="l"/>
              </a:tabLst>
            </a:pPr>
            <a:r>
              <a:rPr lang="en-US" altLang="en-US" dirty="0" smtClean="0">
                <a:latin typeface="Calibri" pitchFamily="34" charset="0"/>
              </a:rPr>
              <a:t>			(2)	Generally, a plan may not exclude an employee from participation on account of a minimum service requirement greater than one year of service.  However, a two‑year service requirement may be imposed if the plan provides for all benefits to be 100 percent vested and </a:t>
            </a:r>
            <a:r>
              <a:rPr lang="en-US" altLang="en-US" dirty="0" err="1" smtClean="0">
                <a:latin typeface="Calibri" pitchFamily="34" charset="0"/>
              </a:rPr>
              <a:t>nonforfeitable</a:t>
            </a:r>
            <a:r>
              <a:rPr lang="en-US" altLang="en-US" dirty="0" smtClean="0">
                <a:latin typeface="Calibri" pitchFamily="34" charset="0"/>
              </a:rPr>
              <a:t> at all times.  </a:t>
            </a:r>
          </a:p>
          <a:p>
            <a:pPr>
              <a:tabLst>
                <a:tab pos="227013" algn="l"/>
                <a:tab pos="454025" algn="l"/>
                <a:tab pos="682625" algn="l"/>
                <a:tab pos="909638" algn="l"/>
                <a:tab pos="1138238" algn="l"/>
              </a:tabLst>
            </a:pPr>
            <a:r>
              <a:rPr lang="en-US" altLang="en-US" dirty="0" smtClean="0">
                <a:latin typeface="Calibri" pitchFamily="34" charset="0"/>
              </a:rPr>
              <a:t>		b.	</a:t>
            </a:r>
            <a:r>
              <a:rPr lang="en-US" altLang="en-US" u="sng" dirty="0" smtClean="0">
                <a:latin typeface="Calibri" pitchFamily="34" charset="0"/>
              </a:rPr>
              <a:t>No Maximum Age Conditions</a:t>
            </a:r>
            <a:r>
              <a:rPr lang="en-US" altLang="en-US" dirty="0" smtClean="0">
                <a:latin typeface="Calibri" pitchFamily="34" charset="0"/>
              </a:rPr>
              <a:t> (Code Section 410(a)(2)).  A plan may not exclude an employee from participation on the basis of the attainment of a specified age.</a:t>
            </a:r>
          </a:p>
          <a:p>
            <a:pPr>
              <a:tabLst>
                <a:tab pos="227013" algn="l"/>
                <a:tab pos="454025" algn="l"/>
                <a:tab pos="682625" algn="l"/>
                <a:tab pos="909638" algn="l"/>
                <a:tab pos="1138238" algn="l"/>
              </a:tabLst>
            </a:pPr>
            <a:r>
              <a:rPr lang="en-US" altLang="en-US" dirty="0" smtClean="0">
                <a:latin typeface="Calibri" pitchFamily="34" charset="0"/>
              </a:rPr>
              <a:t>		c.	</a:t>
            </a:r>
            <a:r>
              <a:rPr lang="en-US" altLang="en-US" u="sng" dirty="0" smtClean="0">
                <a:latin typeface="Calibri" pitchFamily="34" charset="0"/>
              </a:rPr>
              <a:t>Years of Service</a:t>
            </a:r>
            <a:r>
              <a:rPr lang="en-US" altLang="en-US" dirty="0" smtClean="0">
                <a:latin typeface="Calibri" pitchFamily="34" charset="0"/>
              </a:rPr>
              <a:t> (Code Section 410(a)(3)).  For purposes of the minimum service condition, a year of service is a 12-consecutive month period during which the employee completes at least 1,000 hours of service.  Such period initially is required to be based on the 12‑month period beginning with the employee's employment commencement date.</a:t>
            </a:r>
          </a:p>
          <a:p>
            <a:pPr>
              <a:tabLst>
                <a:tab pos="227013" algn="l"/>
                <a:tab pos="454025" algn="l"/>
                <a:tab pos="682625" algn="l"/>
                <a:tab pos="909638" algn="l"/>
                <a:tab pos="1138238" algn="l"/>
              </a:tabLst>
            </a:pPr>
            <a:r>
              <a:rPr lang="en-US" altLang="en-US" dirty="0" smtClean="0">
                <a:latin typeface="Calibri" pitchFamily="34" charset="0"/>
              </a:rPr>
              <a:t>		d.	</a:t>
            </a:r>
            <a:r>
              <a:rPr lang="en-US" altLang="en-US" u="sng" dirty="0" smtClean="0">
                <a:latin typeface="Calibri" pitchFamily="34" charset="0"/>
              </a:rPr>
              <a:t>Time of Entry</a:t>
            </a:r>
            <a:r>
              <a:rPr lang="en-US" altLang="en-US" dirty="0" smtClean="0">
                <a:latin typeface="Calibri" pitchFamily="34" charset="0"/>
              </a:rPr>
              <a:t> (Code Section 410(a)(4)).  A plan must permit an employee who has satisfied its age and service requirements to commence participation in the plan within 6 months.</a:t>
            </a:r>
          </a:p>
          <a:p>
            <a:pPr>
              <a:tabLst>
                <a:tab pos="227013" algn="l"/>
                <a:tab pos="454025" algn="l"/>
                <a:tab pos="682625" algn="l"/>
                <a:tab pos="909638" algn="l"/>
                <a:tab pos="1138238" algn="l"/>
              </a:tabLst>
            </a:pPr>
            <a:r>
              <a:rPr lang="en-US" altLang="en-US" dirty="0" smtClean="0">
                <a:latin typeface="Calibri" pitchFamily="34" charset="0"/>
              </a:rPr>
              <a:t>		e.	</a:t>
            </a:r>
            <a:r>
              <a:rPr lang="en-US" altLang="en-US" u="sng" dirty="0" smtClean="0">
                <a:latin typeface="Calibri" pitchFamily="34" charset="0"/>
              </a:rPr>
              <a:t>Minimum Participation Standard for DB Plans</a:t>
            </a:r>
            <a:r>
              <a:rPr lang="en-US" altLang="en-US" dirty="0" smtClean="0">
                <a:latin typeface="Calibri" pitchFamily="34" charset="0"/>
              </a:rPr>
              <a:t> </a:t>
            </a:r>
            <a:r>
              <a:rPr lang="fr-FR" altLang="en-US" dirty="0" smtClean="0">
                <a:latin typeface="Calibri" pitchFamily="34" charset="0"/>
              </a:rPr>
              <a:t>(Code Section 401(a)(26)).  </a:t>
            </a:r>
            <a:r>
              <a:rPr lang="en-US" altLang="en-US" dirty="0" smtClean="0">
                <a:latin typeface="Calibri" pitchFamily="34" charset="0"/>
              </a:rPr>
              <a:t>A defined benefit pension plan must benefit the lesser of 50 employees or 40% of the employer's employees.</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p:cNvSpPr>
            <a:spLocks noGrp="1" noRot="1" noChangeAspect="1" noChangeArrowheads="1" noTextEdit="1"/>
          </p:cNvSpPr>
          <p:nvPr>
            <p:ph type="sldImg"/>
          </p:nvPr>
        </p:nvSpPr>
        <p:spPr>
          <a:xfrm>
            <a:off x="1181100" y="674688"/>
            <a:ext cx="4573588" cy="3430587"/>
          </a:xfrm>
          <a:ln/>
        </p:spPr>
      </p:sp>
      <p:sp>
        <p:nvSpPr>
          <p:cNvPr id="59394" name="Rectangle 3"/>
          <p:cNvSpPr>
            <a:spLocks noGrp="1" noChangeArrowheads="1"/>
          </p:cNvSpPr>
          <p:nvPr>
            <p:ph type="body" idx="1"/>
          </p:nvPr>
        </p:nvSpPr>
        <p:spPr>
          <a:xfrm>
            <a:off x="468313" y="4422775"/>
            <a:ext cx="5999162" cy="4572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90000"/>
              </a:lnSpc>
              <a:tabLst>
                <a:tab pos="227013" algn="l"/>
                <a:tab pos="454025" algn="l"/>
                <a:tab pos="682625" algn="l"/>
                <a:tab pos="909638" algn="l"/>
              </a:tabLst>
            </a:pPr>
            <a:r>
              <a:rPr lang="en-US" altLang="en-US" sz="1100" u="sng" dirty="0" smtClean="0">
                <a:latin typeface="Calibri" pitchFamily="34" charset="0"/>
              </a:rPr>
              <a:t>Minimum Coverage Rules</a:t>
            </a:r>
            <a:r>
              <a:rPr lang="en-US" altLang="en-US" sz="1100" dirty="0" smtClean="0">
                <a:latin typeface="Calibri" pitchFamily="34" charset="0"/>
              </a:rPr>
              <a:t>		</a:t>
            </a:r>
          </a:p>
          <a:p>
            <a:pPr>
              <a:lnSpc>
                <a:spcPct val="90000"/>
              </a:lnSpc>
              <a:tabLst>
                <a:tab pos="227013" algn="l"/>
                <a:tab pos="454025" algn="l"/>
                <a:tab pos="682625" algn="l"/>
                <a:tab pos="909638" algn="l"/>
              </a:tabLst>
            </a:pPr>
            <a:r>
              <a:rPr lang="en-US" altLang="en-US" sz="1100" dirty="0" smtClean="0">
                <a:latin typeface="Calibri" pitchFamily="34" charset="0"/>
              </a:rPr>
              <a:t>	a.	</a:t>
            </a:r>
            <a:r>
              <a:rPr lang="en-US" altLang="en-US" sz="1100" u="sng" dirty="0" smtClean="0">
                <a:latin typeface="Calibri" pitchFamily="34" charset="0"/>
              </a:rPr>
              <a:t>Purpose</a:t>
            </a:r>
            <a:r>
              <a:rPr lang="en-US" altLang="en-US" sz="1100" dirty="0" smtClean="0">
                <a:latin typeface="Calibri" pitchFamily="34" charset="0"/>
              </a:rPr>
              <a:t>.  The minimum coverage rules are designed to ensure that the employer</a:t>
            </a:r>
            <a:r>
              <a:rPr lang="ja-JP" altLang="en-US" sz="1100" smtClean="0">
                <a:latin typeface="Calibri" pitchFamily="34" charset="0"/>
              </a:rPr>
              <a:t>’</a:t>
            </a:r>
            <a:r>
              <a:rPr lang="en-US" altLang="ja-JP" sz="1100" dirty="0" smtClean="0">
                <a:latin typeface="Calibri" pitchFamily="34" charset="0"/>
              </a:rPr>
              <a:t>s </a:t>
            </a:r>
            <a:r>
              <a:rPr lang="en-US" altLang="ja-JP" sz="1100" dirty="0" err="1" smtClean="0">
                <a:latin typeface="Calibri" pitchFamily="34" charset="0"/>
              </a:rPr>
              <a:t>nonhighly</a:t>
            </a:r>
            <a:r>
              <a:rPr lang="en-US" altLang="ja-JP" sz="1100" dirty="0" smtClean="0">
                <a:latin typeface="Calibri" pitchFamily="34" charset="0"/>
              </a:rPr>
              <a:t> compensated employees (</a:t>
            </a:r>
            <a:r>
              <a:rPr lang="ja-JP" altLang="en-US" sz="1100" smtClean="0">
                <a:latin typeface="Calibri" pitchFamily="34" charset="0"/>
              </a:rPr>
              <a:t>“</a:t>
            </a:r>
            <a:r>
              <a:rPr lang="en-US" altLang="ja-JP" sz="1100" dirty="0" smtClean="0">
                <a:latin typeface="Calibri" pitchFamily="34" charset="0"/>
              </a:rPr>
              <a:t>NHCs</a:t>
            </a:r>
            <a:r>
              <a:rPr lang="ja-JP" altLang="en-US" sz="1100" smtClean="0">
                <a:latin typeface="Calibri" pitchFamily="34" charset="0"/>
              </a:rPr>
              <a:t>”</a:t>
            </a:r>
            <a:r>
              <a:rPr lang="en-US" altLang="ja-JP" sz="1100" dirty="0" smtClean="0">
                <a:latin typeface="Calibri" pitchFamily="34" charset="0"/>
              </a:rPr>
              <a:t>) have opportunities to participate in the retirement plan that are comparable to the opportunities enjoyed by the highly compensated employees (</a:t>
            </a:r>
            <a:r>
              <a:rPr lang="ja-JP" altLang="en-US" sz="1100" smtClean="0">
                <a:latin typeface="Calibri" pitchFamily="34" charset="0"/>
              </a:rPr>
              <a:t>“</a:t>
            </a:r>
            <a:r>
              <a:rPr lang="en-US" altLang="ja-JP" sz="1100" dirty="0" smtClean="0">
                <a:latin typeface="Calibri" pitchFamily="34" charset="0"/>
              </a:rPr>
              <a:t>HCEs</a:t>
            </a:r>
            <a:r>
              <a:rPr lang="ja-JP" altLang="en-US" sz="1100" smtClean="0">
                <a:latin typeface="Calibri" pitchFamily="34" charset="0"/>
              </a:rPr>
              <a:t>”</a:t>
            </a:r>
            <a:r>
              <a:rPr lang="en-US" altLang="ja-JP" sz="1100" dirty="0" smtClean="0">
                <a:latin typeface="Calibri" pitchFamily="34" charset="0"/>
              </a:rPr>
              <a:t>).</a:t>
            </a:r>
          </a:p>
          <a:p>
            <a:pPr>
              <a:lnSpc>
                <a:spcPct val="90000"/>
              </a:lnSpc>
              <a:tabLst>
                <a:tab pos="227013" algn="l"/>
                <a:tab pos="454025" algn="l"/>
                <a:tab pos="682625" algn="l"/>
                <a:tab pos="909638" algn="l"/>
              </a:tabLst>
            </a:pPr>
            <a:r>
              <a:rPr lang="en-US" altLang="en-US" sz="1100" dirty="0" smtClean="0">
                <a:latin typeface="Calibri" pitchFamily="34" charset="0"/>
              </a:rPr>
              <a:t>		b.	</a:t>
            </a:r>
            <a:r>
              <a:rPr lang="en-US" altLang="en-US" sz="1100" u="sng" dirty="0" smtClean="0">
                <a:latin typeface="Calibri" pitchFamily="34" charset="0"/>
              </a:rPr>
              <a:t>Minimum Coverage Testing</a:t>
            </a:r>
            <a:r>
              <a:rPr lang="en-US" altLang="en-US" sz="1100" dirty="0" smtClean="0">
                <a:latin typeface="Calibri" pitchFamily="34" charset="0"/>
              </a:rPr>
              <a:t>.  A plan must satisfy one of three tests.</a:t>
            </a:r>
          </a:p>
          <a:p>
            <a:pPr>
              <a:lnSpc>
                <a:spcPct val="90000"/>
              </a:lnSpc>
              <a:tabLst>
                <a:tab pos="227013" algn="l"/>
                <a:tab pos="454025" algn="l"/>
                <a:tab pos="682625" algn="l"/>
                <a:tab pos="909638" algn="l"/>
              </a:tabLst>
            </a:pPr>
            <a:r>
              <a:rPr lang="en-US" altLang="en-US" sz="1100" dirty="0" smtClean="0">
                <a:latin typeface="Calibri" pitchFamily="34" charset="0"/>
              </a:rPr>
              <a:t>			(1)	</a:t>
            </a:r>
            <a:r>
              <a:rPr lang="en-US" altLang="en-US" sz="1100" u="sng" dirty="0" smtClean="0">
                <a:latin typeface="Calibri" pitchFamily="34" charset="0"/>
              </a:rPr>
              <a:t>Percentage Test</a:t>
            </a:r>
            <a:r>
              <a:rPr lang="en-US" altLang="en-US" sz="1100" dirty="0" smtClean="0">
                <a:latin typeface="Calibri" pitchFamily="34" charset="0"/>
              </a:rPr>
              <a:t>.  The plan must benefit at least 70% of all </a:t>
            </a:r>
            <a:r>
              <a:rPr lang="en-US" altLang="en-US" sz="1100" dirty="0" err="1" smtClean="0">
                <a:latin typeface="Calibri" pitchFamily="34" charset="0"/>
              </a:rPr>
              <a:t>nonhighly</a:t>
            </a:r>
            <a:r>
              <a:rPr lang="en-US" altLang="en-US" sz="1100" dirty="0" smtClean="0">
                <a:latin typeface="Calibri" pitchFamily="34" charset="0"/>
              </a:rPr>
              <a:t> compensated employees.</a:t>
            </a:r>
          </a:p>
          <a:p>
            <a:pPr>
              <a:lnSpc>
                <a:spcPct val="90000"/>
              </a:lnSpc>
              <a:tabLst>
                <a:tab pos="227013" algn="l"/>
                <a:tab pos="454025" algn="l"/>
                <a:tab pos="682625" algn="l"/>
                <a:tab pos="909638" algn="l"/>
              </a:tabLst>
            </a:pPr>
            <a:r>
              <a:rPr lang="en-US" altLang="en-US" sz="1100" dirty="0" smtClean="0">
                <a:latin typeface="Calibri" pitchFamily="34" charset="0"/>
              </a:rPr>
              <a:t>			(2)	</a:t>
            </a:r>
            <a:r>
              <a:rPr lang="en-US" altLang="en-US" sz="1100" u="sng" dirty="0" smtClean="0">
                <a:latin typeface="Calibri" pitchFamily="34" charset="0"/>
              </a:rPr>
              <a:t>Ratio Test</a:t>
            </a:r>
            <a:r>
              <a:rPr lang="en-US" altLang="en-US" sz="1100" dirty="0" smtClean="0">
                <a:latin typeface="Calibri" pitchFamily="34" charset="0"/>
              </a:rPr>
              <a:t>.  The percentage of NHCs benefited under the plan must be at least 70% of the percentage of HCEs benefited under the plan.</a:t>
            </a:r>
          </a:p>
          <a:p>
            <a:pPr>
              <a:lnSpc>
                <a:spcPct val="90000"/>
              </a:lnSpc>
              <a:tabLst>
                <a:tab pos="227013" algn="l"/>
                <a:tab pos="454025" algn="l"/>
                <a:tab pos="682625" algn="l"/>
                <a:tab pos="909638" algn="l"/>
              </a:tabLst>
            </a:pPr>
            <a:r>
              <a:rPr lang="en-US" altLang="en-US" sz="1100" dirty="0" smtClean="0">
                <a:latin typeface="Calibri" pitchFamily="34" charset="0"/>
              </a:rPr>
              <a:t>			(3)	</a:t>
            </a:r>
            <a:r>
              <a:rPr lang="en-US" altLang="en-US" sz="1100" u="sng" dirty="0" smtClean="0">
                <a:latin typeface="Calibri" pitchFamily="34" charset="0"/>
              </a:rPr>
              <a:t>Average Benefit Percentage Test</a:t>
            </a:r>
            <a:r>
              <a:rPr lang="en-US" altLang="en-US" sz="1100" dirty="0" smtClean="0">
                <a:latin typeface="Calibri" pitchFamily="34" charset="0"/>
              </a:rPr>
              <a:t>.  The plan must (</a:t>
            </a:r>
            <a:r>
              <a:rPr lang="en-US" altLang="en-US" sz="1100" dirty="0" err="1" smtClean="0">
                <a:latin typeface="Calibri" pitchFamily="34" charset="0"/>
              </a:rPr>
              <a:t>i</a:t>
            </a:r>
            <a:r>
              <a:rPr lang="en-US" altLang="en-US" sz="1100" dirty="0" smtClean="0">
                <a:latin typeface="Calibri" pitchFamily="34" charset="0"/>
              </a:rPr>
              <a:t>) benefit a classification of employees that does not discriminate in favor of HCEs, and (ii) the average benefit percentage (</a:t>
            </a:r>
            <a:r>
              <a:rPr lang="en-US" altLang="en-US" sz="1100" u="sng" dirty="0" smtClean="0">
                <a:latin typeface="Calibri" pitchFamily="34" charset="0"/>
              </a:rPr>
              <a:t>i.e.</a:t>
            </a:r>
            <a:r>
              <a:rPr lang="en-US" altLang="en-US" sz="1100" dirty="0" smtClean="0">
                <a:latin typeface="Calibri" pitchFamily="34" charset="0"/>
              </a:rPr>
              <a:t>, employer‑</a:t>
            </a:r>
            <a:r>
              <a:rPr lang="en-US" altLang="en-US" sz="1100" dirty="0" err="1" smtClean="0">
                <a:latin typeface="Calibri" pitchFamily="34" charset="0"/>
              </a:rPr>
              <a:t>provided</a:t>
            </a:r>
            <a:r>
              <a:rPr lang="en-US" altLang="en-US" sz="1100" dirty="0" smtClean="0">
                <a:latin typeface="Calibri" pitchFamily="34" charset="0"/>
              </a:rPr>
              <a:t> contributions or benefits expressed as a percentage of compensation) for NHCs must be at least 70% of the average benefit percentage of HCEs.</a:t>
            </a:r>
          </a:p>
          <a:p>
            <a:pPr>
              <a:lnSpc>
                <a:spcPct val="90000"/>
              </a:lnSpc>
              <a:tabLst>
                <a:tab pos="227013" algn="l"/>
                <a:tab pos="454025" algn="l"/>
                <a:tab pos="682625" algn="l"/>
                <a:tab pos="909638" algn="l"/>
              </a:tabLst>
            </a:pPr>
            <a:r>
              <a:rPr lang="fr-FR" altLang="en-US" sz="1100" u="sng" dirty="0" err="1" smtClean="0">
                <a:latin typeface="Calibri" pitchFamily="34" charset="0"/>
              </a:rPr>
              <a:t>Nondiscrimination</a:t>
            </a:r>
            <a:r>
              <a:rPr lang="fr-FR" altLang="en-US" sz="1100" u="sng" dirty="0" smtClean="0">
                <a:latin typeface="Calibri" pitchFamily="34" charset="0"/>
              </a:rPr>
              <a:t> </a:t>
            </a:r>
            <a:r>
              <a:rPr lang="fr-FR" altLang="en-US" sz="1100" u="sng" dirty="0" err="1" smtClean="0">
                <a:latin typeface="Calibri" pitchFamily="34" charset="0"/>
              </a:rPr>
              <a:t>Rules</a:t>
            </a:r>
            <a:r>
              <a:rPr lang="fr-FR" altLang="en-US" sz="1100" dirty="0" smtClean="0">
                <a:latin typeface="Calibri" pitchFamily="34" charset="0"/>
              </a:rPr>
              <a:t> (Code Section 401(a)(4)).  </a:t>
            </a:r>
          </a:p>
          <a:p>
            <a:pPr>
              <a:lnSpc>
                <a:spcPct val="90000"/>
              </a:lnSpc>
              <a:tabLst>
                <a:tab pos="227013" algn="l"/>
                <a:tab pos="454025" algn="l"/>
                <a:tab pos="682625" algn="l"/>
                <a:tab pos="909638" algn="l"/>
              </a:tabLst>
            </a:pPr>
            <a:r>
              <a:rPr lang="fr-FR" altLang="en-US" sz="1100" dirty="0" smtClean="0">
                <a:latin typeface="Calibri" pitchFamily="34" charset="0"/>
              </a:rPr>
              <a:t>		</a:t>
            </a:r>
            <a:r>
              <a:rPr lang="en-US" altLang="en-US" sz="1100" dirty="0" smtClean="0">
                <a:latin typeface="Calibri" pitchFamily="34" charset="0"/>
              </a:rPr>
              <a:t>a.	</a:t>
            </a:r>
            <a:r>
              <a:rPr lang="en-US" altLang="en-US" sz="1100" u="sng" dirty="0" smtClean="0">
                <a:latin typeface="Calibri" pitchFamily="34" charset="0"/>
              </a:rPr>
              <a:t>General</a:t>
            </a:r>
            <a:r>
              <a:rPr lang="en-US" altLang="en-US" sz="1100" dirty="0" smtClean="0">
                <a:latin typeface="Calibri" pitchFamily="34" charset="0"/>
              </a:rPr>
              <a:t>.  A plan is qualified only if the contributions to or benefits provided under the plan do not discriminate in favor of HCEs.  Additionally, the benefits, rights and features provided under the plan must be available to participants on a nondiscriminatory basis, and the effect of the plan in certain special circumstances (amendment, termination and grant of past service credit) must be nondiscriminatory.</a:t>
            </a:r>
          </a:p>
          <a:p>
            <a:pPr>
              <a:lnSpc>
                <a:spcPct val="90000"/>
              </a:lnSpc>
              <a:tabLst>
                <a:tab pos="227013" algn="l"/>
                <a:tab pos="454025" algn="l"/>
                <a:tab pos="682625" algn="l"/>
                <a:tab pos="909638" algn="l"/>
              </a:tabLst>
            </a:pPr>
            <a:r>
              <a:rPr lang="en-US" altLang="en-US" sz="1100" dirty="0" smtClean="0">
                <a:latin typeface="Calibri" pitchFamily="34" charset="0"/>
              </a:rPr>
              <a:t>		b.	</a:t>
            </a:r>
            <a:r>
              <a:rPr lang="en-US" altLang="en-US" sz="1100" u="sng" dirty="0" smtClean="0">
                <a:latin typeface="Calibri" pitchFamily="34" charset="0"/>
              </a:rPr>
              <a:t>Nondiscrimination Testing</a:t>
            </a:r>
            <a:r>
              <a:rPr lang="en-US" altLang="en-US" sz="1100" dirty="0" smtClean="0">
                <a:latin typeface="Calibri" pitchFamily="34" charset="0"/>
              </a:rPr>
              <a:t>.  All tax-qualified plans are subject to a general quantitative nondiscrimination test, sometimes referred to as the </a:t>
            </a:r>
            <a:r>
              <a:rPr lang="ja-JP" altLang="en-US" sz="1100" smtClean="0">
                <a:latin typeface="Calibri" pitchFamily="34" charset="0"/>
              </a:rPr>
              <a:t>“</a:t>
            </a:r>
            <a:r>
              <a:rPr lang="en-US" altLang="ja-JP" sz="1100" dirty="0" smtClean="0">
                <a:latin typeface="Calibri" pitchFamily="34" charset="0"/>
              </a:rPr>
              <a:t>general test</a:t>
            </a:r>
            <a:r>
              <a:rPr lang="ja-JP" altLang="en-US" sz="1100" smtClean="0">
                <a:latin typeface="Calibri" pitchFamily="34" charset="0"/>
              </a:rPr>
              <a:t>”</a:t>
            </a:r>
            <a:r>
              <a:rPr lang="en-US" altLang="ja-JP" sz="1100" dirty="0" smtClean="0">
                <a:latin typeface="Calibri" pitchFamily="34" charset="0"/>
              </a:rPr>
              <a:t> (other than 401(k) plans).  The annul contributions or benefit accruals for NHCs are compared against those of HCEs under this numerical test.  However, plans with </a:t>
            </a:r>
            <a:r>
              <a:rPr lang="ja-JP" altLang="en-US" sz="1100" smtClean="0">
                <a:latin typeface="Calibri" pitchFamily="34" charset="0"/>
              </a:rPr>
              <a:t>“</a:t>
            </a:r>
            <a:r>
              <a:rPr lang="en-US" altLang="ja-JP" sz="1100" dirty="0" smtClean="0">
                <a:latin typeface="Calibri" pitchFamily="34" charset="0"/>
              </a:rPr>
              <a:t>safe harbor</a:t>
            </a:r>
            <a:r>
              <a:rPr lang="ja-JP" altLang="en-US" sz="1100" smtClean="0">
                <a:latin typeface="Calibri" pitchFamily="34" charset="0"/>
              </a:rPr>
              <a:t>”</a:t>
            </a:r>
            <a:r>
              <a:rPr lang="en-US" altLang="ja-JP" sz="1100" dirty="0" smtClean="0">
                <a:latin typeface="Calibri" pitchFamily="34" charset="0"/>
              </a:rPr>
              <a:t> benefit formulas are deemed to pass the general test automatically.  For example, a profit-sharing plan that provides a uniform contribution equal to 5% of pay to each eligible employee under the plan would generally satisfy the safe harbor.</a:t>
            </a:r>
          </a:p>
          <a:p>
            <a:pPr>
              <a:lnSpc>
                <a:spcPct val="90000"/>
              </a:lnSpc>
              <a:tabLst>
                <a:tab pos="227013" algn="l"/>
                <a:tab pos="454025" algn="l"/>
                <a:tab pos="682625" algn="l"/>
                <a:tab pos="909638" algn="l"/>
              </a:tabLst>
            </a:pPr>
            <a:r>
              <a:rPr lang="en-US" altLang="en-US" sz="1100" dirty="0" smtClean="0">
                <a:latin typeface="Calibri" pitchFamily="34" charset="0"/>
              </a:rPr>
              <a:t>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noRot="1" noChangeAspect="1" noChangeArrowheads="1" noTextEdit="1"/>
          </p:cNvSpPr>
          <p:nvPr>
            <p:ph type="sldImg"/>
          </p:nvPr>
        </p:nvSpPr>
        <p:spPr>
          <a:xfrm>
            <a:off x="1181100" y="674688"/>
            <a:ext cx="4573588" cy="3430587"/>
          </a:xfrm>
          <a:ln/>
        </p:spPr>
      </p:sp>
      <p:sp>
        <p:nvSpPr>
          <p:cNvPr id="61442" name="Rectangle 3"/>
          <p:cNvSpPr>
            <a:spLocks noGrp="1" noChangeArrowheads="1"/>
          </p:cNvSpPr>
          <p:nvPr>
            <p:ph type="body" idx="1"/>
          </p:nvPr>
        </p:nvSpPr>
        <p:spPr>
          <a:xfrm>
            <a:off x="468313" y="4122738"/>
            <a:ext cx="5999162" cy="50212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90000"/>
              </a:lnSpc>
              <a:tabLst>
                <a:tab pos="454025" algn="l"/>
                <a:tab pos="682625" algn="l"/>
                <a:tab pos="909638" algn="l"/>
                <a:tab pos="1138238" algn="l"/>
              </a:tabLst>
            </a:pPr>
            <a:r>
              <a:rPr lang="en-US" altLang="en-US" u="sng" dirty="0" smtClean="0">
                <a:latin typeface="Calibri" pitchFamily="34" charset="0"/>
              </a:rPr>
              <a:t>Defined Benefit Plan</a:t>
            </a:r>
            <a:r>
              <a:rPr lang="en-US" altLang="en-US" dirty="0" smtClean="0">
                <a:latin typeface="Calibri" pitchFamily="34" charset="0"/>
              </a:rPr>
              <a:t>.  A defined benefit plan must satisfy one of the following statutory requirements:</a:t>
            </a:r>
          </a:p>
          <a:p>
            <a:pPr>
              <a:lnSpc>
                <a:spcPct val="90000"/>
              </a:lnSpc>
              <a:tabLst>
                <a:tab pos="454025" algn="l"/>
                <a:tab pos="682625" algn="l"/>
                <a:tab pos="909638" algn="l"/>
                <a:tab pos="1138238" algn="l"/>
              </a:tabLst>
            </a:pPr>
            <a:r>
              <a:rPr lang="en-US" altLang="en-US" dirty="0" smtClean="0">
                <a:latin typeface="Calibri" pitchFamily="34" charset="0"/>
              </a:rPr>
              <a:t>	(1).	</a:t>
            </a:r>
            <a:r>
              <a:rPr lang="en-US" altLang="en-US" u="sng" dirty="0" smtClean="0">
                <a:latin typeface="Calibri" pitchFamily="34" charset="0"/>
              </a:rPr>
              <a:t>5‑Year Full Vesting</a:t>
            </a:r>
            <a:r>
              <a:rPr lang="en-US" altLang="en-US" dirty="0" smtClean="0">
                <a:latin typeface="Calibri" pitchFamily="34" charset="0"/>
              </a:rPr>
              <a:t>.  An employee must be 100% vested upon completion of five years of service.  A plan that provides for </a:t>
            </a:r>
            <a:r>
              <a:rPr lang="ja-JP" altLang="en-US" smtClean="0">
                <a:latin typeface="Calibri" pitchFamily="34" charset="0"/>
              </a:rPr>
              <a:t>“</a:t>
            </a:r>
            <a:r>
              <a:rPr lang="en-US" altLang="ja-JP" dirty="0" smtClean="0">
                <a:latin typeface="Calibri" pitchFamily="34" charset="0"/>
              </a:rPr>
              <a:t>all or none</a:t>
            </a:r>
            <a:r>
              <a:rPr lang="ja-JP" altLang="en-US" smtClean="0">
                <a:latin typeface="Calibri" pitchFamily="34" charset="0"/>
              </a:rPr>
              <a:t>”</a:t>
            </a:r>
            <a:r>
              <a:rPr lang="en-US" altLang="ja-JP" dirty="0" smtClean="0">
                <a:latin typeface="Calibri" pitchFamily="34" charset="0"/>
              </a:rPr>
              <a:t> or </a:t>
            </a:r>
            <a:r>
              <a:rPr lang="ja-JP" altLang="en-US" smtClean="0">
                <a:latin typeface="Calibri" pitchFamily="34" charset="0"/>
              </a:rPr>
              <a:t>“</a:t>
            </a:r>
            <a:r>
              <a:rPr lang="en-US" altLang="ja-JP" dirty="0" smtClean="0">
                <a:latin typeface="Calibri" pitchFamily="34" charset="0"/>
              </a:rPr>
              <a:t>cliff</a:t>
            </a:r>
            <a:r>
              <a:rPr lang="ja-JP" altLang="en-US" smtClean="0">
                <a:latin typeface="Calibri" pitchFamily="34" charset="0"/>
              </a:rPr>
              <a:t>”</a:t>
            </a:r>
            <a:r>
              <a:rPr lang="en-US" altLang="ja-JP" dirty="0" smtClean="0">
                <a:latin typeface="Calibri" pitchFamily="34" charset="0"/>
              </a:rPr>
              <a:t> vesting must satisfy this minimum vesting requirement.</a:t>
            </a:r>
          </a:p>
          <a:p>
            <a:pPr>
              <a:lnSpc>
                <a:spcPct val="90000"/>
              </a:lnSpc>
              <a:spcBef>
                <a:spcPct val="0"/>
              </a:spcBef>
              <a:tabLst>
                <a:tab pos="454025" algn="l"/>
                <a:tab pos="682625" algn="l"/>
                <a:tab pos="909638" algn="l"/>
                <a:tab pos="1138238" algn="l"/>
              </a:tabLst>
            </a:pPr>
            <a:r>
              <a:rPr lang="en-US" altLang="en-US" dirty="0" smtClean="0">
                <a:latin typeface="Calibri" pitchFamily="34" charset="0"/>
              </a:rPr>
              <a:t>	(2)	</a:t>
            </a:r>
            <a:r>
              <a:rPr lang="en-US" altLang="en-US" u="sng" dirty="0" smtClean="0">
                <a:latin typeface="Calibri" pitchFamily="34" charset="0"/>
              </a:rPr>
              <a:t>3-to-7-Year Graded Vesting</a:t>
            </a:r>
            <a:r>
              <a:rPr lang="en-US" altLang="en-US" dirty="0" smtClean="0">
                <a:latin typeface="Calibri" pitchFamily="34" charset="0"/>
              </a:rPr>
              <a:t>.  If the plan provides for graded vesting, employees must vest at least as quickly as required by the applicable table: 	</a:t>
            </a:r>
            <a:r>
              <a:rPr lang="en-US" altLang="en-US" u="sng" dirty="0" smtClean="0">
                <a:latin typeface="Calibri" pitchFamily="34" charset="0"/>
              </a:rPr>
              <a:t>Years of Service</a:t>
            </a:r>
            <a:r>
              <a:rPr lang="en-US" altLang="en-US" dirty="0" smtClean="0">
                <a:latin typeface="Calibri" pitchFamily="34" charset="0"/>
              </a:rPr>
              <a:t>	         	</a:t>
            </a:r>
            <a:r>
              <a:rPr lang="en-US" altLang="en-US" u="sng" dirty="0" smtClean="0">
                <a:latin typeface="Calibri" pitchFamily="34" charset="0"/>
              </a:rPr>
              <a:t>Vesting Percentage</a:t>
            </a:r>
          </a:p>
          <a:p>
            <a:pPr lvl="3">
              <a:lnSpc>
                <a:spcPct val="90000"/>
              </a:lnSpc>
              <a:spcBef>
                <a:spcPct val="0"/>
              </a:spcBef>
              <a:tabLst>
                <a:tab pos="454025" algn="l"/>
                <a:tab pos="682625" algn="l"/>
                <a:tab pos="909638" algn="l"/>
                <a:tab pos="1138238" algn="l"/>
              </a:tabLst>
            </a:pPr>
            <a:r>
              <a:rPr lang="en-US" altLang="en-US" dirty="0" smtClean="0">
                <a:latin typeface="Calibri" pitchFamily="34" charset="0"/>
              </a:rPr>
              <a:t>		Less than 3	   	 0%</a:t>
            </a:r>
          </a:p>
          <a:p>
            <a:pPr lvl="3">
              <a:lnSpc>
                <a:spcPct val="90000"/>
              </a:lnSpc>
              <a:spcBef>
                <a:spcPct val="0"/>
              </a:spcBef>
              <a:tabLst>
                <a:tab pos="454025" algn="l"/>
                <a:tab pos="682625" algn="l"/>
                <a:tab pos="909638" algn="l"/>
                <a:tab pos="1138238" algn="l"/>
              </a:tabLst>
            </a:pPr>
            <a:r>
              <a:rPr lang="en-US" altLang="en-US" dirty="0" smtClean="0">
                <a:latin typeface="Calibri" pitchFamily="34" charset="0"/>
              </a:rPr>
              <a:t>		at least 3		 20%</a:t>
            </a:r>
          </a:p>
          <a:p>
            <a:pPr lvl="3">
              <a:lnSpc>
                <a:spcPct val="90000"/>
              </a:lnSpc>
              <a:spcBef>
                <a:spcPct val="0"/>
              </a:spcBef>
              <a:tabLst>
                <a:tab pos="454025" algn="l"/>
                <a:tab pos="682625" algn="l"/>
                <a:tab pos="909638" algn="l"/>
                <a:tab pos="1138238" algn="l"/>
              </a:tabLst>
            </a:pPr>
            <a:r>
              <a:rPr lang="en-US" altLang="en-US" dirty="0" smtClean="0">
                <a:latin typeface="Calibri" pitchFamily="34" charset="0"/>
              </a:rPr>
              <a:t>		at least 4	 	40%</a:t>
            </a:r>
          </a:p>
          <a:p>
            <a:pPr lvl="3">
              <a:lnSpc>
                <a:spcPct val="90000"/>
              </a:lnSpc>
              <a:spcBef>
                <a:spcPct val="0"/>
              </a:spcBef>
              <a:tabLst>
                <a:tab pos="454025" algn="l"/>
                <a:tab pos="682625" algn="l"/>
                <a:tab pos="909638" algn="l"/>
                <a:tab pos="1138238" algn="l"/>
              </a:tabLst>
            </a:pPr>
            <a:r>
              <a:rPr lang="en-US" altLang="en-US" dirty="0" smtClean="0">
                <a:latin typeface="Calibri" pitchFamily="34" charset="0"/>
              </a:rPr>
              <a:t>		at least 5	 	60%</a:t>
            </a:r>
          </a:p>
          <a:p>
            <a:pPr lvl="3">
              <a:lnSpc>
                <a:spcPct val="90000"/>
              </a:lnSpc>
              <a:spcBef>
                <a:spcPct val="0"/>
              </a:spcBef>
              <a:tabLst>
                <a:tab pos="454025" algn="l"/>
                <a:tab pos="682625" algn="l"/>
                <a:tab pos="909638" algn="l"/>
                <a:tab pos="1138238" algn="l"/>
              </a:tabLst>
            </a:pPr>
            <a:r>
              <a:rPr lang="en-US" altLang="en-US" dirty="0" smtClean="0">
                <a:latin typeface="Calibri" pitchFamily="34" charset="0"/>
              </a:rPr>
              <a:t>		at least 6	 	 80%</a:t>
            </a:r>
          </a:p>
          <a:p>
            <a:pPr lvl="3">
              <a:lnSpc>
                <a:spcPct val="90000"/>
              </a:lnSpc>
              <a:spcBef>
                <a:spcPct val="0"/>
              </a:spcBef>
              <a:tabLst>
                <a:tab pos="454025" algn="l"/>
                <a:tab pos="682625" algn="l"/>
                <a:tab pos="909638" algn="l"/>
                <a:tab pos="1138238" algn="l"/>
              </a:tabLst>
            </a:pPr>
            <a:r>
              <a:rPr lang="en-US" altLang="en-US" dirty="0" smtClean="0">
                <a:latin typeface="Calibri" pitchFamily="34" charset="0"/>
              </a:rPr>
              <a:t>		7 or more		100%</a:t>
            </a:r>
          </a:p>
          <a:p>
            <a:pPr>
              <a:lnSpc>
                <a:spcPct val="90000"/>
              </a:lnSpc>
              <a:tabLst>
                <a:tab pos="454025" algn="l"/>
                <a:tab pos="682625" algn="l"/>
                <a:tab pos="909638" algn="l"/>
                <a:tab pos="1138238" algn="l"/>
              </a:tabLst>
            </a:pPr>
            <a:r>
              <a:rPr lang="en-US" altLang="en-US" dirty="0" smtClean="0">
                <a:latin typeface="Calibri" pitchFamily="34" charset="0"/>
              </a:rPr>
              <a:t>	(3)	</a:t>
            </a:r>
            <a:r>
              <a:rPr lang="en-US" altLang="en-US" u="sng" dirty="0" smtClean="0">
                <a:latin typeface="Calibri" pitchFamily="34" charset="0"/>
              </a:rPr>
              <a:t>Special Vesting Rule for Cash Balance Plans</a:t>
            </a:r>
            <a:r>
              <a:rPr lang="en-US" altLang="en-US" dirty="0" smtClean="0">
                <a:latin typeface="Calibri" pitchFamily="34" charset="0"/>
              </a:rPr>
              <a:t>.  A cash balance plan must provide for 100% vesting for employees upon completion of 3 years of service.</a:t>
            </a:r>
          </a:p>
          <a:p>
            <a:pPr>
              <a:lnSpc>
                <a:spcPct val="90000"/>
              </a:lnSpc>
              <a:tabLst>
                <a:tab pos="454025" algn="l"/>
                <a:tab pos="682625" algn="l"/>
                <a:tab pos="909638" algn="l"/>
                <a:tab pos="1138238" algn="l"/>
              </a:tabLst>
            </a:pPr>
            <a:r>
              <a:rPr lang="en-US" altLang="en-US" u="sng" dirty="0" smtClean="0">
                <a:latin typeface="Calibri" pitchFamily="34" charset="0"/>
              </a:rPr>
              <a:t>Defined Contribution Plan</a:t>
            </a:r>
            <a:r>
              <a:rPr lang="en-US" altLang="en-US" dirty="0" smtClean="0">
                <a:latin typeface="Calibri" pitchFamily="34" charset="0"/>
              </a:rPr>
              <a:t>.  A defined contribution plan must satisfy one of the following statutory requirements:</a:t>
            </a:r>
          </a:p>
          <a:p>
            <a:pPr>
              <a:lnSpc>
                <a:spcPct val="90000"/>
              </a:lnSpc>
              <a:tabLst>
                <a:tab pos="454025" algn="l"/>
                <a:tab pos="682625" algn="l"/>
                <a:tab pos="909638" algn="l"/>
                <a:tab pos="1138238" algn="l"/>
              </a:tabLst>
            </a:pPr>
            <a:r>
              <a:rPr lang="en-US" altLang="en-US" dirty="0" smtClean="0">
                <a:latin typeface="Calibri" pitchFamily="34" charset="0"/>
              </a:rPr>
              <a:t>	(1)	</a:t>
            </a:r>
            <a:r>
              <a:rPr lang="en-US" altLang="en-US" u="sng" dirty="0" smtClean="0">
                <a:latin typeface="Calibri" pitchFamily="34" charset="0"/>
              </a:rPr>
              <a:t>3‑Year Full Vesting</a:t>
            </a:r>
            <a:r>
              <a:rPr lang="en-US" altLang="en-US" dirty="0" smtClean="0">
                <a:latin typeface="Calibri" pitchFamily="34" charset="0"/>
              </a:rPr>
              <a:t>.  An employee must be 100% vested upon completion of three years of service.  A plan that provides for </a:t>
            </a:r>
            <a:r>
              <a:rPr lang="ja-JP" altLang="en-US" smtClean="0">
                <a:latin typeface="Calibri" pitchFamily="34" charset="0"/>
              </a:rPr>
              <a:t>“</a:t>
            </a:r>
            <a:r>
              <a:rPr lang="en-US" altLang="ja-JP" dirty="0" smtClean="0">
                <a:latin typeface="Calibri" pitchFamily="34" charset="0"/>
              </a:rPr>
              <a:t>all or none</a:t>
            </a:r>
            <a:r>
              <a:rPr lang="ja-JP" altLang="en-US" smtClean="0">
                <a:latin typeface="Calibri" pitchFamily="34" charset="0"/>
              </a:rPr>
              <a:t>”</a:t>
            </a:r>
            <a:r>
              <a:rPr lang="en-US" altLang="ja-JP" dirty="0" smtClean="0">
                <a:latin typeface="Calibri" pitchFamily="34" charset="0"/>
              </a:rPr>
              <a:t> or </a:t>
            </a:r>
            <a:r>
              <a:rPr lang="ja-JP" altLang="en-US" smtClean="0">
                <a:latin typeface="Calibri" pitchFamily="34" charset="0"/>
              </a:rPr>
              <a:t>“</a:t>
            </a:r>
            <a:r>
              <a:rPr lang="en-US" altLang="ja-JP" dirty="0" smtClean="0">
                <a:latin typeface="Calibri" pitchFamily="34" charset="0"/>
              </a:rPr>
              <a:t>cliff</a:t>
            </a:r>
            <a:r>
              <a:rPr lang="ja-JP" altLang="en-US" smtClean="0">
                <a:latin typeface="Calibri" pitchFamily="34" charset="0"/>
              </a:rPr>
              <a:t>”</a:t>
            </a:r>
            <a:r>
              <a:rPr lang="en-US" altLang="ja-JP" dirty="0" smtClean="0">
                <a:latin typeface="Calibri" pitchFamily="34" charset="0"/>
              </a:rPr>
              <a:t> vesting must satisfy this minimum vesting requirement.</a:t>
            </a:r>
          </a:p>
          <a:p>
            <a:pPr>
              <a:lnSpc>
                <a:spcPct val="90000"/>
              </a:lnSpc>
              <a:spcBef>
                <a:spcPct val="0"/>
              </a:spcBef>
              <a:tabLst>
                <a:tab pos="454025" algn="l"/>
                <a:tab pos="682625" algn="l"/>
                <a:tab pos="909638" algn="l"/>
                <a:tab pos="1138238" algn="l"/>
              </a:tabLst>
            </a:pPr>
            <a:r>
              <a:rPr lang="en-US" altLang="en-US" dirty="0" smtClean="0">
                <a:latin typeface="Calibri" pitchFamily="34" charset="0"/>
              </a:rPr>
              <a:t>	(2)	</a:t>
            </a:r>
            <a:r>
              <a:rPr lang="en-US" altLang="en-US" u="sng" dirty="0" smtClean="0">
                <a:latin typeface="Calibri" pitchFamily="34" charset="0"/>
              </a:rPr>
              <a:t>2-to-6-Year Graded Vesting</a:t>
            </a:r>
            <a:r>
              <a:rPr lang="en-US" altLang="en-US" dirty="0" smtClean="0">
                <a:latin typeface="Calibri" pitchFamily="34" charset="0"/>
              </a:rPr>
              <a:t>.  If the plan provides for graded vesting, employees must vest at least as quickly as required by the following table:	</a:t>
            </a:r>
            <a:r>
              <a:rPr lang="en-US" altLang="en-US" u="sng" dirty="0" smtClean="0">
                <a:latin typeface="Calibri" pitchFamily="34" charset="0"/>
              </a:rPr>
              <a:t>Years of Service</a:t>
            </a:r>
            <a:r>
              <a:rPr lang="en-US" altLang="en-US" dirty="0" smtClean="0">
                <a:latin typeface="Calibri" pitchFamily="34" charset="0"/>
              </a:rPr>
              <a:t>	        	 </a:t>
            </a:r>
            <a:r>
              <a:rPr lang="en-US" altLang="en-US" u="sng" dirty="0" smtClean="0">
                <a:latin typeface="Calibri" pitchFamily="34" charset="0"/>
              </a:rPr>
              <a:t>Vesting Percentage</a:t>
            </a:r>
          </a:p>
          <a:p>
            <a:pPr lvl="3">
              <a:lnSpc>
                <a:spcPct val="90000"/>
              </a:lnSpc>
              <a:spcBef>
                <a:spcPct val="0"/>
              </a:spcBef>
              <a:tabLst>
                <a:tab pos="454025" algn="l"/>
                <a:tab pos="682625" algn="l"/>
                <a:tab pos="909638" algn="l"/>
                <a:tab pos="1138238" algn="l"/>
              </a:tabLst>
            </a:pPr>
            <a:r>
              <a:rPr lang="en-US" altLang="en-US" dirty="0" smtClean="0">
                <a:latin typeface="Calibri" pitchFamily="34" charset="0"/>
              </a:rPr>
              <a:t>		Less than 2		    0%</a:t>
            </a:r>
          </a:p>
          <a:p>
            <a:pPr lvl="3">
              <a:lnSpc>
                <a:spcPct val="90000"/>
              </a:lnSpc>
              <a:spcBef>
                <a:spcPct val="0"/>
              </a:spcBef>
              <a:tabLst>
                <a:tab pos="454025" algn="l"/>
                <a:tab pos="682625" algn="l"/>
                <a:tab pos="909638" algn="l"/>
                <a:tab pos="1138238" algn="l"/>
              </a:tabLst>
            </a:pPr>
            <a:r>
              <a:rPr lang="en-US" altLang="en-US" dirty="0" smtClean="0">
                <a:latin typeface="Calibri" pitchFamily="34" charset="0"/>
              </a:rPr>
              <a:t>		at least 2		  20%</a:t>
            </a:r>
          </a:p>
          <a:p>
            <a:pPr lvl="3">
              <a:lnSpc>
                <a:spcPct val="90000"/>
              </a:lnSpc>
              <a:spcBef>
                <a:spcPct val="0"/>
              </a:spcBef>
              <a:tabLst>
                <a:tab pos="454025" algn="l"/>
                <a:tab pos="682625" algn="l"/>
                <a:tab pos="909638" algn="l"/>
                <a:tab pos="1138238" algn="l"/>
              </a:tabLst>
            </a:pPr>
            <a:r>
              <a:rPr lang="en-US" altLang="en-US" dirty="0" smtClean="0">
                <a:latin typeface="Calibri" pitchFamily="34" charset="0"/>
              </a:rPr>
              <a:t>		at least 3		  40%</a:t>
            </a:r>
          </a:p>
          <a:p>
            <a:pPr lvl="3">
              <a:lnSpc>
                <a:spcPct val="90000"/>
              </a:lnSpc>
              <a:spcBef>
                <a:spcPct val="0"/>
              </a:spcBef>
              <a:tabLst>
                <a:tab pos="454025" algn="l"/>
                <a:tab pos="682625" algn="l"/>
                <a:tab pos="909638" algn="l"/>
                <a:tab pos="1138238" algn="l"/>
              </a:tabLst>
            </a:pPr>
            <a:r>
              <a:rPr lang="en-US" altLang="en-US" dirty="0" smtClean="0">
                <a:latin typeface="Calibri" pitchFamily="34" charset="0"/>
              </a:rPr>
              <a:t>		at least 4		  60%</a:t>
            </a:r>
          </a:p>
          <a:p>
            <a:pPr lvl="3">
              <a:lnSpc>
                <a:spcPct val="90000"/>
              </a:lnSpc>
              <a:spcBef>
                <a:spcPct val="0"/>
              </a:spcBef>
              <a:tabLst>
                <a:tab pos="454025" algn="l"/>
                <a:tab pos="682625" algn="l"/>
                <a:tab pos="909638" algn="l"/>
                <a:tab pos="1138238" algn="l"/>
              </a:tabLst>
            </a:pPr>
            <a:r>
              <a:rPr lang="en-US" altLang="en-US" dirty="0" smtClean="0">
                <a:latin typeface="Calibri" pitchFamily="34" charset="0"/>
              </a:rPr>
              <a:t>		at least 5		  80%</a:t>
            </a:r>
          </a:p>
          <a:p>
            <a:pPr lvl="3">
              <a:lnSpc>
                <a:spcPct val="90000"/>
              </a:lnSpc>
              <a:spcBef>
                <a:spcPct val="0"/>
              </a:spcBef>
              <a:tabLst>
                <a:tab pos="454025" algn="l"/>
                <a:tab pos="682625" algn="l"/>
                <a:tab pos="909638" algn="l"/>
                <a:tab pos="1138238" algn="l"/>
              </a:tabLst>
            </a:pPr>
            <a:r>
              <a:rPr lang="en-US" altLang="en-US" dirty="0" smtClean="0">
                <a:latin typeface="Calibri" pitchFamily="34" charset="0"/>
              </a:rPr>
              <a:t>		6 or more		100%</a:t>
            </a:r>
            <a:endParaRPr lang="en-US" altLang="en-US" b="1" dirty="0" smtClean="0">
              <a:latin typeface="Calibri" pitchFamily="34" charset="0"/>
            </a:endParaRPr>
          </a:p>
          <a:p>
            <a:pPr>
              <a:lnSpc>
                <a:spcPct val="90000"/>
              </a:lnSpc>
              <a:tabLst>
                <a:tab pos="454025" algn="l"/>
                <a:tab pos="682625" algn="l"/>
                <a:tab pos="909638" algn="l"/>
                <a:tab pos="1138238" algn="l"/>
              </a:tabLst>
            </a:pPr>
            <a:r>
              <a:rPr lang="en-US" altLang="en-US" b="1" dirty="0" smtClean="0">
                <a:latin typeface="Calibri" pitchFamily="34" charset="0"/>
              </a:rPr>
              <a:t>NOTE:</a:t>
            </a:r>
            <a:r>
              <a:rPr lang="en-US" altLang="en-US" dirty="0" smtClean="0">
                <a:latin typeface="Calibri" pitchFamily="34" charset="0"/>
              </a:rPr>
              <a:t>  An employee's rights in his or her own employee contributions must be 100% vested at all times.</a:t>
            </a:r>
          </a:p>
          <a:p>
            <a:pPr>
              <a:lnSpc>
                <a:spcPct val="90000"/>
              </a:lnSpc>
              <a:tabLst>
                <a:tab pos="454025" algn="l"/>
                <a:tab pos="682625" algn="l"/>
                <a:tab pos="909638" algn="l"/>
                <a:tab pos="1138238" algn="l"/>
              </a:tabLst>
            </a:pPr>
            <a:r>
              <a:rPr lang="en-US" altLang="en-US" u="sng" dirty="0" smtClean="0">
                <a:latin typeface="Calibri" pitchFamily="34" charset="0"/>
              </a:rPr>
              <a:t>Vesting Upon Attainment of Normal Retirement Age</a:t>
            </a:r>
            <a:r>
              <a:rPr lang="en-US" altLang="en-US" dirty="0" smtClean="0">
                <a:latin typeface="Calibri" pitchFamily="34" charset="0"/>
              </a:rPr>
              <a:t> (Code Section 411(a)(8)).  Both DB and DC plans must provide that an employee's right to plan benefits is </a:t>
            </a:r>
            <a:r>
              <a:rPr lang="en-US" altLang="en-US" dirty="0" err="1" smtClean="0">
                <a:latin typeface="Calibri" pitchFamily="34" charset="0"/>
              </a:rPr>
              <a:t>nonforfeitable</a:t>
            </a:r>
            <a:r>
              <a:rPr lang="en-US" altLang="en-US" dirty="0" smtClean="0">
                <a:latin typeface="Calibri" pitchFamily="34" charset="0"/>
              </a:rPr>
              <a:t> upon attainment of normal retirement age.  Normal retirement age is the age set forth in the plan, but not after the later of (</a:t>
            </a:r>
            <a:r>
              <a:rPr lang="en-US" altLang="en-US" dirty="0" err="1" smtClean="0">
                <a:latin typeface="Calibri" pitchFamily="34" charset="0"/>
              </a:rPr>
              <a:t>i</a:t>
            </a:r>
            <a:r>
              <a:rPr lang="en-US" altLang="en-US" dirty="0" smtClean="0">
                <a:latin typeface="Calibri" pitchFamily="34" charset="0"/>
              </a:rPr>
              <a:t>) age 65, or (ii) if the employee commenced plan participation within five years of the plan's normal retirement age, the fifth anniversary of commencement of participation.</a:t>
            </a:r>
          </a:p>
          <a:p>
            <a:pPr>
              <a:lnSpc>
                <a:spcPct val="90000"/>
              </a:lnSpc>
              <a:tabLst>
                <a:tab pos="454025" algn="l"/>
                <a:tab pos="682625" algn="l"/>
                <a:tab pos="909638" algn="l"/>
                <a:tab pos="1138238" algn="l"/>
              </a:tabLst>
            </a:pPr>
            <a:r>
              <a:rPr lang="en-US" altLang="en-US" u="sng" dirty="0" smtClean="0">
                <a:latin typeface="Calibri" pitchFamily="34" charset="0"/>
              </a:rPr>
              <a:t>Years of Service for Vesting Purposes</a:t>
            </a:r>
            <a:r>
              <a:rPr lang="en-US" altLang="en-US" dirty="0" smtClean="0">
                <a:latin typeface="Calibri" pitchFamily="34" charset="0"/>
              </a:rPr>
              <a:t>.  A year of service is a 12 consecutive month period during which the employee completes at least 1,000 hours of service.  Such period can be designated by the plan. </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2"/>
          <p:cNvSpPr>
            <a:spLocks noGrp="1" noRot="1" noChangeAspect="1" noChangeArrowheads="1" noTextEdit="1"/>
          </p:cNvSpPr>
          <p:nvPr>
            <p:ph type="sldImg"/>
          </p:nvPr>
        </p:nvSpPr>
        <p:spPr>
          <a:ln/>
        </p:spPr>
      </p:sp>
      <p:sp>
        <p:nvSpPr>
          <p:cNvPr id="63490" name="Rectangle 3"/>
          <p:cNvSpPr>
            <a:spLocks noGrp="1" noChangeArrowheads="1"/>
          </p:cNvSpPr>
          <p:nvPr>
            <p:ph type="body" idx="1"/>
          </p:nvPr>
        </p:nvSpPr>
        <p:spPr>
          <a:xfrm>
            <a:off x="685800" y="4341813"/>
            <a:ext cx="5486400" cy="48021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tabLst>
                <a:tab pos="454025" algn="l"/>
                <a:tab pos="682625" algn="l"/>
                <a:tab pos="909638" algn="l"/>
                <a:tab pos="1138238" algn="l"/>
              </a:tabLst>
            </a:pPr>
            <a:r>
              <a:rPr lang="en-US" altLang="en-US" u="sng" dirty="0" smtClean="0">
                <a:latin typeface="Calibri" pitchFamily="34" charset="0"/>
              </a:rPr>
              <a:t>Top-Heavy Rules</a:t>
            </a:r>
          </a:p>
          <a:p>
            <a:pPr>
              <a:tabLst>
                <a:tab pos="454025" algn="l"/>
                <a:tab pos="682625" algn="l"/>
                <a:tab pos="909638" algn="l"/>
                <a:tab pos="1138238" algn="l"/>
              </a:tabLst>
            </a:pPr>
            <a:r>
              <a:rPr lang="en-US" altLang="en-US" dirty="0" smtClean="0">
                <a:latin typeface="Calibri" pitchFamily="34" charset="0"/>
              </a:rPr>
              <a:t>		a.	</a:t>
            </a:r>
            <a:r>
              <a:rPr lang="en-US" altLang="en-US" u="sng" dirty="0" smtClean="0">
                <a:latin typeface="Calibri" pitchFamily="34" charset="0"/>
              </a:rPr>
              <a:t>Purpose</a:t>
            </a:r>
            <a:r>
              <a:rPr lang="en-US" altLang="en-US" dirty="0" smtClean="0">
                <a:latin typeface="Calibri" pitchFamily="34" charset="0"/>
              </a:rPr>
              <a:t>.  The top-heavy rules are designed to ensure NHCs receive at least a minimum benefit when a plan is </a:t>
            </a:r>
            <a:r>
              <a:rPr lang="en-US" altLang="en-US" i="1" dirty="0" smtClean="0">
                <a:latin typeface="Calibri" pitchFamily="34" charset="0"/>
              </a:rPr>
              <a:t>top heavy</a:t>
            </a:r>
            <a:r>
              <a:rPr lang="en-US" altLang="en-US" dirty="0" smtClean="0">
                <a:latin typeface="Calibri" pitchFamily="34" charset="0"/>
              </a:rPr>
              <a:t>, which occurs when a disproportionate amount of the plan</a:t>
            </a:r>
            <a:r>
              <a:rPr lang="ja-JP" altLang="en-US" smtClean="0">
                <a:latin typeface="Calibri" pitchFamily="34" charset="0"/>
              </a:rPr>
              <a:t>’</a:t>
            </a:r>
            <a:r>
              <a:rPr lang="en-US" altLang="ja-JP" dirty="0" smtClean="0">
                <a:latin typeface="Calibri" pitchFamily="34" charset="0"/>
              </a:rPr>
              <a:t>s assets are held for the benefit of </a:t>
            </a:r>
            <a:r>
              <a:rPr lang="ja-JP" altLang="en-US" smtClean="0">
                <a:latin typeface="Calibri" pitchFamily="34" charset="0"/>
              </a:rPr>
              <a:t>“</a:t>
            </a:r>
            <a:r>
              <a:rPr lang="en-US" altLang="ja-JP" dirty="0" smtClean="0">
                <a:latin typeface="Calibri" pitchFamily="34" charset="0"/>
              </a:rPr>
              <a:t>key employees.</a:t>
            </a:r>
            <a:r>
              <a:rPr lang="ja-JP" altLang="en-US" smtClean="0">
                <a:latin typeface="Calibri" pitchFamily="34" charset="0"/>
              </a:rPr>
              <a:t>”</a:t>
            </a:r>
            <a:r>
              <a:rPr lang="en-US" altLang="ja-JP" dirty="0" smtClean="0">
                <a:latin typeface="Calibri" pitchFamily="34" charset="0"/>
              </a:rPr>
              <a:t>  Key employees generally include officers earning more than $165,000 (for 2013) and certain employees who own at least 1% of the employer.</a:t>
            </a:r>
          </a:p>
          <a:p>
            <a:pPr>
              <a:tabLst>
                <a:tab pos="454025" algn="l"/>
                <a:tab pos="682625" algn="l"/>
                <a:tab pos="909638" algn="l"/>
                <a:tab pos="1138238" algn="l"/>
              </a:tabLst>
            </a:pPr>
            <a:r>
              <a:rPr lang="en-US" altLang="en-US" dirty="0" smtClean="0">
                <a:latin typeface="Calibri" pitchFamily="34" charset="0"/>
              </a:rPr>
              <a:t>		b.	</a:t>
            </a:r>
            <a:r>
              <a:rPr lang="en-US" altLang="en-US" u="sng" dirty="0" smtClean="0">
                <a:latin typeface="Calibri" pitchFamily="34" charset="0"/>
              </a:rPr>
              <a:t>Top-Heavy Test</a:t>
            </a:r>
            <a:r>
              <a:rPr lang="en-US" altLang="en-US" dirty="0" smtClean="0">
                <a:latin typeface="Calibri" pitchFamily="34" charset="0"/>
              </a:rPr>
              <a:t>.  A plan is top‑heavy for any year in which more than 60% of the benefits accrued under the plan belong to key employees.  </a:t>
            </a:r>
          </a:p>
          <a:p>
            <a:pPr>
              <a:tabLst>
                <a:tab pos="454025" algn="l"/>
                <a:tab pos="682625" algn="l"/>
                <a:tab pos="909638" algn="l"/>
                <a:tab pos="1138238" algn="l"/>
              </a:tabLst>
            </a:pPr>
            <a:r>
              <a:rPr lang="en-US" altLang="en-US" dirty="0" smtClean="0">
                <a:latin typeface="Calibri" pitchFamily="34" charset="0"/>
              </a:rPr>
              <a:t>		c.	</a:t>
            </a:r>
            <a:r>
              <a:rPr lang="en-US" altLang="en-US" u="sng" dirty="0" smtClean="0">
                <a:latin typeface="Calibri" pitchFamily="34" charset="0"/>
              </a:rPr>
              <a:t>Requirements for Top-Heavy Plan</a:t>
            </a:r>
            <a:r>
              <a:rPr lang="en-US" altLang="en-US" dirty="0" smtClean="0">
                <a:latin typeface="Calibri" pitchFamily="34" charset="0"/>
              </a:rPr>
              <a:t>.  If a plan is top-heavy for any year, the NHCs must receive certain minimum benefits (</a:t>
            </a:r>
            <a:r>
              <a:rPr lang="en-US" altLang="en-US" i="1" dirty="0" smtClean="0">
                <a:latin typeface="Calibri" pitchFamily="34" charset="0"/>
              </a:rPr>
              <a:t>e.g.</a:t>
            </a:r>
            <a:r>
              <a:rPr lang="en-US" altLang="en-US" dirty="0" smtClean="0">
                <a:latin typeface="Calibri" pitchFamily="34" charset="0"/>
              </a:rPr>
              <a:t>, minimum contribution equal to 3% of compensation in the case of a top-heavy defined contribution plan).  In addition, the plan is subject to minimum vesting requirements for any top-heavy year which provide for more rapid vesting than would normally apply.</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noRot="1" noChangeAspect="1" noChangeArrowheads="1" noTextEdit="1"/>
          </p:cNvSpPr>
          <p:nvPr>
            <p:ph type="sldImg"/>
          </p:nvPr>
        </p:nvSpPr>
        <p:spPr>
          <a:ln/>
        </p:spPr>
      </p:sp>
      <p:sp>
        <p:nvSpPr>
          <p:cNvPr id="65538" name="Rectangle 3"/>
          <p:cNvSpPr>
            <a:spLocks noGrp="1" noChangeArrowheads="1"/>
          </p:cNvSpPr>
          <p:nvPr>
            <p:ph type="body" idx="1"/>
          </p:nvPr>
        </p:nvSpPr>
        <p:spPr>
          <a:xfrm>
            <a:off x="685800" y="4341813"/>
            <a:ext cx="5486400" cy="48021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tabLst>
                <a:tab pos="454025" algn="l"/>
                <a:tab pos="682625" algn="l"/>
                <a:tab pos="909638" algn="l"/>
                <a:tab pos="1138238" algn="l"/>
              </a:tabLst>
            </a:pPr>
            <a:r>
              <a:rPr lang="en-US" altLang="en-US" u="sng" smtClean="0">
                <a:latin typeface="Calibri" pitchFamily="34" charset="0"/>
              </a:rPr>
              <a:t>Benefit Accrual Rule for DB Plans</a:t>
            </a:r>
            <a:r>
              <a:rPr lang="en-US" altLang="en-US" smtClean="0">
                <a:latin typeface="Calibri" pitchFamily="34" charset="0"/>
              </a:rPr>
              <a:t>.  (Code Section 411(b)(1)).  A defined benefit plan must not provide for </a:t>
            </a:r>
            <a:r>
              <a:rPr lang="ja-JP" altLang="en-US" smtClean="0">
                <a:latin typeface="Calibri" pitchFamily="34" charset="0"/>
              </a:rPr>
              <a:t>“</a:t>
            </a:r>
            <a:r>
              <a:rPr lang="en-US" altLang="ja-JP" smtClean="0">
                <a:latin typeface="Calibri" pitchFamily="34" charset="0"/>
              </a:rPr>
              <a:t>backloaded</a:t>
            </a:r>
            <a:r>
              <a:rPr lang="ja-JP" altLang="en-US" smtClean="0">
                <a:latin typeface="Calibri" pitchFamily="34" charset="0"/>
              </a:rPr>
              <a:t>”</a:t>
            </a:r>
            <a:r>
              <a:rPr lang="en-US" altLang="ja-JP" smtClean="0">
                <a:latin typeface="Calibri" pitchFamily="34" charset="0"/>
              </a:rPr>
              <a:t> benefit accruals.  For example, a plan can not provide that a participant will accrue a $0 benefit for the first 29 years of employment, and then will accrue a full retirement benefit upon completion of 30 years of service.  From a policy perspective, this anti-backloading rule supplements the minimum vesting rules, and both rules are designed to ensure that retirement benefits are not illusory.  Under the benefit accrual rule, DB plan benefits must accrue ratably over the employee</a:t>
            </a:r>
            <a:r>
              <a:rPr lang="ja-JP" altLang="en-US" smtClean="0">
                <a:latin typeface="Calibri" pitchFamily="34" charset="0"/>
              </a:rPr>
              <a:t>’</a:t>
            </a:r>
            <a:r>
              <a:rPr lang="en-US" altLang="ja-JP" smtClean="0">
                <a:latin typeface="Calibri" pitchFamily="34" charset="0"/>
              </a:rPr>
              <a:t>s career, and, under the minimum vesting rule, they must vest after a reasonable period of service.  </a:t>
            </a:r>
          </a:p>
          <a:p>
            <a:pPr>
              <a:tabLst>
                <a:tab pos="454025" algn="l"/>
                <a:tab pos="682625" algn="l"/>
                <a:tab pos="909638" algn="l"/>
                <a:tab pos="1138238" algn="l"/>
              </a:tabLst>
            </a:pPr>
            <a:r>
              <a:rPr lang="en-US" altLang="en-US" u="sng" smtClean="0">
                <a:latin typeface="Calibri" pitchFamily="34" charset="0"/>
              </a:rPr>
              <a:t>Minimum Funding Standards for DB Plans and Money Purchase Plans</a:t>
            </a:r>
            <a:r>
              <a:rPr lang="en-US" altLang="en-US" smtClean="0">
                <a:latin typeface="Calibri" pitchFamily="34" charset="0"/>
              </a:rPr>
              <a:t>.</a:t>
            </a:r>
          </a:p>
          <a:p>
            <a:pPr>
              <a:tabLst>
                <a:tab pos="454025" algn="l"/>
                <a:tab pos="682625" algn="l"/>
                <a:tab pos="909638" algn="l"/>
                <a:tab pos="1138238" algn="l"/>
              </a:tabLst>
            </a:pPr>
            <a:r>
              <a:rPr lang="en-US" altLang="en-US" smtClean="0">
                <a:latin typeface="Calibri" pitchFamily="34" charset="0"/>
              </a:rPr>
              <a:t>		a.	</a:t>
            </a:r>
            <a:r>
              <a:rPr lang="en-US" altLang="en-US" u="sng" smtClean="0">
                <a:latin typeface="Calibri" pitchFamily="34" charset="0"/>
              </a:rPr>
              <a:t>Purpose of Minimum Funding Rules</a:t>
            </a:r>
            <a:r>
              <a:rPr lang="en-US" altLang="en-US" smtClean="0">
                <a:latin typeface="Calibri" pitchFamily="34" charset="0"/>
              </a:rPr>
              <a:t>.  The minimum funding rules are intended to ensure that inadequate financing does not result in benefit plans being unable to satisfy their obligations to pay benefits to participants when such obligations become due.  Thus, ERISA and the Code require plans (other than those specifically exempted) to be funded in a manner which Congress has determined would help ensure solvency.  The funding rules require that employers make contributions with respect to benefits accrued both for current and past service and require that contributions be made to fund accrued benefits even if they are not vested.  The requirements are backed by a ten percent (10%) excise tax in the event the funding rules are not satisfied.  An 100% excise tax is imposed if the deficiency is not corrected.  The excise tax liability is applied on a controlled group basis.</a:t>
            </a:r>
          </a:p>
          <a:p>
            <a:pPr>
              <a:tabLst>
                <a:tab pos="454025" algn="l"/>
                <a:tab pos="682625" algn="l"/>
                <a:tab pos="909638" algn="l"/>
                <a:tab pos="1138238" algn="l"/>
              </a:tabLst>
            </a:pPr>
            <a:r>
              <a:rPr lang="en-US" altLang="en-US" smtClean="0">
                <a:latin typeface="Calibri" pitchFamily="34" charset="0"/>
              </a:rPr>
              <a:t>		b.	</a:t>
            </a:r>
            <a:r>
              <a:rPr lang="en-US" altLang="en-US" u="sng" smtClean="0">
                <a:latin typeface="Calibri" pitchFamily="34" charset="0"/>
              </a:rPr>
              <a:t>Plans Exempt from Minimum Funding Rules</a:t>
            </a:r>
            <a:r>
              <a:rPr lang="en-US" altLang="en-US" smtClean="0">
                <a:latin typeface="Calibri" pitchFamily="34" charset="0"/>
              </a:rPr>
              <a:t> (Code Section 412(h)).  The minimum funding rules apply to all plans qualified under Code Section 401(a), except that the rules do not apply to profit sharing or stock bonus plans.</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2"/>
          <p:cNvSpPr>
            <a:spLocks noGrp="1" noRot="1" noChangeAspect="1" noChangeArrowheads="1" noTextEdit="1"/>
          </p:cNvSpPr>
          <p:nvPr>
            <p:ph type="sldImg"/>
          </p:nvPr>
        </p:nvSpPr>
        <p:spPr>
          <a:xfrm>
            <a:off x="1181100" y="674688"/>
            <a:ext cx="4573588" cy="3430587"/>
          </a:xfrm>
          <a:ln/>
        </p:spPr>
      </p:sp>
      <p:sp>
        <p:nvSpPr>
          <p:cNvPr id="67586" name="Rectangle 3"/>
          <p:cNvSpPr>
            <a:spLocks noGrp="1" noChangeArrowheads="1"/>
          </p:cNvSpPr>
          <p:nvPr>
            <p:ph type="body" idx="1"/>
          </p:nvPr>
        </p:nvSpPr>
        <p:spPr>
          <a:xfrm>
            <a:off x="685800" y="4341813"/>
            <a:ext cx="5486400" cy="39020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tabLst>
                <a:tab pos="454025" algn="l"/>
                <a:tab pos="682625" algn="l"/>
                <a:tab pos="909638" algn="l"/>
                <a:tab pos="1138238" algn="l"/>
              </a:tabLst>
            </a:pPr>
            <a:r>
              <a:rPr lang="en-US" altLang="en-US" u="sng" smtClean="0">
                <a:latin typeface="Calibri" pitchFamily="34" charset="0"/>
              </a:rPr>
              <a:t>Limitations on Contributions and Benefits</a:t>
            </a:r>
          </a:p>
          <a:p>
            <a:pPr>
              <a:tabLst>
                <a:tab pos="454025" algn="l"/>
                <a:tab pos="682625" algn="l"/>
                <a:tab pos="909638" algn="l"/>
                <a:tab pos="1138238" algn="l"/>
              </a:tabLst>
            </a:pPr>
            <a:r>
              <a:rPr lang="en-US" altLang="en-US" smtClean="0">
                <a:latin typeface="Calibri" pitchFamily="34" charset="0"/>
              </a:rPr>
              <a:t>	</a:t>
            </a:r>
            <a:r>
              <a:rPr lang="en-US" altLang="en-US" u="sng" smtClean="0">
                <a:latin typeface="Calibri" pitchFamily="34" charset="0"/>
              </a:rPr>
              <a:t>Defined Benefit Plans</a:t>
            </a:r>
            <a:r>
              <a:rPr lang="en-US" altLang="en-US" smtClean="0">
                <a:latin typeface="Calibri" pitchFamily="34" charset="0"/>
              </a:rPr>
              <a:t> (Code Section 415(b)).</a:t>
            </a:r>
          </a:p>
          <a:p>
            <a:pPr>
              <a:tabLst>
                <a:tab pos="454025" algn="l"/>
                <a:tab pos="682625" algn="l"/>
                <a:tab pos="909638" algn="l"/>
                <a:tab pos="1138238" algn="l"/>
              </a:tabLst>
            </a:pPr>
            <a:r>
              <a:rPr lang="en-US" altLang="en-US" smtClean="0">
                <a:latin typeface="Calibri" pitchFamily="34" charset="0"/>
              </a:rPr>
              <a:t>	The Code imposes a maximum limit on the benefit which may be paid from a defined benefit plan.  The plan</a:t>
            </a:r>
            <a:r>
              <a:rPr lang="ja-JP" altLang="en-US" smtClean="0">
                <a:latin typeface="Calibri" pitchFamily="34" charset="0"/>
              </a:rPr>
              <a:t>’</a:t>
            </a:r>
            <a:r>
              <a:rPr lang="en-US" altLang="ja-JP" smtClean="0">
                <a:latin typeface="Calibri" pitchFamily="34" charset="0"/>
              </a:rPr>
              <a:t>s maximum benefit, when expressed in the form of a straight‑life annuity, generally may not exceed the lesser of (a) $205,000 (in 2013, as indexed), or (b) 100% of an employee's average compensation for his high three consecutive years.  The limits are actuarially adjusted if benefits are paid in a form other than as a straight‑life annuity, and for other various circumstances.</a:t>
            </a:r>
          </a:p>
          <a:p>
            <a:pPr>
              <a:tabLst>
                <a:tab pos="454025" algn="l"/>
                <a:tab pos="682625" algn="l"/>
                <a:tab pos="909638" algn="l"/>
                <a:tab pos="1138238" algn="l"/>
              </a:tabLst>
            </a:pPr>
            <a:r>
              <a:rPr lang="en-US" altLang="en-US" smtClean="0">
                <a:latin typeface="Calibri" pitchFamily="34" charset="0"/>
              </a:rPr>
              <a:t> </a:t>
            </a:r>
          </a:p>
          <a:p>
            <a:pPr>
              <a:tabLst>
                <a:tab pos="454025" algn="l"/>
                <a:tab pos="682625" algn="l"/>
                <a:tab pos="909638" algn="l"/>
                <a:tab pos="1138238" algn="l"/>
              </a:tabLst>
            </a:pPr>
            <a:r>
              <a:rPr lang="en-US" altLang="en-US" smtClean="0">
                <a:latin typeface="Calibri" pitchFamily="34" charset="0"/>
              </a:rPr>
              <a:t>	</a:t>
            </a:r>
            <a:r>
              <a:rPr lang="en-US" altLang="en-US" u="sng" smtClean="0">
                <a:latin typeface="Calibri" pitchFamily="34" charset="0"/>
              </a:rPr>
              <a:t>Maximum Deduction for Plan Contributions</a:t>
            </a:r>
            <a:r>
              <a:rPr lang="en-US" altLang="en-US" smtClean="0">
                <a:latin typeface="Calibri" pitchFamily="34" charset="0"/>
              </a:rPr>
              <a:t>.</a:t>
            </a:r>
          </a:p>
          <a:p>
            <a:pPr>
              <a:tabLst>
                <a:tab pos="454025" algn="l"/>
                <a:tab pos="682625" algn="l"/>
                <a:tab pos="909638" algn="l"/>
                <a:tab pos="1138238" algn="l"/>
              </a:tabLst>
            </a:pPr>
            <a:r>
              <a:rPr lang="en-US" altLang="en-US" smtClean="0">
                <a:latin typeface="Calibri" pitchFamily="34" charset="0"/>
              </a:rPr>
              <a:t>	The maximum deduction for defined benefit plans is linked to the minimum funding standards.  Generally, the employer can contribute and deduct a maximum amount equal to sum of (1) the year</a:t>
            </a:r>
            <a:r>
              <a:rPr lang="ja-JP" altLang="en-US" smtClean="0">
                <a:latin typeface="Calibri" pitchFamily="34" charset="0"/>
              </a:rPr>
              <a:t>’</a:t>
            </a:r>
            <a:r>
              <a:rPr lang="en-US" altLang="ja-JP" smtClean="0">
                <a:latin typeface="Calibri" pitchFamily="34" charset="0"/>
              </a:rPr>
              <a:t>s </a:t>
            </a:r>
            <a:r>
              <a:rPr lang="ja-JP" altLang="en-US" smtClean="0">
                <a:latin typeface="Calibri" pitchFamily="34" charset="0"/>
              </a:rPr>
              <a:t>“</a:t>
            </a:r>
            <a:r>
              <a:rPr lang="en-US" altLang="ja-JP" smtClean="0">
                <a:latin typeface="Calibri" pitchFamily="34" charset="0"/>
              </a:rPr>
              <a:t>normal cost</a:t>
            </a:r>
            <a:r>
              <a:rPr lang="ja-JP" altLang="en-US" smtClean="0">
                <a:latin typeface="Calibri" pitchFamily="34" charset="0"/>
              </a:rPr>
              <a:t>”</a:t>
            </a:r>
            <a:r>
              <a:rPr lang="en-US" altLang="ja-JP" smtClean="0">
                <a:latin typeface="Calibri" pitchFamily="34" charset="0"/>
              </a:rPr>
              <a:t> for benefits, (2) the amount necessary to fully fund the plan</a:t>
            </a:r>
            <a:r>
              <a:rPr lang="ja-JP" altLang="en-US" smtClean="0">
                <a:latin typeface="Calibri" pitchFamily="34" charset="0"/>
              </a:rPr>
              <a:t>’</a:t>
            </a:r>
            <a:r>
              <a:rPr lang="en-US" altLang="ja-JP" smtClean="0">
                <a:latin typeface="Calibri" pitchFamily="34" charset="0"/>
              </a:rPr>
              <a:t>s funding target, and (3) a </a:t>
            </a:r>
            <a:r>
              <a:rPr lang="ja-JP" altLang="en-US" smtClean="0">
                <a:latin typeface="Calibri" pitchFamily="34" charset="0"/>
              </a:rPr>
              <a:t>“</a:t>
            </a:r>
            <a:r>
              <a:rPr lang="en-US" altLang="ja-JP" smtClean="0">
                <a:latin typeface="Calibri" pitchFamily="34" charset="0"/>
              </a:rPr>
              <a:t>cushion</a:t>
            </a:r>
            <a:r>
              <a:rPr lang="ja-JP" altLang="en-US" smtClean="0">
                <a:latin typeface="Calibri" pitchFamily="34" charset="0"/>
              </a:rPr>
              <a:t>”</a:t>
            </a:r>
            <a:r>
              <a:rPr lang="en-US" altLang="ja-JP" smtClean="0">
                <a:latin typeface="Calibri" pitchFamily="34" charset="0"/>
              </a:rPr>
              <a:t> amount based on the funding target (Code Section 404(o)(2)).  Minimum required contributions to a pension plan are always deductible (Code Section 404(o)(1)). </a:t>
            </a:r>
            <a:endParaRPr lang="en-US" altLang="en-US" smtClean="0">
              <a:latin typeface="Calibri"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p:cNvSpPr>
            <a:spLocks noGrp="1" noRot="1" noChangeAspect="1" noChangeArrowheads="1" noTextEdit="1"/>
          </p:cNvSpPr>
          <p:nvPr>
            <p:ph type="sldImg"/>
          </p:nvPr>
        </p:nvSpPr>
        <p:spPr>
          <a:xfrm>
            <a:off x="931863" y="300038"/>
            <a:ext cx="5075237" cy="3805237"/>
          </a:xfrm>
          <a:ln/>
        </p:spPr>
      </p:sp>
      <p:sp>
        <p:nvSpPr>
          <p:cNvPr id="73730" name="Rectangle 3"/>
          <p:cNvSpPr>
            <a:spLocks noGrp="1" noChangeArrowheads="1"/>
          </p:cNvSpPr>
          <p:nvPr>
            <p:ph type="body" idx="1"/>
          </p:nvPr>
        </p:nvSpPr>
        <p:spPr>
          <a:xfrm>
            <a:off x="468313" y="4572000"/>
            <a:ext cx="5999162" cy="42719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tabLst>
                <a:tab pos="454025" algn="l"/>
                <a:tab pos="682625" algn="l"/>
                <a:tab pos="909638" algn="l"/>
                <a:tab pos="1138238" algn="l"/>
              </a:tabLst>
            </a:pPr>
            <a:r>
              <a:rPr lang="en-US" altLang="en-US" u="sng" dirty="0" smtClean="0">
                <a:latin typeface="Calibri" pitchFamily="34" charset="0"/>
              </a:rPr>
              <a:t>Advantages</a:t>
            </a:r>
            <a:r>
              <a:rPr lang="en-US" altLang="en-US" dirty="0" smtClean="0">
                <a:latin typeface="Calibri" pitchFamily="34" charset="0"/>
              </a:rPr>
              <a:t>.  The primary advantage of tax-qualified retirement plans for employers is the immediate and ongoing tax benefit.  The employer enjoys an immediate deduction for contributions made to the plan trust. </a:t>
            </a:r>
          </a:p>
          <a:p>
            <a:pPr>
              <a:lnSpc>
                <a:spcPct val="80000"/>
              </a:lnSpc>
              <a:tabLst>
                <a:tab pos="454025" algn="l"/>
                <a:tab pos="682625" algn="l"/>
                <a:tab pos="909638" algn="l"/>
                <a:tab pos="1138238" algn="l"/>
              </a:tabLst>
            </a:pPr>
            <a:r>
              <a:rPr lang="en-US" altLang="en-US" u="sng" dirty="0" smtClean="0">
                <a:solidFill>
                  <a:srgbClr val="C00000"/>
                </a:solidFill>
                <a:latin typeface="Calibri" pitchFamily="34" charset="0"/>
              </a:rPr>
              <a:t>Disadvantages</a:t>
            </a:r>
            <a:r>
              <a:rPr lang="en-US" altLang="en-US" dirty="0" smtClean="0">
                <a:solidFill>
                  <a:srgbClr val="C00000"/>
                </a:solidFill>
                <a:latin typeface="Calibri" pitchFamily="34" charset="0"/>
              </a:rPr>
              <a:t>.  - not so relevant with our prototype plan. The disadvantage of a tax-qualified plans is the fact that they are subject to a legion of requirements and restrictions, including the requirement that benefits be nondiscriminatory.</a:t>
            </a:r>
          </a:p>
          <a:p>
            <a:pPr>
              <a:lnSpc>
                <a:spcPct val="80000"/>
              </a:lnSpc>
              <a:tabLst>
                <a:tab pos="454025" algn="l"/>
                <a:tab pos="682625" algn="l"/>
                <a:tab pos="909638" algn="l"/>
                <a:tab pos="1138238" algn="l"/>
              </a:tabLst>
            </a:pPr>
            <a:r>
              <a:rPr lang="en-US" altLang="en-US" u="sng" dirty="0" smtClean="0">
                <a:latin typeface="Calibri" pitchFamily="34" charset="0"/>
              </a:rPr>
              <a:t>Examples of Where Defined Benefit Plans Work Well</a:t>
            </a:r>
            <a:r>
              <a:rPr lang="en-US" altLang="en-US" dirty="0" smtClean="0">
                <a:latin typeface="Calibri" pitchFamily="34" charset="0"/>
              </a:rPr>
              <a:t>.</a:t>
            </a:r>
          </a:p>
          <a:p>
            <a:pPr>
              <a:lnSpc>
                <a:spcPct val="80000"/>
              </a:lnSpc>
              <a:tabLst>
                <a:tab pos="454025" algn="l"/>
                <a:tab pos="682625" algn="l"/>
                <a:tab pos="909638" algn="l"/>
                <a:tab pos="1138238" algn="l"/>
              </a:tabLst>
            </a:pPr>
            <a:r>
              <a:rPr lang="en-US" altLang="en-US" dirty="0" smtClean="0">
                <a:latin typeface="Calibri" pitchFamily="34" charset="0"/>
              </a:rPr>
              <a:t>To Maximally benefit owners or management employees:</a:t>
            </a:r>
          </a:p>
          <a:p>
            <a:pPr>
              <a:lnSpc>
                <a:spcPct val="80000"/>
              </a:lnSpc>
              <a:tabLst>
                <a:tab pos="454025" algn="l"/>
                <a:tab pos="682625" algn="l"/>
                <a:tab pos="909638" algn="l"/>
                <a:tab pos="1138238" algn="l"/>
              </a:tabLst>
            </a:pPr>
            <a:endParaRPr lang="en-US" altLang="en-US" dirty="0" smtClean="0">
              <a:latin typeface="Calibri" pitchFamily="34" charset="0"/>
            </a:endParaRPr>
          </a:p>
          <a:p>
            <a:pPr marL="620713" lvl="1" indent="-168275">
              <a:lnSpc>
                <a:spcPct val="80000"/>
              </a:lnSpc>
              <a:buFontTx/>
              <a:buChar char="•"/>
              <a:tabLst>
                <a:tab pos="454025" algn="l"/>
                <a:tab pos="682625" algn="l"/>
                <a:tab pos="909638" algn="l"/>
                <a:tab pos="1138238" algn="l"/>
              </a:tabLst>
            </a:pPr>
            <a:r>
              <a:rPr lang="en-US" altLang="en-US" dirty="0" smtClean="0">
                <a:latin typeface="Calibri" pitchFamily="34" charset="0"/>
              </a:rPr>
              <a:t>One person plan!</a:t>
            </a:r>
          </a:p>
          <a:p>
            <a:pPr marL="620713" lvl="1" indent="-168275">
              <a:lnSpc>
                <a:spcPct val="80000"/>
              </a:lnSpc>
              <a:buFontTx/>
              <a:buChar char="•"/>
              <a:tabLst>
                <a:tab pos="454025" algn="l"/>
                <a:tab pos="682625" algn="l"/>
                <a:tab pos="909638" algn="l"/>
                <a:tab pos="1138238" algn="l"/>
              </a:tabLst>
            </a:pPr>
            <a:r>
              <a:rPr lang="en-US" altLang="en-US" dirty="0" smtClean="0">
                <a:latin typeface="Calibri" pitchFamily="34" charset="0"/>
              </a:rPr>
              <a:t>If the owners or management employees are generally older than the rank and file employees, a Defined Benefit plan could be designed which would allow smaller contributions for younger employees and larger contributions for older employees, subject to IRS nondiscrimination testing limits.</a:t>
            </a:r>
          </a:p>
          <a:p>
            <a:pPr marL="620713" lvl="1" indent="-168275">
              <a:lnSpc>
                <a:spcPct val="80000"/>
              </a:lnSpc>
              <a:buFontTx/>
              <a:buChar char="•"/>
              <a:tabLst>
                <a:tab pos="454025" algn="l"/>
                <a:tab pos="682625" algn="l"/>
                <a:tab pos="909638" algn="l"/>
                <a:tab pos="1138238" algn="l"/>
              </a:tabLst>
            </a:pPr>
            <a:r>
              <a:rPr lang="en-US" altLang="en-US" dirty="0" smtClean="0">
                <a:latin typeface="Calibri" pitchFamily="34" charset="0"/>
              </a:rPr>
              <a:t>If there is generally a large turnover among the rank and file employees, a DB plan could be designed using a benefit formula which takes into account years of service.  Moreover, the maximum accrual under DB plans is significant.</a:t>
            </a:r>
          </a:p>
          <a:p>
            <a:pPr marL="620713" lvl="1" indent="-168275">
              <a:lnSpc>
                <a:spcPct val="80000"/>
              </a:lnSpc>
              <a:buFontTx/>
              <a:buChar char="•"/>
              <a:tabLst>
                <a:tab pos="454025" algn="l"/>
                <a:tab pos="682625" algn="l"/>
                <a:tab pos="909638" algn="l"/>
                <a:tab pos="1138238" algn="l"/>
              </a:tabLst>
            </a:pPr>
            <a:r>
              <a:rPr lang="en-US" altLang="en-US" dirty="0" smtClean="0">
                <a:latin typeface="Calibri" pitchFamily="34" charset="0"/>
              </a:rPr>
              <a:t>A Defined Benefit plan could be designed using a benefit formula which takes into account final average pay.</a:t>
            </a:r>
          </a:p>
          <a:p>
            <a:pPr marL="620713" lvl="1" indent="-168275">
              <a:lnSpc>
                <a:spcPct val="80000"/>
              </a:lnSpc>
              <a:buFontTx/>
              <a:buChar char="•"/>
              <a:tabLst>
                <a:tab pos="454025" algn="l"/>
                <a:tab pos="682625" algn="l"/>
                <a:tab pos="909638" algn="l"/>
                <a:tab pos="1138238" algn="l"/>
              </a:tabLst>
            </a:pPr>
            <a:r>
              <a:rPr lang="en-US" altLang="en-US" dirty="0" smtClean="0">
                <a:latin typeface="Calibri" pitchFamily="34" charset="0"/>
              </a:rPr>
              <a:t>A Defined Benefit plan could be integrated with Social Security, such that employees above the SSI wage base  would receive a greater benefit than employees below the wage base.</a:t>
            </a:r>
          </a:p>
          <a:p>
            <a:pPr marL="620713" lvl="1" indent="-168275">
              <a:lnSpc>
                <a:spcPct val="80000"/>
              </a:lnSpc>
              <a:buFontTx/>
              <a:buChar char="•"/>
              <a:tabLst>
                <a:tab pos="454025" algn="l"/>
                <a:tab pos="682625" algn="l"/>
                <a:tab pos="909638" algn="l"/>
                <a:tab pos="1138238" algn="l"/>
              </a:tabLst>
            </a:pPr>
            <a:r>
              <a:rPr lang="en-US" altLang="en-US" dirty="0" smtClean="0">
                <a:latin typeface="Calibri" pitchFamily="34" charset="0"/>
              </a:rPr>
              <a:t>To encourage long-term employment with the company.</a:t>
            </a:r>
          </a:p>
          <a:p>
            <a:pPr>
              <a:lnSpc>
                <a:spcPct val="80000"/>
              </a:lnSpc>
              <a:tabLst>
                <a:tab pos="454025" algn="l"/>
                <a:tab pos="682625" algn="l"/>
                <a:tab pos="909638" algn="l"/>
                <a:tab pos="1138238" algn="l"/>
              </a:tabLst>
            </a:pPr>
            <a:endParaRPr lang="en-US" altLang="en-US" dirty="0" smtClean="0">
              <a:latin typeface="Calibri"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49"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fld id="{425AC739-42DA-4B5A-B34F-71DF5E5C562D}" type="slidenum">
              <a:rPr lang="en-US" altLang="en-US" sz="1200">
                <a:latin typeface="Arial" pitchFamily="34" charset="0"/>
              </a:rPr>
              <a:pPr eaLnBrk="1" hangingPunct="1"/>
              <a:t>19</a:t>
            </a:fld>
            <a:endParaRPr lang="en-US" altLang="en-US" sz="1200">
              <a:latin typeface="Arial" pitchFamily="34" charset="0"/>
            </a:endParaRPr>
          </a:p>
        </p:txBody>
      </p:sp>
      <p:sp>
        <p:nvSpPr>
          <p:cNvPr id="104450" name="Rectangle 2"/>
          <p:cNvSpPr>
            <a:spLocks noGrp="1" noRot="1" noChangeAspect="1" noChangeArrowheads="1" noTextEdit="1"/>
          </p:cNvSpPr>
          <p:nvPr>
            <p:ph type="sldImg"/>
          </p:nvPr>
        </p:nvSpPr>
        <p:spPr>
          <a:ln/>
        </p:spPr>
      </p:sp>
      <p:sp>
        <p:nvSpPr>
          <p:cNvPr id="1044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smtClean="0">
                <a:latin typeface="Arial" pitchFamily="34" charset="0"/>
              </a:rPr>
              <a:t>The majority of our clients open DB plans for the tax savings.  A defined benefit promises a specific benefit at retirement. You and your client decide what percent of annual income he/she wants to have at retirement and how much of your client’s current income he/she can comfortably afford to contribute to the plan. The actuary calculates what the target funding needs</a:t>
            </a:r>
            <a:r>
              <a:rPr lang="en-US" altLang="en-US" baseline="0" dirty="0" smtClean="0">
                <a:latin typeface="Arial" pitchFamily="34" charset="0"/>
              </a:rPr>
              <a:t> to be to achieve that benefit. </a:t>
            </a:r>
            <a:endParaRPr lang="en-US" altLang="en-US" dirty="0" smtClean="0">
              <a:latin typeface="Arial" pitchFamily="34" charset="0"/>
            </a:endParaRPr>
          </a:p>
          <a:p>
            <a:pPr eaLnBrk="1" hangingPunct="1"/>
            <a:endParaRPr lang="en-US" altLang="en-US" dirty="0" smtClean="0">
              <a:latin typeface="Arial" pitchFamily="34" charset="0"/>
            </a:endParaRPr>
          </a:p>
          <a:p>
            <a:pPr eaLnBrk="1" hangingPunct="1"/>
            <a:r>
              <a:rPr lang="en-US" altLang="en-US" dirty="0" smtClean="0">
                <a:latin typeface="Arial" pitchFamily="34" charset="0"/>
              </a:rPr>
              <a:t>The annual contribution is based upon:</a:t>
            </a:r>
          </a:p>
          <a:p>
            <a:pPr eaLnBrk="1" hangingPunct="1"/>
            <a:endParaRPr lang="en-US" altLang="en-US" dirty="0" smtClean="0">
              <a:latin typeface="Arial" pitchFamily="34" charset="0"/>
            </a:endParaRPr>
          </a:p>
          <a:p>
            <a:pPr eaLnBrk="1" hangingPunct="1">
              <a:buFontTx/>
              <a:buChar char="•"/>
            </a:pPr>
            <a:r>
              <a:rPr lang="en-US" altLang="en-US" dirty="0" smtClean="0">
                <a:latin typeface="Arial" pitchFamily="34" charset="0"/>
              </a:rPr>
              <a:t>Current age:  the older the client is, the larger the annual contribution needed to reach any specific target</a:t>
            </a:r>
          </a:p>
          <a:p>
            <a:pPr eaLnBrk="1" hangingPunct="1">
              <a:buFontTx/>
              <a:buChar char="•"/>
            </a:pPr>
            <a:r>
              <a:rPr lang="en-US" altLang="en-US" dirty="0" smtClean="0">
                <a:latin typeface="Arial" pitchFamily="34" charset="0"/>
              </a:rPr>
              <a:t>Average of the employer’s three highest consecutive years of income</a:t>
            </a:r>
          </a:p>
          <a:p>
            <a:pPr eaLnBrk="1" hangingPunct="1">
              <a:buFontTx/>
              <a:buChar char="•"/>
            </a:pPr>
            <a:r>
              <a:rPr lang="en-US" altLang="en-US" dirty="0" smtClean="0">
                <a:latin typeface="Arial" pitchFamily="34" charset="0"/>
              </a:rPr>
              <a:t>Planned retirement age: usually at least five years from the year the plan is adopted</a:t>
            </a:r>
          </a:p>
          <a:p>
            <a:pPr eaLnBrk="1" hangingPunct="1">
              <a:buFontTx/>
              <a:buChar char="•"/>
            </a:pPr>
            <a:endParaRPr lang="en-US" altLang="en-US" dirty="0" smtClean="0">
              <a:latin typeface="Arial" pitchFamily="34" charset="0"/>
            </a:endParaRPr>
          </a:p>
          <a:p>
            <a:pPr eaLnBrk="1" hangingPunct="1"/>
            <a:r>
              <a:rPr lang="en-US" altLang="en-US" smtClean="0">
                <a:latin typeface="Arial" pitchFamily="34" charset="0"/>
              </a:rPr>
              <a:t>Investment </a:t>
            </a:r>
            <a:r>
              <a:rPr lang="en-US" altLang="en-US" dirty="0" smtClean="0">
                <a:latin typeface="Arial" pitchFamily="34" charset="0"/>
              </a:rPr>
              <a:t>performance directly impacts the contribution made each year. For example, in a strong bull market year, your client’s investments could perform such that he/she may not have to contribute at all. Conversely, in less favorable market conditions, your client may have to contribute more to make up for any shortfall caused by less than assumed investment return.</a:t>
            </a:r>
          </a:p>
          <a:p>
            <a:pPr eaLnBrk="1" hangingPunct="1"/>
            <a:endParaRPr lang="en-US" altLang="en-US" dirty="0" smtClean="0">
              <a:latin typeface="Arial" pitchFamily="34" charset="0"/>
            </a:endParaRPr>
          </a:p>
          <a:p>
            <a:pPr eaLnBrk="1" hangingPunct="1"/>
            <a:r>
              <a:rPr lang="en-US" altLang="en-US" dirty="0" smtClean="0">
                <a:latin typeface="Arial" pitchFamily="34" charset="0"/>
              </a:rPr>
              <a:t>At Dedicated DB, we calculate a contribution range each year, based on the client’s updated information.</a:t>
            </a:r>
          </a:p>
          <a:p>
            <a:pPr eaLnBrk="1" hangingPunct="1"/>
            <a:endParaRPr lang="en-US" altLang="en-US" dirty="0" smtClean="0">
              <a:latin typeface="Arial" pitchFamily="34" charset="0"/>
            </a:endParaRPr>
          </a:p>
          <a:p>
            <a:pPr eaLnBrk="1" hangingPunct="1"/>
            <a:r>
              <a:rPr lang="en-US" altLang="en-US" dirty="0" smtClean="0">
                <a:latin typeface="Arial" pitchFamily="34" charset="0"/>
              </a:rPr>
              <a:t>Contributions are required every year. The client should expect to maintain the plan for at least three years. Our average plan term in 8 years.</a:t>
            </a:r>
          </a:p>
          <a:p>
            <a:pPr eaLnBrk="1" hangingPunct="1"/>
            <a:endParaRPr lang="en-US" altLang="en-US" dirty="0" smtClean="0">
              <a:latin typeface="Arial" pitchFamily="34" charset="0"/>
            </a:endParaRPr>
          </a:p>
          <a:p>
            <a:pPr eaLnBrk="1" hangingPunct="1"/>
            <a:r>
              <a:rPr lang="en-US" altLang="en-US" dirty="0" smtClean="0">
                <a:latin typeface="Arial" pitchFamily="34" charset="0"/>
              </a:rPr>
              <a:t>When the plan is terminated, the assets can be rolled into an IRA where they continue to grow tax-deferred.</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fld id="{65F283B8-48F2-448A-9C87-26DB86F9E1E0}" type="slidenum">
              <a:rPr lang="en-US" altLang="en-US" sz="1200">
                <a:latin typeface="Arial" pitchFamily="34" charset="0"/>
              </a:rPr>
              <a:pPr eaLnBrk="1" hangingPunct="1"/>
              <a:t>20</a:t>
            </a:fld>
            <a:endParaRPr lang="en-US" altLang="en-US" sz="1200">
              <a:latin typeface="Arial" pitchFamily="34" charset="0"/>
            </a:endParaRPr>
          </a:p>
        </p:txBody>
      </p:sp>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a:xfrm>
            <a:off x="242888" y="4343400"/>
            <a:ext cx="6615112" cy="45577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r>
              <a:rPr lang="en-US" altLang="en-US" dirty="0" smtClean="0">
                <a:latin typeface="Arial" pitchFamily="34" charset="0"/>
              </a:rPr>
              <a:t>Here is the prototypical</a:t>
            </a:r>
            <a:r>
              <a:rPr lang="en-US" altLang="en-US" baseline="0" dirty="0" smtClean="0">
                <a:latin typeface="Arial" pitchFamily="34" charset="0"/>
              </a:rPr>
              <a:t> client – about 65% of our clients are 1 person companies </a:t>
            </a:r>
          </a:p>
          <a:p>
            <a:pPr eaLnBrk="1" hangingPunct="1">
              <a:lnSpc>
                <a:spcPct val="90000"/>
              </a:lnSpc>
            </a:pPr>
            <a:endParaRPr lang="en-US" altLang="en-US" baseline="0" dirty="0" smtClean="0">
              <a:latin typeface="Arial" pitchFamily="34" charset="0"/>
            </a:endParaRPr>
          </a:p>
          <a:p>
            <a:pPr eaLnBrk="1" hangingPunct="1">
              <a:lnSpc>
                <a:spcPct val="90000"/>
              </a:lnSpc>
            </a:pPr>
            <a:r>
              <a:rPr lang="en-US" altLang="en-US" dirty="0" smtClean="0">
                <a:latin typeface="Arial" pitchFamily="34" charset="0"/>
              </a:rPr>
              <a:t>Charles is a sole proprietor with annual earnings – his compensation – of $450,000 after he’s paid his self-employment tax.  Charles may have other earnings – for example, rental income, investment income – but only his earned income counts for purposes of calculating his contribution to a defined benefit plan or any qualified plan.</a:t>
            </a:r>
          </a:p>
          <a:p>
            <a:pPr eaLnBrk="1" hangingPunct="1">
              <a:lnSpc>
                <a:spcPct val="90000"/>
              </a:lnSpc>
            </a:pPr>
            <a:endParaRPr lang="en-US" altLang="en-US" dirty="0" smtClean="0">
              <a:latin typeface="Arial" pitchFamily="34" charset="0"/>
            </a:endParaRPr>
          </a:p>
          <a:p>
            <a:pPr eaLnBrk="1" hangingPunct="1">
              <a:lnSpc>
                <a:spcPct val="90000"/>
              </a:lnSpc>
            </a:pPr>
            <a:r>
              <a:rPr lang="en-US" altLang="en-US" dirty="0" smtClean="0">
                <a:latin typeface="Arial" pitchFamily="34" charset="0"/>
              </a:rPr>
              <a:t>Charles can contribute as much as $212,100 to a defined benefit plan and a 401(k) in 2013 -- $173,800 to the defined benefit plan, $38,300 to the 401(k) plan.  If his combined federal and state marginal tax rate is 38%, Charles could tax defer as much as $80,500.  At age 62, he could accumulate as much as $2.48 million.  </a:t>
            </a:r>
          </a:p>
          <a:p>
            <a:pPr eaLnBrk="1" hangingPunct="1">
              <a:lnSpc>
                <a:spcPct val="90000"/>
              </a:lnSpc>
            </a:pPr>
            <a:endParaRPr lang="en-US" altLang="en-US" dirty="0" smtClean="0">
              <a:latin typeface="Arial" pitchFamily="34" charset="0"/>
            </a:endParaRPr>
          </a:p>
          <a:p>
            <a:pPr eaLnBrk="1" hangingPunct="1">
              <a:lnSpc>
                <a:spcPct val="90000"/>
              </a:lnSpc>
            </a:pPr>
            <a:r>
              <a:rPr lang="en-US" altLang="en-US" dirty="0" smtClean="0">
                <a:latin typeface="Arial" pitchFamily="34" charset="0"/>
              </a:rPr>
              <a:t>Charles’ annual benefit for his defined benefit plan would be $205,000 annually.  The actuary calculates Charles’ annual contribution and accumulation based upon Charles’ goal of accumulating sufficient money to generate $205,000 annually.  $205,000 is the maximum annual benefit allowable for tax year 2013.</a:t>
            </a:r>
          </a:p>
          <a:p>
            <a:pPr eaLnBrk="1" hangingPunct="1">
              <a:lnSpc>
                <a:spcPct val="90000"/>
              </a:lnSpc>
            </a:pPr>
            <a:endParaRPr lang="en-US" altLang="en-US" dirty="0" smtClean="0">
              <a:latin typeface="Arial" pitchFamily="34" charset="0"/>
            </a:endParaRPr>
          </a:p>
          <a:p>
            <a:pPr eaLnBrk="1" hangingPunct="1">
              <a:lnSpc>
                <a:spcPct val="90000"/>
              </a:lnSpc>
            </a:pPr>
            <a:r>
              <a:rPr lang="en-US" altLang="en-US" dirty="0" smtClean="0">
                <a:latin typeface="Arial" pitchFamily="34" charset="0"/>
              </a:rPr>
              <a:t>When Charles reaches age 62 and terminates his plan, he will typically roll over the accumulation -- $2.48 million – into a Rollover IRA.  The money in the Rollover IRA will be indistinguishable from money rolled over from any employer-sponsored retirement plan.  At that point, Charles may purchase an annuity, establish “stretch-IRA beneficiary arrangements, withdraw funds (at which time he will pay tax on the withdrawal) or anything else he might do with money he holds in any employer-sponsored plan.</a:t>
            </a:r>
          </a:p>
          <a:p>
            <a:pPr eaLnBrk="1" hangingPunct="1"/>
            <a:endParaRPr lang="en-US" altLang="en-US" dirty="0" smtClean="0">
              <a:latin typeface="Arial"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fld id="{DF5A6451-FF4E-4352-898B-1D9238A6F56D}" type="slidenum">
              <a:rPr lang="en-US" altLang="en-US" sz="1200">
                <a:latin typeface="Arial" pitchFamily="34" charset="0"/>
              </a:rPr>
              <a:pPr eaLnBrk="1" hangingPunct="1"/>
              <a:t>21</a:t>
            </a:fld>
            <a:endParaRPr lang="en-US" altLang="en-US" sz="1200">
              <a:latin typeface="Arial" pitchFamily="34" charset="0"/>
            </a:endParaRPr>
          </a:p>
        </p:txBody>
      </p:sp>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a:xfrm>
            <a:off x="609600" y="4267200"/>
            <a:ext cx="5715000" cy="4495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smtClean="0">
                <a:latin typeface="Arial" pitchFamily="34" charset="0"/>
              </a:rPr>
              <a:t>As I mentioned earlier, Individual 401(k)s and Defined Benefit Plans are available for all types of businesses. A Individual 401(k) might be a good option for:</a:t>
            </a:r>
          </a:p>
          <a:p>
            <a:r>
              <a:rPr lang="en-US" altLang="en-US" dirty="0" smtClean="0">
                <a:latin typeface="Arial" pitchFamily="34" charset="0"/>
              </a:rPr>
              <a:t>1. Owners and immediate family members.  Immediate family members are considered spouse, owner’s children and/or grandchildren. </a:t>
            </a:r>
          </a:p>
          <a:p>
            <a:r>
              <a:rPr lang="en-US" altLang="en-US" dirty="0" smtClean="0">
                <a:latin typeface="Arial" pitchFamily="34" charset="0"/>
              </a:rPr>
              <a:t>2. It’s also designed for owners with part-time or seasonal employees that can be excluded from the plan.  </a:t>
            </a:r>
          </a:p>
          <a:p>
            <a:r>
              <a:rPr lang="en-US" altLang="en-US" dirty="0" smtClean="0">
                <a:latin typeface="Arial" pitchFamily="34" charset="0"/>
              </a:rPr>
              <a:t>3. A defined benefit plan is designed for individuals with self-employment income and owners with up to 4 employees.</a:t>
            </a:r>
          </a:p>
          <a:p>
            <a:endParaRPr lang="en-US" altLang="en-US" dirty="0" smtClean="0">
              <a:latin typeface="Arial" pitchFamily="34" charset="0"/>
            </a:endParaRPr>
          </a:p>
          <a:p>
            <a:r>
              <a:rPr lang="en-US" altLang="en-US" dirty="0" smtClean="0">
                <a:latin typeface="Arial" pitchFamily="34" charset="0"/>
              </a:rPr>
              <a:t>Keep in mind that a Individual 401(k) is a 401(k) plan and is governed by the rules associated with offering such a plan.  If you intend to expand the number of employees, keep in mind that you may need to convert to a different type of plan at a later date.  Once the plan is established, you will only be able to terminate the plan under very specific reasons such as bankruptcy or if the company is sold.   The plan is still considered a qualified plan and additional administration will be required.</a:t>
            </a:r>
          </a:p>
          <a:p>
            <a:endParaRPr lang="en-US" altLang="en-US" dirty="0" smtClean="0">
              <a:latin typeface="Arial" pitchFamily="34" charset="0"/>
            </a:endParaRPr>
          </a:p>
          <a:p>
            <a:r>
              <a:rPr lang="en-US" altLang="en-US" dirty="0" smtClean="0">
                <a:latin typeface="Arial" pitchFamily="34" charset="0"/>
              </a:rPr>
              <a:t>Individual 401(k) and </a:t>
            </a:r>
            <a:r>
              <a:rPr lang="en-US" altLang="en-US" dirty="0" err="1" smtClean="0">
                <a:latin typeface="Arial" pitchFamily="34" charset="0"/>
              </a:rPr>
              <a:t>OnePersonPlus</a:t>
            </a:r>
            <a:r>
              <a:rPr lang="en-US" altLang="en-US" dirty="0" smtClean="0">
                <a:latin typeface="Arial" pitchFamily="34" charset="0"/>
              </a:rPr>
              <a:t>  provide a great opportunity if you have an existing SEP IRA, SIMPLE  IRA, Profit-sharing plan or Money Purchase Pension plan and are looking to maximize your benefits under a retirement plan.  </a:t>
            </a:r>
          </a:p>
          <a:p>
            <a:endParaRPr lang="en-US" altLang="en-US" dirty="0" smtClean="0">
              <a:latin typeface="Arial" pitchFamily="34" charset="0"/>
            </a:endParaRPr>
          </a:p>
          <a:p>
            <a:endParaRPr lang="en-US" altLang="en-US" dirty="0" smtClean="0">
              <a:latin typeface="Arial" pitchFamily="34" charset="0"/>
            </a:endParaRPr>
          </a:p>
          <a:p>
            <a:endParaRPr lang="en-US" altLang="en-US" dirty="0" smtClean="0">
              <a:latin typeface="Arial"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txBox="1">
            <a:spLocks noGrp="1" noChangeArrowheads="1"/>
          </p:cNvSpPr>
          <p:nvPr/>
        </p:nvSpPr>
        <p:spPr bwMode="auto">
          <a:xfrm>
            <a:off x="3885892" y="8686155"/>
            <a:ext cx="2972108" cy="457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algn="r" eaLnBrk="1" hangingPunct="1"/>
            <a:fld id="{72CB9829-3913-46B4-AD23-E74E2B5BDFBE}" type="slidenum">
              <a:rPr lang="en-US" altLang="en-US" sz="1200">
                <a:latin typeface="Times New Roman" pitchFamily="18" charset="0"/>
              </a:rPr>
              <a:pPr algn="r" eaLnBrk="1" hangingPunct="1"/>
              <a:t>22</a:t>
            </a:fld>
            <a:endParaRPr lang="en-US" altLang="en-US" sz="1200">
              <a:latin typeface="Times New Roman" pitchFamily="18" charset="0"/>
            </a:endParaRPr>
          </a:p>
        </p:txBody>
      </p:sp>
      <p:sp>
        <p:nvSpPr>
          <p:cNvPr id="50179" name="Rectangle 1"/>
          <p:cNvSpPr>
            <a:spLocks noGrp="1" noRot="1" noChangeAspect="1" noChangeArrowheads="1" noTextEdit="1"/>
          </p:cNvSpPr>
          <p:nvPr>
            <p:ph type="sldImg"/>
          </p:nvPr>
        </p:nvSpPr>
        <p:spPr>
          <a:ln/>
        </p:spPr>
      </p:sp>
      <p:sp>
        <p:nvSpPr>
          <p:cNvPr id="50180" name="Rectangle 2"/>
          <p:cNvSpPr>
            <a:spLocks noGrp="1" noChangeArrowheads="1"/>
          </p:cNvSpPr>
          <p:nvPr>
            <p:ph type="body" idx="1"/>
          </p:nvPr>
        </p:nvSpPr>
        <p:spPr>
          <a:xfrm>
            <a:off x="533810" y="4343078"/>
            <a:ext cx="5942677" cy="449623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eaLnBrk="1" hangingPunct="1">
              <a:lnSpc>
                <a:spcPct val="95000"/>
              </a:lnSpc>
              <a:spcBef>
                <a:spcPct val="0"/>
              </a:spcBef>
            </a:pPr>
            <a:r>
              <a:rPr lang="en-US" altLang="en-US" sz="1100" smtClean="0">
                <a:solidFill>
                  <a:srgbClr val="000000"/>
                </a:solidFill>
                <a:ea typeface="ＭＳ Ｐゴシック" pitchFamily="34" charset="-128"/>
              </a:rPr>
              <a:t>Here’s a profile, some key characteristics, of typical DB clients.</a:t>
            </a:r>
            <a:br>
              <a:rPr lang="en-US" altLang="en-US" sz="1100" smtClean="0">
                <a:solidFill>
                  <a:srgbClr val="000000"/>
                </a:solidFill>
                <a:ea typeface="ＭＳ Ｐゴシック" pitchFamily="34" charset="-128"/>
              </a:rPr>
            </a:br>
            <a:endParaRPr lang="en-US" altLang="en-US" sz="1100" smtClean="0">
              <a:ea typeface="ＭＳ Ｐゴシック" pitchFamily="34" charset="-128"/>
            </a:endParaRPr>
          </a:p>
          <a:p>
            <a:pPr eaLnBrk="1" hangingPunct="1">
              <a:lnSpc>
                <a:spcPct val="95000"/>
              </a:lnSpc>
              <a:spcBef>
                <a:spcPct val="0"/>
              </a:spcBef>
            </a:pPr>
            <a:r>
              <a:rPr lang="en-US" altLang="en-US" sz="1100" b="1" smtClean="0">
                <a:solidFill>
                  <a:srgbClr val="000000"/>
                </a:solidFill>
                <a:ea typeface="ＭＳ Ｐゴシック" pitchFamily="34" charset="-128"/>
              </a:rPr>
              <a:t>They earn independent income</a:t>
            </a:r>
            <a:endParaRPr lang="en-US" altLang="en-US" sz="1100" smtClean="0">
              <a:ea typeface="ＭＳ Ｐゴシック" pitchFamily="34" charset="-128"/>
            </a:endParaRPr>
          </a:p>
          <a:p>
            <a:pPr eaLnBrk="1" hangingPunct="1">
              <a:lnSpc>
                <a:spcPct val="95000"/>
              </a:lnSpc>
              <a:spcBef>
                <a:spcPct val="0"/>
              </a:spcBef>
            </a:pPr>
            <a:r>
              <a:rPr lang="en-US" altLang="en-US" sz="1100" smtClean="0">
                <a:solidFill>
                  <a:srgbClr val="000000"/>
                </a:solidFill>
                <a:ea typeface="ＭＳ Ｐゴシック" pitchFamily="34" charset="-128"/>
              </a:rPr>
              <a:t>sharing or money purchase pension plans that are “maxed out” at the contribution limit. Also, clients who have substantial income that they could “re-deploy” into tax deductible contributions to a defined benefit plan.</a:t>
            </a:r>
            <a:endParaRPr lang="en-US" altLang="en-US" sz="1100" smtClean="0">
              <a:ea typeface="ＭＳ Ｐゴシック" pitchFamily="34" charset="-128"/>
            </a:endParaRPr>
          </a:p>
          <a:p>
            <a:pPr eaLnBrk="1" hangingPunct="1">
              <a:lnSpc>
                <a:spcPct val="95000"/>
              </a:lnSpc>
              <a:spcBef>
                <a:spcPct val="0"/>
              </a:spcBef>
            </a:pPr>
            <a:r>
              <a:rPr lang="en-US" altLang="en-US" sz="1100" i="1" smtClean="0">
                <a:solidFill>
                  <a:srgbClr val="000000"/>
                </a:solidFill>
                <a:ea typeface="ＭＳ Ｐゴシック" pitchFamily="34" charset="-128"/>
              </a:rPr>
              <a:t/>
            </a:r>
            <a:br>
              <a:rPr lang="en-US" altLang="en-US" sz="1100" i="1" smtClean="0">
                <a:solidFill>
                  <a:srgbClr val="000000"/>
                </a:solidFill>
                <a:ea typeface="ＭＳ Ｐゴシック" pitchFamily="34" charset="-128"/>
              </a:rPr>
            </a:br>
            <a:r>
              <a:rPr lang="en-US" altLang="en-US" sz="1100" smtClean="0">
                <a:solidFill>
                  <a:srgbClr val="000000"/>
                </a:solidFill>
                <a:ea typeface="ＭＳ Ｐゴシック" pitchFamily="34" charset="-128"/>
              </a:rPr>
              <a:t> </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fld id="{F7D78B49-F2FA-4DB5-9380-ACBB43FBE4D1}" type="slidenum">
              <a:rPr lang="en-US" altLang="en-US" sz="1200">
                <a:latin typeface="Arial" pitchFamily="34" charset="0"/>
              </a:rPr>
              <a:pPr eaLnBrk="1" hangingPunct="1"/>
              <a:t>24</a:t>
            </a:fld>
            <a:endParaRPr lang="en-US" altLang="en-US" sz="1200">
              <a:latin typeface="Arial" pitchFamily="34" charset="0"/>
            </a:endParaRPr>
          </a:p>
        </p:txBody>
      </p:sp>
      <p:sp>
        <p:nvSpPr>
          <p:cNvPr id="98306" name="Rectangle 2"/>
          <p:cNvSpPr>
            <a:spLocks noGrp="1" noRot="1" noChangeAspect="1" noChangeArrowheads="1" noTextEdit="1"/>
          </p:cNvSpPr>
          <p:nvPr>
            <p:ph type="sldImg"/>
          </p:nvPr>
        </p:nvSpPr>
        <p:spPr>
          <a:ln/>
        </p:spPr>
      </p:sp>
      <p:sp>
        <p:nvSpPr>
          <p:cNvPr id="983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latin typeface="Arial" pitchFamily="34" charset="0"/>
              </a:rPr>
              <a:t>Paul and Mary are equal partners in a two-person business, a C-Corporation.  They each earn $255,000 in W-2 Income -- $510,000 total.</a:t>
            </a:r>
          </a:p>
          <a:p>
            <a:pPr eaLnBrk="1" hangingPunct="1"/>
            <a:endParaRPr lang="en-US" altLang="en-US" smtClean="0">
              <a:latin typeface="Arial" pitchFamily="34" charset="0"/>
            </a:endParaRPr>
          </a:p>
          <a:p>
            <a:pPr eaLnBrk="1" hangingPunct="1"/>
            <a:r>
              <a:rPr lang="en-US" altLang="en-US" smtClean="0">
                <a:latin typeface="Arial" pitchFamily="34" charset="0"/>
              </a:rPr>
              <a:t>Paul and Mary may be CPAs, management consultants, physicians or real estate brokers.  Consider the types of professions of your own self-employed and small business clients.</a:t>
            </a:r>
          </a:p>
          <a:p>
            <a:pPr eaLnBrk="1" hangingPunct="1"/>
            <a:endParaRPr lang="en-US" altLang="en-US" smtClean="0">
              <a:latin typeface="Arial" pitchFamily="34" charset="0"/>
            </a:endParaRPr>
          </a:p>
          <a:p>
            <a:pPr eaLnBrk="1" hangingPunct="1"/>
            <a:r>
              <a:rPr lang="en-US" altLang="en-US" smtClean="0">
                <a:latin typeface="Arial" pitchFamily="34" charset="0"/>
              </a:rPr>
              <a:t>They both want to retire in 5 years, when Paul will be age 65 and Mary age 63. In 2013, Paul could contribute $201,200 and Mary $210,900 to a defined benefit plan. Their total contribution is $412,100.</a:t>
            </a:r>
          </a:p>
          <a:p>
            <a:pPr eaLnBrk="1" hangingPunct="1"/>
            <a:endParaRPr lang="en-US" altLang="en-US" smtClean="0">
              <a:latin typeface="Arial" pitchFamily="34" charset="0"/>
            </a:endParaRPr>
          </a:p>
          <a:p>
            <a:pPr eaLnBrk="1" hangingPunct="1"/>
            <a:r>
              <a:rPr lang="en-US" altLang="en-US" smtClean="0">
                <a:latin typeface="Arial" pitchFamily="34" charset="0"/>
              </a:rPr>
              <a:t>Assuming that they are in a combined 38% combined federal and state tax bracket, their tax savings in 2013 would be $156,500.  </a:t>
            </a:r>
          </a:p>
          <a:p>
            <a:pPr eaLnBrk="1" hangingPunct="1"/>
            <a:endParaRPr lang="en-US" altLang="en-US" smtClean="0">
              <a:latin typeface="Arial" pitchFamily="34" charset="0"/>
            </a:endParaRPr>
          </a:p>
          <a:p>
            <a:pPr eaLnBrk="1" hangingPunct="1"/>
            <a:r>
              <a:rPr lang="en-US" altLang="en-US" smtClean="0">
                <a:latin typeface="Arial" pitchFamily="34" charset="0"/>
              </a:rPr>
              <a:t>In 5 years when they terminate their defined benefit plan they may be able to accumulate over $2.36 million.</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fld id="{D0F6B55D-B0F5-4458-8B67-8B37983973A7}" type="slidenum">
              <a:rPr lang="en-US" altLang="en-US" sz="1200">
                <a:latin typeface="Arial" pitchFamily="34" charset="0"/>
              </a:rPr>
              <a:pPr eaLnBrk="1" hangingPunct="1"/>
              <a:t>25</a:t>
            </a:fld>
            <a:endParaRPr lang="en-US" altLang="en-US" sz="1200">
              <a:latin typeface="Arial" pitchFamily="34" charset="0"/>
            </a:endParaRPr>
          </a:p>
        </p:txBody>
      </p:sp>
      <p:sp>
        <p:nvSpPr>
          <p:cNvPr id="100354" name="Rectangle 2"/>
          <p:cNvSpPr>
            <a:spLocks noGrp="1" noRot="1" noChangeAspect="1" noChangeArrowheads="1" noTextEdit="1"/>
          </p:cNvSpPr>
          <p:nvPr>
            <p:ph type="sldImg"/>
          </p:nvPr>
        </p:nvSpPr>
        <p:spPr>
          <a:ln/>
        </p:spPr>
      </p:sp>
      <p:sp>
        <p:nvSpPr>
          <p:cNvPr id="1003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latin typeface="Arial" pitchFamily="34" charset="0"/>
              </a:rPr>
              <a:t>Mollie is age 55, is the sole owner of a C-Corporation and has two employees, age 28 and age 35, earning $35,000 and $45,000, respectively</a:t>
            </a:r>
          </a:p>
          <a:p>
            <a:pPr eaLnBrk="1" hangingPunct="1"/>
            <a:endParaRPr lang="en-US" altLang="en-US" smtClean="0">
              <a:latin typeface="Arial" pitchFamily="34" charset="0"/>
            </a:endParaRPr>
          </a:p>
          <a:p>
            <a:pPr eaLnBrk="1" hangingPunct="1"/>
            <a:r>
              <a:rPr lang="en-US" altLang="en-US" smtClean="0">
                <a:latin typeface="Arial" pitchFamily="34" charset="0"/>
              </a:rPr>
              <a:t>If Mollie’s employees qualify to participate in the plan, Mollie must cover them.  In this case, Mollie’s maximum contribution for tax year 2013 is $197,800, plus $6,100 for the benefit of Employee 1 and $11,400 for Employee 2.</a:t>
            </a:r>
          </a:p>
          <a:p>
            <a:pPr eaLnBrk="1" hangingPunct="1"/>
            <a:endParaRPr lang="en-US" altLang="en-US" smtClean="0">
              <a:latin typeface="Arial" pitchFamily="34" charset="0"/>
            </a:endParaRPr>
          </a:p>
          <a:p>
            <a:pPr eaLnBrk="1" hangingPunct="1"/>
            <a:r>
              <a:rPr lang="en-US" altLang="en-US" smtClean="0">
                <a:latin typeface="Arial" pitchFamily="34" charset="0"/>
              </a:rPr>
              <a:t>Mollie may or may not want to contribute on behalf of his employees.  Note the proportion of the contribution that is for Mollie’s benefit:  92%.  Mollie’s total income tax savings for the total contribution to the plan would be $75,100, assuming that her marginal combined federal and state tax bracket is 38%.</a:t>
            </a:r>
          </a:p>
          <a:p>
            <a:pPr eaLnBrk="1" hangingPunct="1"/>
            <a:endParaRPr lang="en-US" altLang="en-US" smtClean="0">
              <a:latin typeface="Arial" pitchFamily="34" charset="0"/>
            </a:endParaRPr>
          </a:p>
          <a:p>
            <a:pPr eaLnBrk="1" hangingPunct="1"/>
            <a:r>
              <a:rPr lang="en-US" altLang="en-US" smtClean="0">
                <a:latin typeface="Arial" pitchFamily="34" charset="0"/>
              </a:rPr>
              <a:t>By age 62 – just 7 years – Mollie may be able to accumulate $1.73 Million.</a:t>
            </a:r>
          </a:p>
          <a:p>
            <a:pPr eaLnBrk="1" hangingPunct="1"/>
            <a:endParaRPr lang="en-US" altLang="en-US" smtClean="0">
              <a:latin typeface="Arial" pitchFamily="34" charset="0"/>
            </a:endParaRPr>
          </a:p>
          <a:p>
            <a:pPr eaLnBrk="1" hangingPunct="1"/>
            <a:r>
              <a:rPr lang="en-US" altLang="en-US" smtClean="0">
                <a:latin typeface="Arial" pitchFamily="34" charset="0"/>
              </a:rPr>
              <a:t>If Mollie is concerned about contributing on behalf of short term employees, she has the option of establishing a vesting schedule.  She would have the option of 3-year cliff vesting or a graded schedule over six years.</a:t>
            </a:r>
          </a:p>
          <a:p>
            <a:pPr eaLnBrk="1" hangingPunct="1"/>
            <a:endParaRPr lang="en-US" altLang="en-US" smtClean="0">
              <a:latin typeface="Arial" pitchFamily="34" charset="0"/>
            </a:endParaRPr>
          </a:p>
          <a:p>
            <a:pPr eaLnBrk="1" hangingPunct="1"/>
            <a:endParaRPr lang="en-US" altLang="en-US" smtClean="0">
              <a:latin typeface="Arial"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1"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fld id="{E7348067-FD07-442E-8DE4-4832E9470E69}" type="slidenum">
              <a:rPr lang="en-US" altLang="en-US" sz="1200">
                <a:latin typeface="Arial" pitchFamily="34" charset="0"/>
              </a:rPr>
              <a:pPr eaLnBrk="1" hangingPunct="1"/>
              <a:t>26</a:t>
            </a:fld>
            <a:endParaRPr lang="en-US" altLang="en-US" sz="1200">
              <a:latin typeface="Arial" pitchFamily="34" charset="0"/>
            </a:endParaRPr>
          </a:p>
        </p:txBody>
      </p:sp>
      <p:sp>
        <p:nvSpPr>
          <p:cNvPr id="102402" name="Rectangle 2"/>
          <p:cNvSpPr>
            <a:spLocks noGrp="1" noRot="1" noChangeAspect="1" noChangeArrowheads="1" noTextEdit="1"/>
          </p:cNvSpPr>
          <p:nvPr>
            <p:ph type="sldImg"/>
          </p:nvPr>
        </p:nvSpPr>
        <p:spPr>
          <a:ln/>
        </p:spPr>
      </p:sp>
      <p:sp>
        <p:nvSpPr>
          <p:cNvPr id="102403" name="Rectangle 3"/>
          <p:cNvSpPr>
            <a:spLocks noGrp="1" noChangeArrowheads="1"/>
          </p:cNvSpPr>
          <p:nvPr>
            <p:ph type="body" idx="1"/>
          </p:nvPr>
        </p:nvSpPr>
        <p:spPr>
          <a:xfrm>
            <a:off x="242888" y="4343400"/>
            <a:ext cx="6615112" cy="45577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5000"/>
              </a:lnSpc>
              <a:spcBef>
                <a:spcPct val="0"/>
              </a:spcBef>
            </a:pPr>
            <a:r>
              <a:rPr lang="en-US" altLang="en-US" smtClean="0">
                <a:solidFill>
                  <a:srgbClr val="000000"/>
                </a:solidFill>
                <a:latin typeface="Arial" pitchFamily="34" charset="0"/>
              </a:rPr>
              <a:t>Ella and her husband are empty nesters with a substantial household income. </a:t>
            </a:r>
          </a:p>
          <a:p>
            <a:pPr eaLnBrk="1" hangingPunct="1">
              <a:lnSpc>
                <a:spcPct val="95000"/>
              </a:lnSpc>
              <a:spcBef>
                <a:spcPct val="0"/>
              </a:spcBef>
            </a:pPr>
            <a:endParaRPr lang="en-US" altLang="en-US" smtClean="0">
              <a:solidFill>
                <a:srgbClr val="000000"/>
              </a:solidFill>
              <a:latin typeface="Arial" pitchFamily="34" charset="0"/>
            </a:endParaRPr>
          </a:p>
          <a:p>
            <a:pPr eaLnBrk="1" hangingPunct="1">
              <a:lnSpc>
                <a:spcPct val="95000"/>
              </a:lnSpc>
              <a:spcBef>
                <a:spcPct val="0"/>
              </a:spcBef>
            </a:pPr>
            <a:r>
              <a:rPr lang="en-US" altLang="en-US" smtClean="0">
                <a:solidFill>
                  <a:srgbClr val="000000"/>
                </a:solidFill>
                <a:latin typeface="Arial" pitchFamily="34" charset="0"/>
              </a:rPr>
              <a:t>Children are out of the house, out of college and self-supporting. Ella may be  working as an interior designer,  therapist, a caterer, or a programmer. She doesn’t need her income to live on. </a:t>
            </a:r>
          </a:p>
          <a:p>
            <a:pPr eaLnBrk="1" hangingPunct="1">
              <a:lnSpc>
                <a:spcPct val="95000"/>
              </a:lnSpc>
              <a:spcBef>
                <a:spcPct val="0"/>
              </a:spcBef>
            </a:pPr>
            <a:endParaRPr lang="en-US" altLang="en-US" smtClean="0">
              <a:solidFill>
                <a:srgbClr val="000000"/>
              </a:solidFill>
              <a:latin typeface="Arial" pitchFamily="34" charset="0"/>
            </a:endParaRPr>
          </a:p>
          <a:p>
            <a:pPr eaLnBrk="1" hangingPunct="1">
              <a:lnSpc>
                <a:spcPct val="95000"/>
              </a:lnSpc>
              <a:spcBef>
                <a:spcPct val="0"/>
              </a:spcBef>
            </a:pPr>
            <a:r>
              <a:rPr lang="en-US" altLang="en-US" smtClean="0">
                <a:solidFill>
                  <a:srgbClr val="000000"/>
                </a:solidFill>
                <a:latin typeface="Arial" pitchFamily="34" charset="0"/>
              </a:rPr>
              <a:t>At age 60 she can contribute 80% of her $100,000 income after payment of self-employment taxes.</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Slide Image Placeholder 1"/>
          <p:cNvSpPr>
            <a:spLocks noGrp="1" noRot="1" noChangeAspect="1" noTextEdit="1"/>
          </p:cNvSpPr>
          <p:nvPr>
            <p:ph type="sldImg"/>
          </p:nvPr>
        </p:nvSpPr>
        <p:spPr>
          <a:ln/>
        </p:spPr>
      </p:sp>
      <p:sp>
        <p:nvSpPr>
          <p:cNvPr id="88066"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smtClean="0">
                <a:latin typeface="Arial" pitchFamily="34" charset="0"/>
              </a:rPr>
              <a:t>The second income – whether it is a spouse who is making</a:t>
            </a:r>
            <a:r>
              <a:rPr lang="en-US" altLang="en-US" baseline="0" dirty="0" smtClean="0">
                <a:latin typeface="Arial" pitchFamily="34" charset="0"/>
              </a:rPr>
              <a:t> money that is not needed to support the lifestyle or a second income “on the side” such as an exec who sits on board of directors and brings in another 100-200k a year – all of those sources of income could be appropriate for DB plans.</a:t>
            </a:r>
            <a:endParaRPr lang="en-US" altLang="en-US" dirty="0" smtClean="0">
              <a:latin typeface="Arial" pitchFamily="34" charset="0"/>
            </a:endParaRPr>
          </a:p>
        </p:txBody>
      </p:sp>
      <p:sp>
        <p:nvSpPr>
          <p:cNvPr id="88067"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fld id="{A48710ED-2486-482D-871C-08729E8C64A5}" type="slidenum">
              <a:rPr lang="en-US" altLang="en-US" sz="1200">
                <a:latin typeface="Arial" pitchFamily="34" charset="0"/>
              </a:rPr>
              <a:pPr eaLnBrk="1" hangingPunct="1"/>
              <a:t>27</a:t>
            </a:fld>
            <a:endParaRPr lang="en-US" altLang="en-US" sz="1200">
              <a:latin typeface="Arial"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Slide Image Placeholder 1"/>
          <p:cNvSpPr>
            <a:spLocks noGrp="1" noRot="1" noChangeAspect="1" noTextEdit="1"/>
          </p:cNvSpPr>
          <p:nvPr>
            <p:ph type="sldImg"/>
          </p:nvPr>
        </p:nvSpPr>
        <p:spPr>
          <a:ln/>
        </p:spPr>
      </p:sp>
      <p:sp>
        <p:nvSpPr>
          <p:cNvPr id="88066"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ts val="600"/>
              </a:spcBef>
              <a:buClr>
                <a:srgbClr val="0067AD"/>
              </a:buClr>
              <a:buFont typeface="Wingdings" pitchFamily="2" charset="2"/>
              <a:buChar char="§"/>
            </a:pPr>
            <a:r>
              <a:rPr lang="en-US" altLang="en-US" sz="2800" dirty="0" smtClean="0"/>
              <a:t>Maximize retirement contributions</a:t>
            </a:r>
          </a:p>
          <a:p>
            <a:pPr lvl="1" eaLnBrk="1" hangingPunct="1">
              <a:spcBef>
                <a:spcPts val="600"/>
              </a:spcBef>
              <a:buClr>
                <a:srgbClr val="0067AD"/>
              </a:buClr>
              <a:buFont typeface="Verdana" pitchFamily="34" charset="0"/>
              <a:buChar char="–"/>
            </a:pPr>
            <a:r>
              <a:rPr lang="en-US" altLang="en-US" sz="2000" dirty="0" smtClean="0"/>
              <a:t>Largest contribution of any qualified plan </a:t>
            </a:r>
          </a:p>
          <a:p>
            <a:pPr eaLnBrk="1" hangingPunct="1">
              <a:spcBef>
                <a:spcPts val="600"/>
              </a:spcBef>
              <a:buClr>
                <a:srgbClr val="0067AD"/>
              </a:buClr>
              <a:buFont typeface="Wingdings" pitchFamily="2" charset="2"/>
              <a:buChar char="§"/>
            </a:pPr>
            <a:r>
              <a:rPr lang="en-US" altLang="en-US" sz="2800" dirty="0" smtClean="0"/>
              <a:t>Increase flexibility</a:t>
            </a:r>
          </a:p>
          <a:p>
            <a:pPr lvl="1" eaLnBrk="1" hangingPunct="1">
              <a:spcBef>
                <a:spcPts val="600"/>
              </a:spcBef>
              <a:buClr>
                <a:srgbClr val="0067AD"/>
              </a:buClr>
              <a:buFont typeface="Verdana" pitchFamily="34" charset="0"/>
              <a:buChar char="–"/>
            </a:pPr>
            <a:r>
              <a:rPr lang="en-US" altLang="en-US" sz="2000" dirty="0" smtClean="0"/>
              <a:t>More control over total contribution each year — contribute more during boom years</a:t>
            </a:r>
          </a:p>
          <a:p>
            <a:pPr eaLnBrk="1" hangingPunct="1">
              <a:spcBef>
                <a:spcPts val="600"/>
              </a:spcBef>
              <a:buClr>
                <a:srgbClr val="0067AD"/>
              </a:buClr>
              <a:buFont typeface="Wingdings" pitchFamily="2" charset="2"/>
              <a:buChar char="§"/>
            </a:pPr>
            <a:r>
              <a:rPr lang="en-US" altLang="en-US" sz="2800" dirty="0" smtClean="0"/>
              <a:t>Allows younger business owners to increase what they can contribute</a:t>
            </a:r>
          </a:p>
          <a:p>
            <a:pPr eaLnBrk="1" hangingPunct="1">
              <a:spcBef>
                <a:spcPts val="600"/>
              </a:spcBef>
              <a:buClr>
                <a:srgbClr val="0067AD"/>
              </a:buClr>
              <a:buFont typeface="Wingdings" pitchFamily="2" charset="2"/>
              <a:buChar char="§"/>
            </a:pPr>
            <a:endParaRPr lang="en-US" altLang="en-US" sz="2000" b="1" dirty="0" smtClean="0"/>
          </a:p>
          <a:p>
            <a:pPr eaLnBrk="1" hangingPunct="1">
              <a:spcBef>
                <a:spcPts val="600"/>
              </a:spcBef>
              <a:buClr>
                <a:srgbClr val="0067AD"/>
              </a:buClr>
              <a:buFont typeface="Wingdings" pitchFamily="2" charset="2"/>
              <a:buNone/>
            </a:pPr>
            <a:r>
              <a:rPr lang="en-US" altLang="en-US" dirty="0" smtClean="0"/>
              <a:t>	Individual 401(k) and Defined Benefit Plan can be combined to MAXIMIZE deductible qualified plan contributions for owner and spouse.</a:t>
            </a:r>
          </a:p>
          <a:p>
            <a:endParaRPr lang="en-US" altLang="en-US" dirty="0" smtClean="0">
              <a:latin typeface="Arial" pitchFamily="34" charset="0"/>
            </a:endParaRPr>
          </a:p>
        </p:txBody>
      </p:sp>
      <p:sp>
        <p:nvSpPr>
          <p:cNvPr id="88067"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fld id="{A48710ED-2486-482D-871C-08729E8C64A5}" type="slidenum">
              <a:rPr lang="en-US" altLang="en-US" sz="1200">
                <a:latin typeface="Arial" pitchFamily="34" charset="0"/>
              </a:rPr>
              <a:pPr eaLnBrk="1" hangingPunct="1"/>
              <a:t>28</a:t>
            </a:fld>
            <a:endParaRPr lang="en-US" altLang="en-US" sz="1200">
              <a:latin typeface="Arial"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solidFill>
                  <a:schemeClr val="tx1"/>
                </a:solidFill>
                <a:effectLst/>
              </a:rPr>
              <a:t>Although he is trying to accumulate assets for his retirement -- which he thinks will be in about 12 years -- he is not sure that he will want to make that level of contribution each year. </a:t>
            </a:r>
          </a:p>
          <a:p>
            <a:endParaRPr lang="en-US" sz="1200" dirty="0" smtClean="0">
              <a:solidFill>
                <a:schemeClr val="tx1"/>
              </a:solidFill>
              <a:effectLst/>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b="0" dirty="0" smtClean="0">
                <a:solidFill>
                  <a:schemeClr val="tx1"/>
                </a:solidFill>
                <a:effectLst/>
              </a:rPr>
              <a:t>In 2014, he would contribute approximately $75,000 to the DB and as little as zero to the 401(k).</a:t>
            </a:r>
          </a:p>
          <a:p>
            <a:endParaRPr lang="en-US" dirty="0"/>
          </a:p>
        </p:txBody>
      </p:sp>
      <p:sp>
        <p:nvSpPr>
          <p:cNvPr id="4" name="Slide Number Placeholder 3"/>
          <p:cNvSpPr>
            <a:spLocks noGrp="1"/>
          </p:cNvSpPr>
          <p:nvPr>
            <p:ph type="sldNum" sz="quarter" idx="10"/>
          </p:nvPr>
        </p:nvSpPr>
        <p:spPr/>
        <p:txBody>
          <a:bodyPr/>
          <a:lstStyle/>
          <a:p>
            <a:fld id="{AE554007-64DB-4947-8130-7E5DA2E06D46}" type="slidenum">
              <a:rPr lang="en-US" altLang="en-US" smtClean="0"/>
              <a:pPr/>
              <a:t>29</a:t>
            </a:fld>
            <a:endParaRPr lang="en-US" altLang="en-US"/>
          </a:p>
        </p:txBody>
      </p:sp>
    </p:spTree>
    <p:extLst>
      <p:ext uri="{BB962C8B-B14F-4D97-AF65-F5344CB8AC3E}">
        <p14:creationId xmlns:p14="http://schemas.microsoft.com/office/powerpoint/2010/main" val="374148422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en-US" sz="1200" b="1"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Example: </a:t>
            </a:r>
            <a:r>
              <a:rPr kumimoji="0" lang="en-US" altLang="en-US" sz="1200" b="0" i="1"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Susan is a graphic designer in business for herself.  Her income fluctuates quite a bit.  Her husband works for a large company and can support their lifestyle so they would like to use Susan’s income to bolster their retirement savings. To give Susan a broader contribution range and more flexibility, we can use her compensation from three consecutive years prior to her opening the plan in 2013. She is more comfortable knowing that she can control how much she contributes each year:</a:t>
            </a:r>
            <a:endParaRPr kumimoji="0" lang="en-US" altLang="en-US" sz="700" b="0" i="0" u="none" strike="noStrike" cap="none" normalizeH="0" baseline="0" dirty="0" smtClean="0">
              <a:ln>
                <a:noFill/>
              </a:ln>
              <a:solidFill>
                <a:schemeClr val="tx1"/>
              </a:solidFill>
              <a:effectLst/>
              <a:latin typeface="Arial" pitchFamily="34" charset="0"/>
              <a:cs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AE554007-64DB-4947-8130-7E5DA2E06D46}" type="slidenum">
              <a:rPr lang="en-US" altLang="en-US" smtClean="0"/>
              <a:pPr/>
              <a:t>30</a:t>
            </a:fld>
            <a:endParaRPr lang="en-US" altLang="en-US"/>
          </a:p>
        </p:txBody>
      </p:sp>
    </p:spTree>
    <p:extLst>
      <p:ext uri="{BB962C8B-B14F-4D97-AF65-F5344CB8AC3E}">
        <p14:creationId xmlns:p14="http://schemas.microsoft.com/office/powerpoint/2010/main" val="31090980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554007-64DB-4947-8130-7E5DA2E06D46}" type="slidenum">
              <a:rPr lang="en-US" altLang="en-US" smtClean="0"/>
              <a:pPr/>
              <a:t>31</a:t>
            </a:fld>
            <a:endParaRPr lang="en-US" altLang="en-US"/>
          </a:p>
        </p:txBody>
      </p:sp>
    </p:spTree>
    <p:extLst>
      <p:ext uri="{BB962C8B-B14F-4D97-AF65-F5344CB8AC3E}">
        <p14:creationId xmlns:p14="http://schemas.microsoft.com/office/powerpoint/2010/main" val="32110832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fld id="{B1FD42EF-F66D-4AE6-8398-29B6538C4FEE}" type="slidenum">
              <a:rPr lang="en-US" altLang="en-US" sz="1200">
                <a:latin typeface="Arial" pitchFamily="34" charset="0"/>
              </a:rPr>
              <a:pPr eaLnBrk="1" hangingPunct="1"/>
              <a:t>32</a:t>
            </a:fld>
            <a:endParaRPr lang="en-US" altLang="en-US" sz="1200">
              <a:latin typeface="Arial" pitchFamily="34" charset="0"/>
            </a:endParaRPr>
          </a:p>
        </p:txBody>
      </p:sp>
      <p:sp>
        <p:nvSpPr>
          <p:cNvPr id="92162" name="Rectangle 2"/>
          <p:cNvSpPr>
            <a:spLocks noGrp="1" noRot="1" noChangeAspect="1" noChangeArrowheads="1" noTextEdit="1"/>
          </p:cNvSpPr>
          <p:nvPr>
            <p:ph type="sldImg"/>
          </p:nvPr>
        </p:nvSpPr>
        <p:spPr>
          <a:ln/>
        </p:spPr>
      </p:sp>
      <p:sp>
        <p:nvSpPr>
          <p:cNvPr id="92163" name="Rectangle 3"/>
          <p:cNvSpPr>
            <a:spLocks noGrp="1" noChangeArrowheads="1"/>
          </p:cNvSpPr>
          <p:nvPr>
            <p:ph type="body" idx="1"/>
          </p:nvPr>
        </p:nvSpPr>
        <p:spPr>
          <a:xfrm>
            <a:off x="685800" y="4343400"/>
            <a:ext cx="5546725" cy="44084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742950" lvl="1" indent="-285750" eaLnBrk="1" hangingPunct="1"/>
            <a:r>
              <a:rPr lang="en-US" altLang="en-US" smtClean="0">
                <a:latin typeface="Arial" pitchFamily="34" charset="0"/>
              </a:rPr>
              <a:t>A OnePersonPlus for the right client offers an opportunity of:</a:t>
            </a:r>
          </a:p>
          <a:p>
            <a:pPr marL="742950" lvl="1" indent="-285750" eaLnBrk="1" hangingPunct="1">
              <a:buFontTx/>
              <a:buChar char="•"/>
            </a:pPr>
            <a:r>
              <a:rPr lang="en-US" altLang="en-US" smtClean="0">
                <a:latin typeface="Arial" pitchFamily="34" charset="0"/>
              </a:rPr>
              <a:t>Building retirement wealth with large tax-deferred contributions to a qualified retirement plan for the next 5-10 years, accumulating </a:t>
            </a:r>
            <a:r>
              <a:rPr lang="en-US" altLang="en-US" b="1" smtClean="0">
                <a:latin typeface="Arial" pitchFamily="34" charset="0"/>
              </a:rPr>
              <a:t>$1 Million to $2 Million </a:t>
            </a:r>
            <a:r>
              <a:rPr lang="en-US" altLang="en-US" smtClean="0">
                <a:latin typeface="Arial" pitchFamily="34" charset="0"/>
              </a:rPr>
              <a:t>in New Client Wealth</a:t>
            </a:r>
            <a:br>
              <a:rPr lang="en-US" altLang="en-US" smtClean="0">
                <a:latin typeface="Arial" pitchFamily="34" charset="0"/>
              </a:rPr>
            </a:br>
            <a:endParaRPr lang="en-US" altLang="en-US" smtClean="0">
              <a:latin typeface="Arial" pitchFamily="34" charset="0"/>
            </a:endParaRPr>
          </a:p>
          <a:p>
            <a:pPr marL="742950" lvl="1" indent="-285750" eaLnBrk="1" hangingPunct="1">
              <a:buFontTx/>
              <a:buChar char="•"/>
            </a:pPr>
            <a:r>
              <a:rPr lang="en-US" altLang="en-US" smtClean="0">
                <a:latin typeface="Arial" pitchFamily="34" charset="0"/>
              </a:rPr>
              <a:t>Potentially reducing 2013 income tax liability as much as </a:t>
            </a:r>
            <a:r>
              <a:rPr lang="en-US" altLang="en-US" b="1" smtClean="0">
                <a:latin typeface="Arial" pitchFamily="34" charset="0"/>
              </a:rPr>
              <a:t>$40,000-60,000</a:t>
            </a:r>
            <a:r>
              <a:rPr lang="en-US" altLang="en-US" smtClean="0">
                <a:latin typeface="Arial" pitchFamily="34" charset="0"/>
              </a:rPr>
              <a:t> – assuming a 38% combined federal and state tax bracket</a:t>
            </a:r>
            <a:br>
              <a:rPr lang="en-US" altLang="en-US" smtClean="0">
                <a:latin typeface="Arial" pitchFamily="34" charset="0"/>
              </a:rPr>
            </a:br>
            <a:endParaRPr lang="en-US" altLang="en-US" smtClean="0">
              <a:latin typeface="Arial" pitchFamily="34" charset="0"/>
            </a:endParaRPr>
          </a:p>
          <a:p>
            <a:pPr marL="742950" lvl="1" indent="-285750" eaLnBrk="1" hangingPunct="1"/>
            <a:r>
              <a:rPr lang="en-US" altLang="en-US" smtClean="0">
                <a:latin typeface="Arial" pitchFamily="34" charset="0"/>
              </a:rPr>
              <a:t>As an advisor, your mission is to help your client create an investment portfolio that is stable – your client is not seeking high returns for his/her account but a predictable tax deduction year after year</a:t>
            </a:r>
            <a:br>
              <a:rPr lang="en-US" altLang="en-US" smtClean="0">
                <a:latin typeface="Arial" pitchFamily="34" charset="0"/>
              </a:rPr>
            </a:br>
            <a:endParaRPr lang="en-US" altLang="en-US" smtClean="0">
              <a:latin typeface="Arial" pitchFamily="34" charset="0"/>
            </a:endParaRPr>
          </a:p>
          <a:p>
            <a:pPr marL="742950" lvl="1" indent="-285750" eaLnBrk="1" hangingPunct="1"/>
            <a:r>
              <a:rPr lang="en-US" altLang="en-US" smtClean="0">
                <a:latin typeface="Arial" pitchFamily="34" charset="0"/>
              </a:rPr>
              <a:t>Our experience is that a number of clients who shied away from commitment in last few years, are ready to establish a plan in order to rebuild retirement wealth</a:t>
            </a:r>
          </a:p>
          <a:p>
            <a:pPr marL="742950" lvl="1" indent="-285750" eaLnBrk="1" hangingPunct="1"/>
            <a:endParaRPr lang="en-US" altLang="en-US" smtClean="0">
              <a:latin typeface="Arial" pitchFamily="34" charset="0"/>
            </a:endParaRPr>
          </a:p>
          <a:p>
            <a:pPr marL="742950" lvl="1" indent="-285750" eaLnBrk="1" hangingPunct="1"/>
            <a:r>
              <a:rPr lang="en-US" altLang="en-US" smtClean="0">
                <a:latin typeface="Arial" pitchFamily="34" charset="0"/>
              </a:rPr>
              <a:t>We have an IRS-approved prototype document, which means we have simple, streamlined process for setting up the DB plan.</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Rectangle 2"/>
          <p:cNvSpPr>
            <a:spLocks noGrp="1" noRot="1" noChangeAspect="1" noChangeArrowheads="1" noTextEdit="1"/>
          </p:cNvSpPr>
          <p:nvPr>
            <p:ph type="sldImg"/>
          </p:nvPr>
        </p:nvSpPr>
        <p:spPr>
          <a:ln/>
        </p:spPr>
      </p:sp>
      <p:sp>
        <p:nvSpPr>
          <p:cNvPr id="9421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itchFamily="34" charset="0"/>
              </a:rPr>
              <a:t>Read slide</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fld id="{7F0A08B8-2E77-4F05-9A61-ED0E5460CE59}" type="slidenum">
              <a:rPr lang="en-US" altLang="en-US" sz="1200">
                <a:latin typeface="Arial" pitchFamily="34" charset="0"/>
              </a:rPr>
              <a:pPr eaLnBrk="1" hangingPunct="1"/>
              <a:t>34</a:t>
            </a:fld>
            <a:endParaRPr lang="en-US" altLang="en-US" sz="1200">
              <a:latin typeface="Arial" pitchFamily="34" charset="0"/>
            </a:endParaRPr>
          </a:p>
        </p:txBody>
      </p:sp>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itchFamily="34" charset="0"/>
            </a:endParaRPr>
          </a:p>
          <a:p>
            <a:r>
              <a:rPr lang="en-US" altLang="en-US" smtClean="0">
                <a:latin typeface="Arial" pitchFamily="34" charset="0"/>
              </a:rPr>
              <a:t>Individual 401(k) and OnePersonPlus plans must be set up by the end of the plan year, usually December 31st for calendar year end plans.  A signed Adoption Agreement and Account Application form must be received at the administration office in order for the plan to be effective for the intended plan year.  </a:t>
            </a:r>
          </a:p>
          <a:p>
            <a:endParaRPr lang="en-US" altLang="en-US" smtClean="0">
              <a:latin typeface="Arial" pitchFamily="34" charset="0"/>
            </a:endParaRPr>
          </a:p>
          <a:p>
            <a:r>
              <a:rPr lang="en-US" altLang="en-US" smtClean="0">
                <a:latin typeface="Arial" pitchFamily="34" charset="0"/>
              </a:rPr>
              <a:t>For Unincorporated Sole Proprietors and Partnerships, the contribution date can be no later than the 15th day following the month in which the deferral was made. </a:t>
            </a:r>
          </a:p>
          <a:p>
            <a:endParaRPr lang="en-US" altLang="en-US" smtClean="0">
              <a:latin typeface="Arial" pitchFamily="34" charset="0"/>
            </a:endParaRPr>
          </a:p>
          <a:p>
            <a:r>
              <a:rPr lang="en-US" altLang="en-US" smtClean="0">
                <a:latin typeface="Arial" pitchFamily="34" charset="0"/>
              </a:rPr>
              <a:t>For all other employers contributions can be made until the 7th business day following the date the deferral was made. </a:t>
            </a:r>
          </a:p>
          <a:p>
            <a:pPr>
              <a:buFontTx/>
              <a:buChar char="•"/>
            </a:pPr>
            <a:endParaRPr lang="en-US" altLang="en-US" smtClean="0">
              <a:solidFill>
                <a:schemeClr val="bg1"/>
              </a:solidFill>
              <a:latin typeface="Arial" pitchFamily="34" charset="0"/>
            </a:endParaRPr>
          </a:p>
          <a:p>
            <a:endParaRPr lang="en-US" altLang="en-US" smtClean="0">
              <a:solidFill>
                <a:schemeClr val="bg1"/>
              </a:solidFill>
              <a:latin typeface="Arial" pitchFamily="34" charset="0"/>
            </a:endParaRPr>
          </a:p>
          <a:p>
            <a:r>
              <a:rPr lang="en-US" altLang="en-US" smtClean="0">
                <a:solidFill>
                  <a:schemeClr val="bg1"/>
                </a:solidFill>
                <a:latin typeface="Arial" pitchFamily="34" charset="0"/>
              </a:rPr>
              <a:t>Employer profit-sharing contributions due by tax-filing deadline, including extensions.</a:t>
            </a:r>
          </a:p>
          <a:p>
            <a:endParaRPr lang="en-US" altLang="en-US" smtClean="0">
              <a:latin typeface="Arial"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7"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fld id="{8B95D281-A666-446D-8E3E-9B23112D752D}" type="slidenum">
              <a:rPr lang="en-US" altLang="en-US" sz="1200">
                <a:latin typeface="Arial" pitchFamily="34" charset="0"/>
              </a:rPr>
              <a:pPr eaLnBrk="1" hangingPunct="1"/>
              <a:t>35</a:t>
            </a:fld>
            <a:endParaRPr lang="en-US" altLang="en-US" sz="1200">
              <a:latin typeface="Arial" pitchFamily="34" charset="0"/>
            </a:endParaRPr>
          </a:p>
        </p:txBody>
      </p:sp>
      <p:sp>
        <p:nvSpPr>
          <p:cNvPr id="116738" name="Rectangle 2"/>
          <p:cNvSpPr>
            <a:spLocks noGrp="1" noRot="1" noChangeAspect="1" noChangeArrowheads="1" noTextEdit="1"/>
          </p:cNvSpPr>
          <p:nvPr>
            <p:ph type="sldImg"/>
          </p:nvPr>
        </p:nvSpPr>
        <p:spPr>
          <a:ln/>
        </p:spPr>
      </p:sp>
      <p:sp>
        <p:nvSpPr>
          <p:cNvPr id="1167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eaLnBrk="1" hangingPunct="1">
              <a:lnSpc>
                <a:spcPct val="90000"/>
              </a:lnSpc>
            </a:pPr>
            <a:r>
              <a:rPr lang="en-US" altLang="en-US" b="1" smtClean="0">
                <a:latin typeface="Arial" pitchFamily="34" charset="0"/>
              </a:rPr>
              <a:t>Closing a sale is straightforward:</a:t>
            </a:r>
          </a:p>
          <a:p>
            <a:pPr marL="228600" indent="-228600" eaLnBrk="1" hangingPunct="1">
              <a:lnSpc>
                <a:spcPct val="90000"/>
              </a:lnSpc>
            </a:pPr>
            <a:endParaRPr lang="en-US" altLang="en-US" smtClean="0">
              <a:latin typeface="Arial" pitchFamily="34" charset="0"/>
            </a:endParaRPr>
          </a:p>
          <a:p>
            <a:pPr marL="228600" indent="-228600" eaLnBrk="1" hangingPunct="1">
              <a:lnSpc>
                <a:spcPct val="90000"/>
              </a:lnSpc>
              <a:spcAft>
                <a:spcPts val="1200"/>
              </a:spcAft>
              <a:buFontTx/>
              <a:buAutoNum type="arabicPeriod"/>
            </a:pPr>
            <a:r>
              <a:rPr lang="en-US" altLang="en-US" smtClean="0">
                <a:latin typeface="Arial" pitchFamily="34" charset="0"/>
              </a:rPr>
              <a:t>Run a proposal online at www.OnePersonPlus.com</a:t>
            </a:r>
          </a:p>
          <a:p>
            <a:pPr marL="228600" indent="-228600" eaLnBrk="1" hangingPunct="1">
              <a:lnSpc>
                <a:spcPct val="90000"/>
              </a:lnSpc>
              <a:spcAft>
                <a:spcPts val="1200"/>
              </a:spcAft>
              <a:buFontTx/>
              <a:buAutoNum type="arabicPeriod"/>
            </a:pPr>
            <a:r>
              <a:rPr lang="en-US" altLang="en-US" smtClean="0">
                <a:latin typeface="Arial" pitchFamily="34" charset="0"/>
              </a:rPr>
              <a:t>Present it to a client</a:t>
            </a:r>
          </a:p>
          <a:p>
            <a:pPr marL="228600" indent="-228600" eaLnBrk="1" hangingPunct="1">
              <a:lnSpc>
                <a:spcPct val="90000"/>
              </a:lnSpc>
              <a:spcAft>
                <a:spcPts val="1200"/>
              </a:spcAft>
              <a:buFontTx/>
              <a:buAutoNum type="arabicPeriod"/>
            </a:pPr>
            <a:r>
              <a:rPr lang="en-US" altLang="en-US" smtClean="0">
                <a:latin typeface="Arial" pitchFamily="34" charset="0"/>
              </a:rPr>
              <a:t>Discuss it with the client’s CPA.  If you want, a plan design specialist on a conference can be with you when you speak to the client’s CPA.</a:t>
            </a:r>
          </a:p>
          <a:p>
            <a:pPr marL="228600" indent="-228600" eaLnBrk="1" hangingPunct="1">
              <a:lnSpc>
                <a:spcPct val="90000"/>
              </a:lnSpc>
              <a:spcAft>
                <a:spcPts val="1200"/>
              </a:spcAft>
              <a:buFontTx/>
              <a:buAutoNum type="arabicPeriod"/>
            </a:pPr>
            <a:r>
              <a:rPr lang="en-US" altLang="en-US" smtClean="0">
                <a:latin typeface="Arial" pitchFamily="34" charset="0"/>
              </a:rPr>
              <a:t>If the client and CPA agree that a DB plan offers great value, complete the Set-up questionnaire with the client and the client’s CPA and send it to Dedicated DB with the Set-Up Fee.</a:t>
            </a:r>
          </a:p>
          <a:p>
            <a:pPr marL="228600" indent="-228600" eaLnBrk="1" hangingPunct="1">
              <a:lnSpc>
                <a:spcPct val="90000"/>
              </a:lnSpc>
              <a:spcAft>
                <a:spcPts val="1200"/>
              </a:spcAft>
              <a:buFontTx/>
              <a:buAutoNum type="arabicPeriod"/>
            </a:pPr>
            <a:r>
              <a:rPr lang="en-US" altLang="en-US" smtClean="0">
                <a:latin typeface="Arial" pitchFamily="34" charset="0"/>
              </a:rPr>
              <a:t>Dedicated DB will review the questionnaire – and call you if there is more information from the client.</a:t>
            </a:r>
          </a:p>
          <a:p>
            <a:pPr marL="228600" indent="-228600" eaLnBrk="1" hangingPunct="1">
              <a:lnSpc>
                <a:spcPct val="90000"/>
              </a:lnSpc>
              <a:spcAft>
                <a:spcPts val="1200"/>
              </a:spcAft>
              <a:buFontTx/>
              <a:buAutoNum type="arabicPeriod"/>
            </a:pPr>
            <a:r>
              <a:rPr lang="en-US" altLang="en-US" smtClean="0">
                <a:latin typeface="Arial" pitchFamily="34" charset="0"/>
              </a:rPr>
              <a:t>Dedicated DB will send you an Adoption Agreement for signature by the client. Have the client sign and date the Adoption Agreement, Copy it, and send the original to Dedicated DB</a:t>
            </a:r>
          </a:p>
          <a:p>
            <a:pPr marL="228600" indent="-228600" eaLnBrk="1" hangingPunct="1">
              <a:lnSpc>
                <a:spcPct val="90000"/>
              </a:lnSpc>
              <a:spcAft>
                <a:spcPts val="1200"/>
              </a:spcAft>
              <a:buFontTx/>
              <a:buAutoNum type="arabicPeriod"/>
            </a:pPr>
            <a:r>
              <a:rPr lang="en-US" altLang="en-US" smtClean="0">
                <a:latin typeface="Arial" pitchFamily="34" charset="0"/>
              </a:rPr>
              <a:t>Then open an investment account and work with your client to select the funds.</a:t>
            </a:r>
          </a:p>
          <a:p>
            <a:pPr marL="228600" indent="-228600" eaLnBrk="1" hangingPunct="1"/>
            <a:endParaRPr lang="en-US" altLang="en-US" smtClean="0">
              <a:latin typeface="Arial"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5" name="Slide Image Placeholder 1"/>
          <p:cNvSpPr>
            <a:spLocks noGrp="1" noRot="1" noChangeAspect="1" noTextEdit="1"/>
          </p:cNvSpPr>
          <p:nvPr>
            <p:ph type="sldImg"/>
          </p:nvPr>
        </p:nvSpPr>
        <p:spPr>
          <a:ln/>
        </p:spPr>
      </p:sp>
      <p:sp>
        <p:nvSpPr>
          <p:cNvPr id="118786"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itchFamily="34" charset="0"/>
              </a:rPr>
              <a:t>Time for questions.</a:t>
            </a:r>
          </a:p>
          <a:p>
            <a:endParaRPr lang="en-US" altLang="en-US" smtClean="0">
              <a:latin typeface="Arial" pitchFamily="34" charset="0"/>
            </a:endParaRPr>
          </a:p>
          <a:p>
            <a:r>
              <a:rPr lang="en-US" altLang="en-US" smtClean="0">
                <a:latin typeface="Arial" pitchFamily="34" charset="0"/>
              </a:rPr>
              <a:t>I will open the lines for questions. </a:t>
            </a:r>
          </a:p>
          <a:p>
            <a:endParaRPr lang="en-US" altLang="en-US" smtClean="0">
              <a:latin typeface="Arial" pitchFamily="34" charset="0"/>
            </a:endParaRPr>
          </a:p>
        </p:txBody>
      </p:sp>
      <p:sp>
        <p:nvSpPr>
          <p:cNvPr id="118787"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fld id="{30FA7E8F-77FD-49FD-AF90-06B7341E9E2F}" type="slidenum">
              <a:rPr lang="en-US" altLang="en-US" sz="1200">
                <a:latin typeface="Arial" pitchFamily="34" charset="0"/>
              </a:rPr>
              <a:pPr eaLnBrk="1" hangingPunct="1"/>
              <a:t>36</a:t>
            </a:fld>
            <a:endParaRPr lang="en-US" altLang="en-US" sz="1200">
              <a:latin typeface="Arial"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fld id="{35B5E731-687A-4A95-92E9-F9910B202D36}" type="slidenum">
              <a:rPr lang="en-US" altLang="en-US" sz="1200">
                <a:latin typeface="Arial" pitchFamily="34" charset="0"/>
              </a:rPr>
              <a:pPr eaLnBrk="1" hangingPunct="1"/>
              <a:t>37</a:t>
            </a:fld>
            <a:endParaRPr lang="en-US" altLang="en-US" sz="1200">
              <a:latin typeface="Arial" pitchFamily="34" charset="0"/>
            </a:endParaRPr>
          </a:p>
        </p:txBody>
      </p:sp>
      <p:sp>
        <p:nvSpPr>
          <p:cNvPr id="120834" name="Rectangle 2"/>
          <p:cNvSpPr>
            <a:spLocks noGrp="1" noRot="1" noChangeAspect="1" noChangeArrowheads="1" noTextEdit="1"/>
          </p:cNvSpPr>
          <p:nvPr>
            <p:ph type="sldImg"/>
          </p:nvPr>
        </p:nvSpPr>
        <p:spPr>
          <a:ln/>
        </p:spPr>
      </p:sp>
      <p:sp>
        <p:nvSpPr>
          <p:cNvPr id="1208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p:cNvSpPr/>
          <p:nvPr userDrawn="1"/>
        </p:nvSpPr>
        <p:spPr>
          <a:xfrm>
            <a:off x="0" y="6350"/>
            <a:ext cx="9144000" cy="6851650"/>
          </a:xfrm>
          <a:prstGeom prst="rect">
            <a:avLst/>
          </a:prstGeom>
          <a:gradFill>
            <a:gsLst>
              <a:gs pos="0">
                <a:schemeClr val="tx2"/>
              </a:gs>
              <a:gs pos="100000">
                <a:schemeClr val="accent5">
                  <a:lumMod val="60000"/>
                  <a:lumOff val="40000"/>
                </a:scheme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5" name="Rectangle 5"/>
          <p:cNvSpPr txBox="1">
            <a:spLocks noChangeArrowheads="1"/>
          </p:cNvSpPr>
          <p:nvPr userDrawn="1"/>
        </p:nvSpPr>
        <p:spPr bwMode="auto">
          <a:xfrm>
            <a:off x="2590800" y="6610350"/>
            <a:ext cx="3962400" cy="247650"/>
          </a:xfrm>
          <a:prstGeom prst="rect">
            <a:avLst/>
          </a:prstGeom>
          <a:noFill/>
          <a:ln>
            <a:noFill/>
          </a:ln>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algn="ctr" eaLnBrk="1" hangingPunct="1">
              <a:defRPr/>
            </a:pPr>
            <a:endParaRPr lang="en-US" sz="1000" smtClean="0"/>
          </a:p>
        </p:txBody>
      </p:sp>
      <p:grpSp>
        <p:nvGrpSpPr>
          <p:cNvPr id="6" name="Group 4"/>
          <p:cNvGrpSpPr>
            <a:grpSpLocks/>
          </p:cNvGrpSpPr>
          <p:nvPr userDrawn="1"/>
        </p:nvGrpSpPr>
        <p:grpSpPr bwMode="auto">
          <a:xfrm>
            <a:off x="0" y="0"/>
            <a:ext cx="9158288" cy="1042988"/>
            <a:chOff x="0" y="0"/>
            <a:chExt cx="9158715" cy="1043354"/>
          </a:xfrm>
        </p:grpSpPr>
        <p:sp>
          <p:nvSpPr>
            <p:cNvPr id="7" name="Freeform 6"/>
            <p:cNvSpPr/>
            <p:nvPr/>
          </p:nvSpPr>
          <p:spPr>
            <a:xfrm>
              <a:off x="5759719" y="6352"/>
              <a:ext cx="3398996" cy="1037002"/>
            </a:xfrm>
            <a:custGeom>
              <a:avLst/>
              <a:gdLst>
                <a:gd name="connsiteX0" fmla="*/ 3399692 w 3399692"/>
                <a:gd name="connsiteY0" fmla="*/ 164123 h 1125415"/>
                <a:gd name="connsiteX1" fmla="*/ 3399692 w 3399692"/>
                <a:gd name="connsiteY1" fmla="*/ 679938 h 1125415"/>
                <a:gd name="connsiteX2" fmla="*/ 3012830 w 3399692"/>
                <a:gd name="connsiteY2" fmla="*/ 1125415 h 1125415"/>
                <a:gd name="connsiteX3" fmla="*/ 445477 w 3399692"/>
                <a:gd name="connsiteY3" fmla="*/ 1125415 h 1125415"/>
                <a:gd name="connsiteX4" fmla="*/ 0 w 3399692"/>
                <a:gd name="connsiteY4" fmla="*/ 644769 h 1125415"/>
                <a:gd name="connsiteX5" fmla="*/ 0 w 3399692"/>
                <a:gd name="connsiteY5" fmla="*/ 0 h 1125415"/>
                <a:gd name="connsiteX6" fmla="*/ 3387969 w 3399692"/>
                <a:gd name="connsiteY6" fmla="*/ 23446 h 1125415"/>
                <a:gd name="connsiteX7" fmla="*/ 3399692 w 3399692"/>
                <a:gd name="connsiteY7" fmla="*/ 164123 h 1125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99692" h="1125415">
                  <a:moveTo>
                    <a:pt x="3399692" y="164123"/>
                  </a:moveTo>
                  <a:lnTo>
                    <a:pt x="3399692" y="679938"/>
                  </a:lnTo>
                  <a:lnTo>
                    <a:pt x="3012830" y="1125415"/>
                  </a:lnTo>
                  <a:lnTo>
                    <a:pt x="445477" y="1125415"/>
                  </a:lnTo>
                  <a:lnTo>
                    <a:pt x="0" y="644769"/>
                  </a:lnTo>
                  <a:lnTo>
                    <a:pt x="0" y="0"/>
                  </a:lnTo>
                  <a:lnTo>
                    <a:pt x="3387969" y="23446"/>
                  </a:lnTo>
                  <a:lnTo>
                    <a:pt x="3399692" y="16412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8" name="Flowchart: Process 7"/>
            <p:cNvSpPr/>
            <p:nvPr/>
          </p:nvSpPr>
          <p:spPr>
            <a:xfrm>
              <a:off x="0" y="0"/>
              <a:ext cx="9144426" cy="628871"/>
            </a:xfrm>
            <a:prstGeom prst="flowChartProcess">
              <a:avLst/>
            </a:prstGeom>
            <a:gradFill>
              <a:gsLst>
                <a:gs pos="0">
                  <a:schemeClr val="accent5">
                    <a:lumMod val="40000"/>
                    <a:lumOff val="60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grpSp>
      <p:pic>
        <p:nvPicPr>
          <p:cNvPr id="9"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326188" y="228600"/>
            <a:ext cx="2265362" cy="60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16"/>
          <p:cNvSpPr txBox="1">
            <a:spLocks noChangeArrowheads="1"/>
          </p:cNvSpPr>
          <p:nvPr userDrawn="1"/>
        </p:nvSpPr>
        <p:spPr bwMode="auto">
          <a:xfrm>
            <a:off x="381000" y="6629400"/>
            <a:ext cx="3359150" cy="523875"/>
          </a:xfrm>
          <a:prstGeom prst="rect">
            <a:avLst/>
          </a:prstGeom>
          <a:noFill/>
          <a:ln>
            <a:noFill/>
          </a:ln>
          <a:extLst/>
        </p:spPr>
        <p:txBody>
          <a:bodyPr>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algn="ctr" eaLnBrk="1" hangingPunct="1">
              <a:defRPr/>
            </a:pPr>
            <a:r>
              <a:rPr lang="en-US" sz="1000" smtClean="0">
                <a:solidFill>
                  <a:srgbClr val="000000"/>
                </a:solidFill>
              </a:rPr>
              <a:t>Copyright 2013 Dedicated Defined Benefit Services LLC</a:t>
            </a:r>
          </a:p>
          <a:p>
            <a:pPr eaLnBrk="1" hangingPunct="1">
              <a:defRPr/>
            </a:pPr>
            <a:endParaRPr lang="en-US" smtClean="0"/>
          </a:p>
        </p:txBody>
      </p:sp>
      <p:cxnSp>
        <p:nvCxnSpPr>
          <p:cNvPr id="11" name="Straight Connector 10"/>
          <p:cNvCxnSpPr/>
          <p:nvPr userDrawn="1"/>
        </p:nvCxnSpPr>
        <p:spPr>
          <a:xfrm>
            <a:off x="0" y="6118225"/>
            <a:ext cx="8591550" cy="0"/>
          </a:xfrm>
          <a:prstGeom prst="line">
            <a:avLst/>
          </a:prstGeom>
          <a:ln w="28575">
            <a:solidFill>
              <a:srgbClr val="00B050"/>
            </a:solidFill>
          </a:ln>
        </p:spPr>
        <p:style>
          <a:lnRef idx="1">
            <a:schemeClr val="accent2"/>
          </a:lnRef>
          <a:fillRef idx="0">
            <a:schemeClr val="accent2"/>
          </a:fillRef>
          <a:effectRef idx="0">
            <a:schemeClr val="accent2"/>
          </a:effectRef>
          <a:fontRef idx="minor">
            <a:schemeClr val="tx1"/>
          </a:fontRef>
        </p:style>
      </p:cxnSp>
      <p:sp>
        <p:nvSpPr>
          <p:cNvPr id="12" name="Rectangle 11"/>
          <p:cNvSpPr/>
          <p:nvPr userDrawn="1"/>
        </p:nvSpPr>
        <p:spPr>
          <a:xfrm>
            <a:off x="8116888" y="5738813"/>
            <a:ext cx="474662" cy="379412"/>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en-US"/>
          </a:p>
        </p:txBody>
      </p:sp>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Tree>
    <p:extLst>
      <p:ext uri="{BB962C8B-B14F-4D97-AF65-F5344CB8AC3E}">
        <p14:creationId xmlns:p14="http://schemas.microsoft.com/office/powerpoint/2010/main" val="2845661423"/>
      </p:ext>
    </p:extLst>
  </p:cSld>
  <p:clrMapOvr>
    <a:masterClrMapping/>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4" name="Picture 10"/>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1800" y="5886450"/>
            <a:ext cx="154940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reeform 4"/>
          <p:cNvSpPr/>
          <p:nvPr userDrawn="1"/>
        </p:nvSpPr>
        <p:spPr>
          <a:xfrm flipV="1">
            <a:off x="6629400" y="6232525"/>
            <a:ext cx="2514600" cy="625475"/>
          </a:xfrm>
          <a:custGeom>
            <a:avLst/>
            <a:gdLst>
              <a:gd name="connsiteX0" fmla="*/ 3399692 w 3399692"/>
              <a:gd name="connsiteY0" fmla="*/ 164123 h 1125415"/>
              <a:gd name="connsiteX1" fmla="*/ 3399692 w 3399692"/>
              <a:gd name="connsiteY1" fmla="*/ 679938 h 1125415"/>
              <a:gd name="connsiteX2" fmla="*/ 3012830 w 3399692"/>
              <a:gd name="connsiteY2" fmla="*/ 1125415 h 1125415"/>
              <a:gd name="connsiteX3" fmla="*/ 445477 w 3399692"/>
              <a:gd name="connsiteY3" fmla="*/ 1125415 h 1125415"/>
              <a:gd name="connsiteX4" fmla="*/ 0 w 3399692"/>
              <a:gd name="connsiteY4" fmla="*/ 644769 h 1125415"/>
              <a:gd name="connsiteX5" fmla="*/ 0 w 3399692"/>
              <a:gd name="connsiteY5" fmla="*/ 0 h 1125415"/>
              <a:gd name="connsiteX6" fmla="*/ 3387969 w 3399692"/>
              <a:gd name="connsiteY6" fmla="*/ 23446 h 1125415"/>
              <a:gd name="connsiteX7" fmla="*/ 3399692 w 3399692"/>
              <a:gd name="connsiteY7" fmla="*/ 164123 h 1125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99692" h="1125415">
                <a:moveTo>
                  <a:pt x="3399692" y="164123"/>
                </a:moveTo>
                <a:lnTo>
                  <a:pt x="3399692" y="679938"/>
                </a:lnTo>
                <a:lnTo>
                  <a:pt x="3012830" y="1125415"/>
                </a:lnTo>
                <a:lnTo>
                  <a:pt x="445477" y="1125415"/>
                </a:lnTo>
                <a:lnTo>
                  <a:pt x="0" y="644769"/>
                </a:lnTo>
                <a:lnTo>
                  <a:pt x="0" y="0"/>
                </a:lnTo>
                <a:lnTo>
                  <a:pt x="3387969" y="23446"/>
                </a:lnTo>
                <a:lnTo>
                  <a:pt x="3399692" y="16412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p:cNvSpPr/>
          <p:nvPr userDrawn="1"/>
        </p:nvSpPr>
        <p:spPr>
          <a:xfrm>
            <a:off x="0" y="6516688"/>
            <a:ext cx="9144000" cy="341312"/>
          </a:xfrm>
          <a:prstGeom prst="rect">
            <a:avLst/>
          </a:prstGeom>
          <a:gradFill>
            <a:gsLst>
              <a:gs pos="23000">
                <a:schemeClr val="bg1"/>
              </a:gs>
              <a:gs pos="98000">
                <a:schemeClr val="tx2">
                  <a:lumMod val="20000"/>
                  <a:lumOff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pic>
        <p:nvPicPr>
          <p:cNvPr id="7" name="Picture 9"/>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088188" y="6302375"/>
            <a:ext cx="1597025"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Slide Number Placeholder 11"/>
          <p:cNvSpPr txBox="1">
            <a:spLocks/>
          </p:cNvSpPr>
          <p:nvPr userDrawn="1"/>
        </p:nvSpPr>
        <p:spPr>
          <a:xfrm>
            <a:off x="7010400" y="6492875"/>
            <a:ext cx="2133600" cy="365125"/>
          </a:xfrm>
          <a:prstGeom prst="rect">
            <a:avLst/>
          </a:prstGeom>
        </p:spPr>
        <p:txBody>
          <a:bodyPr anchor="ct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algn="r" eaLnBrk="1" hangingPunct="1"/>
            <a:fld id="{32EE0877-A36D-486B-9C6B-16DC1003EAAD}" type="slidenum">
              <a:rPr lang="en-US" altLang="en-US" sz="1200">
                <a:latin typeface="Arial" pitchFamily="34" charset="0"/>
              </a:rPr>
              <a:pPr algn="r" eaLnBrk="1" hangingPunct="1"/>
              <a:t>‹#›</a:t>
            </a:fld>
            <a:endParaRPr lang="en-US" altLang="en-US" sz="1200">
              <a:latin typeface="Arial" pitchFamily="34" charset="0"/>
            </a:endParaRPr>
          </a:p>
        </p:txBody>
      </p:sp>
      <p:sp>
        <p:nvSpPr>
          <p:cNvPr id="9" name="TextBox 15"/>
          <p:cNvSpPr txBox="1">
            <a:spLocks noChangeArrowheads="1"/>
          </p:cNvSpPr>
          <p:nvPr userDrawn="1"/>
        </p:nvSpPr>
        <p:spPr bwMode="auto">
          <a:xfrm>
            <a:off x="381000" y="6629400"/>
            <a:ext cx="3359150" cy="523875"/>
          </a:xfrm>
          <a:prstGeom prst="rect">
            <a:avLst/>
          </a:prstGeom>
          <a:noFill/>
          <a:ln>
            <a:noFill/>
          </a:ln>
          <a:extLst/>
        </p:spPr>
        <p:txBody>
          <a:bodyPr>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algn="ctr" eaLnBrk="1" hangingPunct="1">
              <a:defRPr/>
            </a:pPr>
            <a:r>
              <a:rPr lang="en-US" sz="1000" smtClean="0">
                <a:solidFill>
                  <a:srgbClr val="000000"/>
                </a:solidFill>
              </a:rPr>
              <a:t>Copyright 2013 Dedicated Defined Benefit Services LLC</a:t>
            </a:r>
          </a:p>
          <a:p>
            <a:pPr eaLnBrk="1" hangingPunct="1">
              <a:defRPr/>
            </a:pPr>
            <a:endParaRPr lang="en-US" smtClean="0"/>
          </a:p>
        </p:txBody>
      </p:sp>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idx="1"/>
          </p:nvPr>
        </p:nvSpPr>
        <p:spPr>
          <a:xfrm>
            <a:off x="457200" y="1371600"/>
            <a:ext cx="8229600" cy="4267201"/>
          </a:xfrm>
        </p:spPr>
        <p:txBody>
          <a:bodyPr lIns="0" tIns="0" rIns="0" bIns="0"/>
          <a:lstStyle>
            <a:lvl1pPr marL="282575" indent="-282575">
              <a:defRPr/>
            </a:lvl1pPr>
            <a:lvl2pPr marL="576263" indent="-293688">
              <a:defRPr/>
            </a:lvl2pPr>
            <a:lvl3pPr marL="860425" indent="-284163">
              <a:defRPr/>
            </a:lvl3pPr>
            <a:lvl4pPr marL="1196975" indent="-336550">
              <a:buClr>
                <a:schemeClr val="accent3"/>
              </a:buClr>
              <a:defRPr/>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8003321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5" name="Freeform 4"/>
          <p:cNvSpPr/>
          <p:nvPr/>
        </p:nvSpPr>
        <p:spPr>
          <a:xfrm flipV="1">
            <a:off x="6629400" y="6232525"/>
            <a:ext cx="2514600" cy="625475"/>
          </a:xfrm>
          <a:custGeom>
            <a:avLst/>
            <a:gdLst>
              <a:gd name="connsiteX0" fmla="*/ 3399692 w 3399692"/>
              <a:gd name="connsiteY0" fmla="*/ 164123 h 1125415"/>
              <a:gd name="connsiteX1" fmla="*/ 3399692 w 3399692"/>
              <a:gd name="connsiteY1" fmla="*/ 679938 h 1125415"/>
              <a:gd name="connsiteX2" fmla="*/ 3012830 w 3399692"/>
              <a:gd name="connsiteY2" fmla="*/ 1125415 h 1125415"/>
              <a:gd name="connsiteX3" fmla="*/ 445477 w 3399692"/>
              <a:gd name="connsiteY3" fmla="*/ 1125415 h 1125415"/>
              <a:gd name="connsiteX4" fmla="*/ 0 w 3399692"/>
              <a:gd name="connsiteY4" fmla="*/ 644769 h 1125415"/>
              <a:gd name="connsiteX5" fmla="*/ 0 w 3399692"/>
              <a:gd name="connsiteY5" fmla="*/ 0 h 1125415"/>
              <a:gd name="connsiteX6" fmla="*/ 3387969 w 3399692"/>
              <a:gd name="connsiteY6" fmla="*/ 23446 h 1125415"/>
              <a:gd name="connsiteX7" fmla="*/ 3399692 w 3399692"/>
              <a:gd name="connsiteY7" fmla="*/ 164123 h 1125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99692" h="1125415">
                <a:moveTo>
                  <a:pt x="3399692" y="164123"/>
                </a:moveTo>
                <a:lnTo>
                  <a:pt x="3399692" y="679938"/>
                </a:lnTo>
                <a:lnTo>
                  <a:pt x="3012830" y="1125415"/>
                </a:lnTo>
                <a:lnTo>
                  <a:pt x="445477" y="1125415"/>
                </a:lnTo>
                <a:lnTo>
                  <a:pt x="0" y="644769"/>
                </a:lnTo>
                <a:lnTo>
                  <a:pt x="0" y="0"/>
                </a:lnTo>
                <a:lnTo>
                  <a:pt x="3387969" y="23446"/>
                </a:lnTo>
                <a:lnTo>
                  <a:pt x="3399692" y="16412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7"/>
          <p:cNvSpPr/>
          <p:nvPr/>
        </p:nvSpPr>
        <p:spPr>
          <a:xfrm>
            <a:off x="0" y="6516688"/>
            <a:ext cx="9144000" cy="341312"/>
          </a:xfrm>
          <a:prstGeom prst="rect">
            <a:avLst/>
          </a:prstGeom>
          <a:gradFill>
            <a:gsLst>
              <a:gs pos="23000">
                <a:schemeClr val="bg1"/>
              </a:gs>
              <a:gs pos="98000">
                <a:schemeClr val="tx2">
                  <a:lumMod val="20000"/>
                  <a:lumOff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pic>
        <p:nvPicPr>
          <p:cNvPr id="7" name="Picture 9"/>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88188" y="6302375"/>
            <a:ext cx="1597025"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Slide Number Placeholder 11"/>
          <p:cNvSpPr txBox="1">
            <a:spLocks/>
          </p:cNvSpPr>
          <p:nvPr userDrawn="1"/>
        </p:nvSpPr>
        <p:spPr>
          <a:xfrm>
            <a:off x="7010400" y="6492875"/>
            <a:ext cx="2133600" cy="365125"/>
          </a:xfrm>
          <a:prstGeom prst="rect">
            <a:avLst/>
          </a:prstGeom>
        </p:spPr>
        <p:txBody>
          <a:bodyPr anchor="ct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algn="r" eaLnBrk="1" hangingPunct="1"/>
            <a:fld id="{BE99E8BE-0C4C-44C1-94A0-00798681A5D4}" type="slidenum">
              <a:rPr lang="en-US" altLang="en-US" sz="1200">
                <a:latin typeface="Arial" pitchFamily="34" charset="0"/>
              </a:rPr>
              <a:pPr algn="r" eaLnBrk="1" hangingPunct="1"/>
              <a:t>‹#›</a:t>
            </a:fld>
            <a:endParaRPr lang="en-US" altLang="en-US" sz="1200">
              <a:latin typeface="Arial" pitchFamily="34" charset="0"/>
            </a:endParaRPr>
          </a:p>
        </p:txBody>
      </p:sp>
      <p:sp>
        <p:nvSpPr>
          <p:cNvPr id="9" name="TextBox 15"/>
          <p:cNvSpPr txBox="1">
            <a:spLocks noChangeArrowheads="1"/>
          </p:cNvSpPr>
          <p:nvPr userDrawn="1"/>
        </p:nvSpPr>
        <p:spPr bwMode="auto">
          <a:xfrm>
            <a:off x="381000" y="6629400"/>
            <a:ext cx="3359150" cy="523875"/>
          </a:xfrm>
          <a:prstGeom prst="rect">
            <a:avLst/>
          </a:prstGeom>
          <a:noFill/>
          <a:ln>
            <a:noFill/>
          </a:ln>
          <a:extLst/>
        </p:spPr>
        <p:txBody>
          <a:bodyPr>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algn="ctr" eaLnBrk="1" hangingPunct="1">
              <a:defRPr/>
            </a:pPr>
            <a:r>
              <a:rPr lang="en-US" sz="1000" smtClean="0">
                <a:solidFill>
                  <a:srgbClr val="000000"/>
                </a:solidFill>
              </a:rPr>
              <a:t>Copyright 2013 Dedicated Defined Benefit Services LLC</a:t>
            </a:r>
          </a:p>
          <a:p>
            <a:pPr eaLnBrk="1" hangingPunct="1">
              <a:defRPr/>
            </a:pPr>
            <a:endParaRPr lang="en-US" smtClean="0"/>
          </a:p>
        </p:txBody>
      </p:sp>
      <p:sp>
        <p:nvSpPr>
          <p:cNvPr id="2" name="Title 1"/>
          <p:cNvSpPr>
            <a:spLocks noGrp="1"/>
          </p:cNvSpPr>
          <p:nvPr>
            <p:ph type="title"/>
          </p:nvPr>
        </p:nvSpPr>
        <p:spPr>
          <a:xfrm>
            <a:off x="457200" y="0"/>
            <a:ext cx="8229600" cy="1143000"/>
          </a:xfrm>
        </p:spPr>
        <p:txBody>
          <a:bodyPr>
            <a:normAutofit/>
          </a:bodyPr>
          <a:lstStyle>
            <a:lvl1pPr>
              <a:defRPr sz="2600"/>
            </a:lvl1pPr>
          </a:lstStyle>
          <a:p>
            <a:r>
              <a:rPr lang="en-US" smtClean="0"/>
              <a:t>Click to edit Master title style</a:t>
            </a:r>
            <a:endParaRPr lang="en-US" dirty="0"/>
          </a:p>
        </p:txBody>
      </p:sp>
      <p:sp>
        <p:nvSpPr>
          <p:cNvPr id="3" name="Content Placeholder 2"/>
          <p:cNvSpPr>
            <a:spLocks noGrp="1"/>
          </p:cNvSpPr>
          <p:nvPr>
            <p:ph idx="1"/>
          </p:nvPr>
        </p:nvSpPr>
        <p:spPr>
          <a:xfrm>
            <a:off x="457200" y="1371600"/>
            <a:ext cx="8229600" cy="4267201"/>
          </a:xfrm>
        </p:spPr>
        <p:txBody>
          <a:bodyPr lIns="0" tIns="0" rIns="0" bIns="0"/>
          <a:lstStyle>
            <a:lvl1pPr marL="282575" indent="-282575">
              <a:defRPr/>
            </a:lvl1pPr>
            <a:lvl2pPr marL="576263" indent="-293688">
              <a:defRPr/>
            </a:lvl2pPr>
            <a:lvl3pPr marL="860425" indent="-284163">
              <a:defRPr/>
            </a:lvl3pPr>
            <a:lvl4pPr marL="1196975" indent="-336550">
              <a:buClr>
                <a:schemeClr val="accent3"/>
              </a:buClr>
              <a:defRPr/>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Slide Number Placeholder 5"/>
          <p:cNvSpPr>
            <a:spLocks noGrp="1"/>
          </p:cNvSpPr>
          <p:nvPr>
            <p:ph type="sldNum" sz="quarter" idx="10"/>
          </p:nvPr>
        </p:nvSpPr>
        <p:spPr>
          <a:xfrm>
            <a:off x="6934200" y="6416675"/>
            <a:ext cx="2133600" cy="365125"/>
          </a:xfrm>
        </p:spPr>
        <p:txBody>
          <a:bodyPr/>
          <a:lstStyle>
            <a:lvl1pPr>
              <a:defRPr/>
            </a:lvl1pPr>
          </a:lstStyle>
          <a:p>
            <a:fld id="{DDAD82F6-A631-4EA9-B7E4-DC166D0BEEFC}" type="slidenum">
              <a:rPr lang="en-US" altLang="en-US"/>
              <a:pPr/>
              <a:t>‹#›</a:t>
            </a:fld>
            <a:endParaRPr lang="en-US" altLang="en-US"/>
          </a:p>
        </p:txBody>
      </p:sp>
    </p:spTree>
    <p:extLst>
      <p:ext uri="{BB962C8B-B14F-4D97-AF65-F5344CB8AC3E}">
        <p14:creationId xmlns:p14="http://schemas.microsoft.com/office/powerpoint/2010/main" val="4274880025"/>
      </p:ext>
    </p:extLst>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a:defRPr>
                <a:latin typeface="Arial" charset="0"/>
                <a:ea typeface="ＭＳ Ｐゴシック" pitchFamily="34" charset="-128"/>
                <a:cs typeface="+mn-cs"/>
              </a:defRPr>
            </a:lvl1pPr>
          </a:lstStyle>
          <a:p>
            <a:pPr>
              <a:defRPr/>
            </a:pPr>
            <a:endParaRPr lang="en-US"/>
          </a:p>
        </p:txBody>
      </p:sp>
      <p:sp>
        <p:nvSpPr>
          <p:cNvPr id="5" name="Footer Placeholder 4"/>
          <p:cNvSpPr>
            <a:spLocks noGrp="1"/>
          </p:cNvSpPr>
          <p:nvPr>
            <p:ph type="ftr" sz="quarter" idx="11"/>
          </p:nvPr>
        </p:nvSpPr>
        <p:spPr>
          <a:xfrm>
            <a:off x="457200" y="6356350"/>
            <a:ext cx="3810000" cy="365125"/>
          </a:xfrm>
          <a:prstGeom prst="rect">
            <a:avLst/>
          </a:prstGeom>
        </p:spPr>
        <p:txBody>
          <a:bodyPr/>
          <a:lstStyle>
            <a:lvl1pPr>
              <a:defRPr>
                <a:latin typeface="Arial" charset="0"/>
                <a:ea typeface="ＭＳ Ｐゴシック" pitchFamily="34" charset="-128"/>
                <a:cs typeface="+mn-cs"/>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3AC4A522-81B9-49EB-A284-A274A0EBAED7}" type="slidenum">
              <a:rPr lang="en-US" altLang="en-US"/>
              <a:pPr/>
              <a:t>‹#›</a:t>
            </a:fld>
            <a:endParaRPr lang="en-US" altLang="en-US"/>
          </a:p>
        </p:txBody>
      </p:sp>
    </p:spTree>
    <p:extLst>
      <p:ext uri="{BB962C8B-B14F-4D97-AF65-F5344CB8AC3E}">
        <p14:creationId xmlns:p14="http://schemas.microsoft.com/office/powerpoint/2010/main" val="2507762005"/>
      </p:ext>
    </p:extLst>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Slide Number Placeholder 11"/>
          <p:cNvSpPr txBox="1">
            <a:spLocks/>
          </p:cNvSpPr>
          <p:nvPr userDrawn="1"/>
        </p:nvSpPr>
        <p:spPr>
          <a:xfrm>
            <a:off x="7010400" y="6492875"/>
            <a:ext cx="2133600" cy="365125"/>
          </a:xfrm>
          <a:prstGeom prst="rect">
            <a:avLst/>
          </a:prstGeom>
        </p:spPr>
        <p:txBody>
          <a:bodyPr anchor="ct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algn="r" eaLnBrk="1" hangingPunct="1"/>
            <a:fld id="{66878040-A988-4894-ABFF-A3C2E86DF6BD}" type="slidenum">
              <a:rPr lang="en-US" altLang="en-US" sz="1200">
                <a:latin typeface="Arial" pitchFamily="34" charset="0"/>
              </a:rPr>
              <a:pPr algn="r" eaLnBrk="1" hangingPunct="1"/>
              <a:t>‹#›</a:t>
            </a:fld>
            <a:endParaRPr lang="en-US" altLang="en-US" sz="1200">
              <a:latin typeface="Arial" pitchFamily="34" charset="0"/>
            </a:endParaRPr>
          </a:p>
        </p:txBody>
      </p:sp>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3"/>
          <p:cNvSpPr>
            <a:spLocks noGrp="1"/>
          </p:cNvSpPr>
          <p:nvPr>
            <p:ph type="dt" sz="half" idx="10"/>
          </p:nvPr>
        </p:nvSpPr>
        <p:spPr>
          <a:xfrm>
            <a:off x="457200" y="6356350"/>
            <a:ext cx="2133600" cy="365125"/>
          </a:xfrm>
          <a:prstGeom prst="rect">
            <a:avLst/>
          </a:prstGeom>
        </p:spPr>
        <p:txBody>
          <a:bodyPr/>
          <a:lstStyle>
            <a:lvl1pPr>
              <a:defRPr>
                <a:latin typeface="Arial" charset="0"/>
                <a:ea typeface="ＭＳ Ｐゴシック" pitchFamily="34" charset="-128"/>
                <a:cs typeface="+mn-cs"/>
              </a:defRPr>
            </a:lvl1pPr>
          </a:lstStyle>
          <a:p>
            <a:pPr>
              <a:defRPr/>
            </a:pPr>
            <a:endParaRPr lang="en-US"/>
          </a:p>
        </p:txBody>
      </p:sp>
      <p:sp>
        <p:nvSpPr>
          <p:cNvPr id="7" name="Footer Placeholder 4"/>
          <p:cNvSpPr>
            <a:spLocks noGrp="1"/>
          </p:cNvSpPr>
          <p:nvPr>
            <p:ph type="ftr" sz="quarter" idx="11"/>
          </p:nvPr>
        </p:nvSpPr>
        <p:spPr>
          <a:xfrm>
            <a:off x="457200" y="6356350"/>
            <a:ext cx="3810000" cy="365125"/>
          </a:xfrm>
          <a:prstGeom prst="rect">
            <a:avLst/>
          </a:prstGeom>
        </p:spPr>
        <p:txBody>
          <a:bodyPr/>
          <a:lstStyle>
            <a:lvl1pPr>
              <a:defRPr>
                <a:latin typeface="Arial" charset="0"/>
                <a:ea typeface="ＭＳ Ｐゴシック" pitchFamily="34" charset="-128"/>
                <a:cs typeface="+mn-cs"/>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fld id="{77001379-5F2B-495F-9D4B-43D49DBF05A6}" type="slidenum">
              <a:rPr lang="en-US" altLang="en-US"/>
              <a:pPr/>
              <a:t>‹#›</a:t>
            </a:fld>
            <a:endParaRPr lang="en-US" altLang="en-US"/>
          </a:p>
        </p:txBody>
      </p:sp>
    </p:spTree>
    <p:extLst>
      <p:ext uri="{BB962C8B-B14F-4D97-AF65-F5344CB8AC3E}">
        <p14:creationId xmlns:p14="http://schemas.microsoft.com/office/powerpoint/2010/main" val="595849903"/>
      </p:ext>
    </p:extLst>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Slide Number Placeholder 11"/>
          <p:cNvSpPr txBox="1">
            <a:spLocks/>
          </p:cNvSpPr>
          <p:nvPr userDrawn="1"/>
        </p:nvSpPr>
        <p:spPr>
          <a:xfrm>
            <a:off x="7010400" y="6492875"/>
            <a:ext cx="2133600" cy="365125"/>
          </a:xfrm>
          <a:prstGeom prst="rect">
            <a:avLst/>
          </a:prstGeom>
        </p:spPr>
        <p:txBody>
          <a:bodyPr anchor="ct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algn="r" eaLnBrk="1" hangingPunct="1"/>
            <a:fld id="{FC0FA20C-346A-43AA-8BC6-09B1E5FACA28}" type="slidenum">
              <a:rPr lang="en-US" altLang="en-US" sz="1200">
                <a:latin typeface="Arial" pitchFamily="34" charset="0"/>
              </a:rPr>
              <a:pPr algn="r" eaLnBrk="1" hangingPunct="1"/>
              <a:t>‹#›</a:t>
            </a:fld>
            <a:endParaRPr lang="en-US" altLang="en-US" sz="1200">
              <a:latin typeface="Arial" pitchFamily="34" charset="0"/>
            </a:endParaRPr>
          </a:p>
        </p:txBody>
      </p:sp>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Date Placeholder 3"/>
          <p:cNvSpPr>
            <a:spLocks noGrp="1"/>
          </p:cNvSpPr>
          <p:nvPr>
            <p:ph type="dt" sz="half" idx="10"/>
          </p:nvPr>
        </p:nvSpPr>
        <p:spPr>
          <a:xfrm>
            <a:off x="457200" y="6356350"/>
            <a:ext cx="2133600" cy="365125"/>
          </a:xfrm>
          <a:prstGeom prst="rect">
            <a:avLst/>
          </a:prstGeom>
        </p:spPr>
        <p:txBody>
          <a:bodyPr/>
          <a:lstStyle>
            <a:lvl1pPr>
              <a:defRPr>
                <a:latin typeface="Arial" charset="0"/>
                <a:ea typeface="ＭＳ Ｐゴシック" pitchFamily="34" charset="-128"/>
                <a:cs typeface="+mn-cs"/>
              </a:defRPr>
            </a:lvl1pPr>
          </a:lstStyle>
          <a:p>
            <a:pPr>
              <a:defRPr/>
            </a:pPr>
            <a:endParaRPr lang="en-US"/>
          </a:p>
        </p:txBody>
      </p:sp>
      <p:sp>
        <p:nvSpPr>
          <p:cNvPr id="9" name="Footer Placeholder 4"/>
          <p:cNvSpPr>
            <a:spLocks noGrp="1"/>
          </p:cNvSpPr>
          <p:nvPr>
            <p:ph type="ftr" sz="quarter" idx="11"/>
          </p:nvPr>
        </p:nvSpPr>
        <p:spPr>
          <a:xfrm>
            <a:off x="457200" y="6356350"/>
            <a:ext cx="3810000" cy="365125"/>
          </a:xfrm>
          <a:prstGeom prst="rect">
            <a:avLst/>
          </a:prstGeom>
        </p:spPr>
        <p:txBody>
          <a:bodyPr/>
          <a:lstStyle>
            <a:lvl1pPr>
              <a:defRPr>
                <a:latin typeface="Arial" charset="0"/>
                <a:ea typeface="ＭＳ Ｐゴシック" pitchFamily="34" charset="-128"/>
                <a:cs typeface="+mn-cs"/>
              </a:defRPr>
            </a:lvl1pPr>
          </a:lstStyle>
          <a:p>
            <a:pPr>
              <a:defRPr/>
            </a:pPr>
            <a:endParaRPr lang="en-US"/>
          </a:p>
        </p:txBody>
      </p:sp>
      <p:sp>
        <p:nvSpPr>
          <p:cNvPr id="10" name="Slide Number Placeholder 5"/>
          <p:cNvSpPr>
            <a:spLocks noGrp="1"/>
          </p:cNvSpPr>
          <p:nvPr>
            <p:ph type="sldNum" sz="quarter" idx="12"/>
          </p:nvPr>
        </p:nvSpPr>
        <p:spPr/>
        <p:txBody>
          <a:bodyPr/>
          <a:lstStyle>
            <a:lvl1pPr>
              <a:defRPr/>
            </a:lvl1pPr>
          </a:lstStyle>
          <a:p>
            <a:fld id="{CBBA787B-10E4-473D-8325-D01918780944}" type="slidenum">
              <a:rPr lang="en-US" altLang="en-US"/>
              <a:pPr/>
              <a:t>‹#›</a:t>
            </a:fld>
            <a:endParaRPr lang="en-US" altLang="en-US"/>
          </a:p>
        </p:txBody>
      </p:sp>
    </p:spTree>
    <p:extLst>
      <p:ext uri="{BB962C8B-B14F-4D97-AF65-F5344CB8AC3E}">
        <p14:creationId xmlns:p14="http://schemas.microsoft.com/office/powerpoint/2010/main" val="2109075424"/>
      </p:ext>
    </p:extLst>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a:xfrm>
            <a:off x="457200" y="6356350"/>
            <a:ext cx="2133600" cy="365125"/>
          </a:xfrm>
          <a:prstGeom prst="rect">
            <a:avLst/>
          </a:prstGeom>
        </p:spPr>
        <p:txBody>
          <a:bodyPr/>
          <a:lstStyle>
            <a:lvl1pPr>
              <a:defRPr>
                <a:latin typeface="Arial" charset="0"/>
                <a:ea typeface="ＭＳ Ｐゴシック" pitchFamily="34" charset="-128"/>
                <a:cs typeface="+mn-cs"/>
              </a:defRPr>
            </a:lvl1pPr>
          </a:lstStyle>
          <a:p>
            <a:pPr>
              <a:defRPr/>
            </a:pPr>
            <a:endParaRPr lang="en-US"/>
          </a:p>
        </p:txBody>
      </p:sp>
      <p:sp>
        <p:nvSpPr>
          <p:cNvPr id="4" name="Footer Placeholder 4"/>
          <p:cNvSpPr>
            <a:spLocks noGrp="1"/>
          </p:cNvSpPr>
          <p:nvPr>
            <p:ph type="ftr" sz="quarter" idx="11"/>
          </p:nvPr>
        </p:nvSpPr>
        <p:spPr>
          <a:xfrm>
            <a:off x="457200" y="6356350"/>
            <a:ext cx="3810000" cy="365125"/>
          </a:xfrm>
          <a:prstGeom prst="rect">
            <a:avLst/>
          </a:prstGeom>
        </p:spPr>
        <p:txBody>
          <a:bodyPr/>
          <a:lstStyle>
            <a:lvl1pPr>
              <a:defRPr>
                <a:latin typeface="Arial" charset="0"/>
                <a:ea typeface="ＭＳ Ｐゴシック" pitchFamily="34" charset="-128"/>
                <a:cs typeface="+mn-cs"/>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A3D3593B-67BB-412C-878E-9790C67C9547}" type="slidenum">
              <a:rPr lang="en-US" altLang="en-US"/>
              <a:pPr/>
              <a:t>‹#›</a:t>
            </a:fld>
            <a:endParaRPr lang="en-US" altLang="en-US"/>
          </a:p>
        </p:txBody>
      </p:sp>
    </p:spTree>
    <p:extLst>
      <p:ext uri="{BB962C8B-B14F-4D97-AF65-F5344CB8AC3E}">
        <p14:creationId xmlns:p14="http://schemas.microsoft.com/office/powerpoint/2010/main" val="9200349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1"/>
          <p:cNvSpPr txBox="1">
            <a:spLocks/>
          </p:cNvSpPr>
          <p:nvPr userDrawn="1"/>
        </p:nvSpPr>
        <p:spPr>
          <a:xfrm>
            <a:off x="7010400" y="6492875"/>
            <a:ext cx="2133600" cy="365125"/>
          </a:xfrm>
          <a:prstGeom prst="rect">
            <a:avLst/>
          </a:prstGeom>
        </p:spPr>
        <p:txBody>
          <a:bodyPr anchor="ct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algn="r" eaLnBrk="1" hangingPunct="1"/>
            <a:fld id="{001DC3B8-AAE9-4D39-8D52-DE9B253581D4}" type="slidenum">
              <a:rPr lang="en-US" altLang="en-US" sz="1200">
                <a:latin typeface="Arial" pitchFamily="34" charset="0"/>
              </a:rPr>
              <a:pPr algn="r" eaLnBrk="1" hangingPunct="1"/>
              <a:t>‹#›</a:t>
            </a:fld>
            <a:endParaRPr lang="en-US" altLang="en-US" sz="1200">
              <a:latin typeface="Arial" pitchFamily="34" charset="0"/>
            </a:endParaRPr>
          </a:p>
        </p:txBody>
      </p:sp>
      <p:sp>
        <p:nvSpPr>
          <p:cNvPr id="3" name="Freeform 2"/>
          <p:cNvSpPr/>
          <p:nvPr userDrawn="1"/>
        </p:nvSpPr>
        <p:spPr>
          <a:xfrm flipV="1">
            <a:off x="6629400" y="6232525"/>
            <a:ext cx="2514600" cy="625475"/>
          </a:xfrm>
          <a:custGeom>
            <a:avLst/>
            <a:gdLst>
              <a:gd name="connsiteX0" fmla="*/ 3399692 w 3399692"/>
              <a:gd name="connsiteY0" fmla="*/ 164123 h 1125415"/>
              <a:gd name="connsiteX1" fmla="*/ 3399692 w 3399692"/>
              <a:gd name="connsiteY1" fmla="*/ 679938 h 1125415"/>
              <a:gd name="connsiteX2" fmla="*/ 3012830 w 3399692"/>
              <a:gd name="connsiteY2" fmla="*/ 1125415 h 1125415"/>
              <a:gd name="connsiteX3" fmla="*/ 445477 w 3399692"/>
              <a:gd name="connsiteY3" fmla="*/ 1125415 h 1125415"/>
              <a:gd name="connsiteX4" fmla="*/ 0 w 3399692"/>
              <a:gd name="connsiteY4" fmla="*/ 644769 h 1125415"/>
              <a:gd name="connsiteX5" fmla="*/ 0 w 3399692"/>
              <a:gd name="connsiteY5" fmla="*/ 0 h 1125415"/>
              <a:gd name="connsiteX6" fmla="*/ 3387969 w 3399692"/>
              <a:gd name="connsiteY6" fmla="*/ 23446 h 1125415"/>
              <a:gd name="connsiteX7" fmla="*/ 3399692 w 3399692"/>
              <a:gd name="connsiteY7" fmla="*/ 164123 h 1125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99692" h="1125415">
                <a:moveTo>
                  <a:pt x="3399692" y="164123"/>
                </a:moveTo>
                <a:lnTo>
                  <a:pt x="3399692" y="679938"/>
                </a:lnTo>
                <a:lnTo>
                  <a:pt x="3012830" y="1125415"/>
                </a:lnTo>
                <a:lnTo>
                  <a:pt x="445477" y="1125415"/>
                </a:lnTo>
                <a:lnTo>
                  <a:pt x="0" y="644769"/>
                </a:lnTo>
                <a:lnTo>
                  <a:pt x="0" y="0"/>
                </a:lnTo>
                <a:lnTo>
                  <a:pt x="3387969" y="23446"/>
                </a:lnTo>
                <a:lnTo>
                  <a:pt x="3399692" y="16412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4" name="Rectangle 7"/>
          <p:cNvSpPr/>
          <p:nvPr userDrawn="1"/>
        </p:nvSpPr>
        <p:spPr>
          <a:xfrm>
            <a:off x="0" y="6516688"/>
            <a:ext cx="9144000" cy="341312"/>
          </a:xfrm>
          <a:prstGeom prst="rect">
            <a:avLst/>
          </a:prstGeom>
          <a:gradFill>
            <a:gsLst>
              <a:gs pos="23000">
                <a:schemeClr val="bg1"/>
              </a:gs>
              <a:gs pos="98000">
                <a:schemeClr val="tx2">
                  <a:lumMod val="20000"/>
                  <a:lumOff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en-US"/>
          </a:p>
        </p:txBody>
      </p:sp>
      <p:pic>
        <p:nvPicPr>
          <p:cNvPr id="5" name="Picture 9"/>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088188" y="6302375"/>
            <a:ext cx="1597025"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14"/>
          <p:cNvSpPr txBox="1">
            <a:spLocks noChangeArrowheads="1"/>
          </p:cNvSpPr>
          <p:nvPr userDrawn="1"/>
        </p:nvSpPr>
        <p:spPr bwMode="auto">
          <a:xfrm>
            <a:off x="381000" y="6629400"/>
            <a:ext cx="3359150" cy="523875"/>
          </a:xfrm>
          <a:prstGeom prst="rect">
            <a:avLst/>
          </a:prstGeom>
          <a:noFill/>
          <a:ln>
            <a:noFill/>
          </a:ln>
          <a:extLst/>
        </p:spPr>
        <p:txBody>
          <a:bodyPr>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algn="ctr" eaLnBrk="1" hangingPunct="1">
              <a:defRPr/>
            </a:pPr>
            <a:r>
              <a:rPr lang="en-US" sz="1000" dirty="0" smtClean="0">
                <a:solidFill>
                  <a:srgbClr val="000000"/>
                </a:solidFill>
              </a:rPr>
              <a:t>Copyright 2013 Dedicated Defined Benefit Services LLC</a:t>
            </a:r>
          </a:p>
          <a:p>
            <a:pPr eaLnBrk="1" hangingPunct="1">
              <a:defRPr/>
            </a:pPr>
            <a:endParaRPr lang="en-US" dirty="0" smtClean="0"/>
          </a:p>
        </p:txBody>
      </p:sp>
      <p:sp>
        <p:nvSpPr>
          <p:cNvPr id="7" name="Slide Number Placeholder 5"/>
          <p:cNvSpPr>
            <a:spLocks noGrp="1"/>
          </p:cNvSpPr>
          <p:nvPr>
            <p:ph type="sldNum" sz="quarter" idx="10"/>
          </p:nvPr>
        </p:nvSpPr>
        <p:spPr/>
        <p:txBody>
          <a:bodyPr/>
          <a:lstStyle>
            <a:lvl1pPr>
              <a:defRPr sz="1000"/>
            </a:lvl1pPr>
          </a:lstStyle>
          <a:p>
            <a:fld id="{4692E9D9-455B-4D32-82F8-19ED7C4EB50D}" type="slidenum">
              <a:rPr lang="en-US" altLang="en-US"/>
              <a:pPr/>
              <a:t>‹#›</a:t>
            </a:fld>
            <a:endParaRPr lang="en-US" altLang="en-US"/>
          </a:p>
        </p:txBody>
      </p:sp>
    </p:spTree>
    <p:extLst>
      <p:ext uri="{BB962C8B-B14F-4D97-AF65-F5344CB8AC3E}">
        <p14:creationId xmlns:p14="http://schemas.microsoft.com/office/powerpoint/2010/main" val="1910043827"/>
      </p:ext>
    </p:extLst>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Slide Number Placeholder 11"/>
          <p:cNvSpPr txBox="1">
            <a:spLocks/>
          </p:cNvSpPr>
          <p:nvPr userDrawn="1"/>
        </p:nvSpPr>
        <p:spPr>
          <a:xfrm>
            <a:off x="7010400" y="6492875"/>
            <a:ext cx="2133600" cy="365125"/>
          </a:xfrm>
          <a:prstGeom prst="rect">
            <a:avLst/>
          </a:prstGeom>
        </p:spPr>
        <p:txBody>
          <a:bodyPr anchor="ct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algn="r" eaLnBrk="1" hangingPunct="1"/>
            <a:fld id="{00479623-FB61-49D5-95F7-A29F0C6EA08B}" type="slidenum">
              <a:rPr lang="en-US" altLang="en-US" sz="1200">
                <a:latin typeface="Arial" pitchFamily="34" charset="0"/>
              </a:rPr>
              <a:pPr algn="r" eaLnBrk="1" hangingPunct="1"/>
              <a:t>‹#›</a:t>
            </a:fld>
            <a:endParaRPr lang="en-US" altLang="en-US" sz="1200">
              <a:latin typeface="Arial" pitchFamily="34" charset="0"/>
            </a:endParaRPr>
          </a:p>
        </p:txBody>
      </p:sp>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Slide Number Placeholder 5"/>
          <p:cNvSpPr>
            <a:spLocks noGrp="1"/>
          </p:cNvSpPr>
          <p:nvPr>
            <p:ph type="sldNum" sz="quarter" idx="10"/>
          </p:nvPr>
        </p:nvSpPr>
        <p:spPr/>
        <p:txBody>
          <a:bodyPr/>
          <a:lstStyle>
            <a:lvl1pPr>
              <a:defRPr/>
            </a:lvl1pPr>
          </a:lstStyle>
          <a:p>
            <a:fld id="{469EFBB8-5BA0-4C1C-A606-DDF14A4EB3B5}" type="slidenum">
              <a:rPr lang="en-US" altLang="en-US"/>
              <a:pPr/>
              <a:t>‹#›</a:t>
            </a:fld>
            <a:endParaRPr lang="en-US" altLang="en-US"/>
          </a:p>
        </p:txBody>
      </p:sp>
    </p:spTree>
    <p:extLst>
      <p:ext uri="{BB962C8B-B14F-4D97-AF65-F5344CB8AC3E}">
        <p14:creationId xmlns:p14="http://schemas.microsoft.com/office/powerpoint/2010/main" val="44836290"/>
      </p:ext>
    </p:extLst>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Slide Number Placeholder 11"/>
          <p:cNvSpPr txBox="1">
            <a:spLocks/>
          </p:cNvSpPr>
          <p:nvPr userDrawn="1"/>
        </p:nvSpPr>
        <p:spPr>
          <a:xfrm>
            <a:off x="7010400" y="6492875"/>
            <a:ext cx="2133600" cy="365125"/>
          </a:xfrm>
          <a:prstGeom prst="rect">
            <a:avLst/>
          </a:prstGeom>
        </p:spPr>
        <p:txBody>
          <a:bodyPr anchor="ct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algn="r" eaLnBrk="1" hangingPunct="1"/>
            <a:fld id="{41A50641-49C1-4877-85A7-CDA740616805}" type="slidenum">
              <a:rPr lang="en-US" altLang="en-US" sz="1200">
                <a:latin typeface="Arial" pitchFamily="34" charset="0"/>
              </a:rPr>
              <a:pPr algn="r" eaLnBrk="1" hangingPunct="1"/>
              <a:t>‹#›</a:t>
            </a:fld>
            <a:endParaRPr lang="en-US" altLang="en-US" sz="1200">
              <a:latin typeface="Arial" pitchFamily="34" charset="0"/>
            </a:endParaRPr>
          </a:p>
        </p:txBody>
      </p:sp>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Date Placeholder 3"/>
          <p:cNvSpPr>
            <a:spLocks noGrp="1"/>
          </p:cNvSpPr>
          <p:nvPr>
            <p:ph type="dt" sz="half" idx="10"/>
          </p:nvPr>
        </p:nvSpPr>
        <p:spPr>
          <a:xfrm>
            <a:off x="457200" y="6356350"/>
            <a:ext cx="2133600" cy="365125"/>
          </a:xfrm>
          <a:prstGeom prst="rect">
            <a:avLst/>
          </a:prstGeom>
        </p:spPr>
        <p:txBody>
          <a:bodyPr/>
          <a:lstStyle>
            <a:lvl1pPr>
              <a:defRPr>
                <a:latin typeface="Arial" charset="0"/>
                <a:ea typeface="ＭＳ Ｐゴシック" pitchFamily="34" charset="-128"/>
                <a:cs typeface="+mn-cs"/>
              </a:defRPr>
            </a:lvl1pPr>
          </a:lstStyle>
          <a:p>
            <a:pPr>
              <a:defRPr/>
            </a:pPr>
            <a:endParaRPr lang="en-US"/>
          </a:p>
        </p:txBody>
      </p:sp>
      <p:sp>
        <p:nvSpPr>
          <p:cNvPr id="7" name="Footer Placeholder 4"/>
          <p:cNvSpPr>
            <a:spLocks noGrp="1"/>
          </p:cNvSpPr>
          <p:nvPr>
            <p:ph type="ftr" sz="quarter" idx="11"/>
          </p:nvPr>
        </p:nvSpPr>
        <p:spPr>
          <a:xfrm>
            <a:off x="457200" y="6356350"/>
            <a:ext cx="3810000" cy="365125"/>
          </a:xfrm>
          <a:prstGeom prst="rect">
            <a:avLst/>
          </a:prstGeom>
        </p:spPr>
        <p:txBody>
          <a:bodyPr/>
          <a:lstStyle>
            <a:lvl1pPr>
              <a:defRPr>
                <a:latin typeface="Arial" charset="0"/>
                <a:ea typeface="ＭＳ Ｐゴシック" pitchFamily="34" charset="-128"/>
                <a:cs typeface="+mn-cs"/>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fld id="{FBB54FEA-D4A5-4BB0-9DFE-1E60876A1811}" type="slidenum">
              <a:rPr lang="en-US" altLang="en-US"/>
              <a:pPr/>
              <a:t>‹#›</a:t>
            </a:fld>
            <a:endParaRPr lang="en-US" altLang="en-US"/>
          </a:p>
        </p:txBody>
      </p:sp>
    </p:spTree>
    <p:extLst>
      <p:ext uri="{BB962C8B-B14F-4D97-AF65-F5344CB8AC3E}">
        <p14:creationId xmlns:p14="http://schemas.microsoft.com/office/powerpoint/2010/main" val="2753363971"/>
      </p:ext>
    </p:extLst>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4" name="Slide Number Placeholder 11"/>
          <p:cNvSpPr txBox="1">
            <a:spLocks/>
          </p:cNvSpPr>
          <p:nvPr userDrawn="1"/>
        </p:nvSpPr>
        <p:spPr>
          <a:xfrm>
            <a:off x="7010400" y="6492875"/>
            <a:ext cx="2133600" cy="365125"/>
          </a:xfrm>
          <a:prstGeom prst="rect">
            <a:avLst/>
          </a:prstGeom>
        </p:spPr>
        <p:txBody>
          <a:bodyPr anchor="ct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algn="r" eaLnBrk="1" hangingPunct="1"/>
            <a:fld id="{2E61A3FE-935C-4E86-9DA9-411475D0CCCA}" type="slidenum">
              <a:rPr lang="en-US" altLang="en-US" sz="1200">
                <a:latin typeface="Arial" pitchFamily="34" charset="0"/>
              </a:rPr>
              <a:pPr algn="r" eaLnBrk="1" hangingPunct="1"/>
              <a:t>‹#›</a:t>
            </a:fld>
            <a:endParaRPr lang="en-US" altLang="en-US" sz="1200">
              <a:latin typeface="Arial" pitchFamily="34" charset="0"/>
            </a:endParaRPr>
          </a:p>
        </p:txBody>
      </p:sp>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a:xfrm>
            <a:off x="457200" y="6356350"/>
            <a:ext cx="2133600" cy="365125"/>
          </a:xfrm>
          <a:prstGeom prst="rect">
            <a:avLst/>
          </a:prstGeom>
        </p:spPr>
        <p:txBody>
          <a:bodyPr/>
          <a:lstStyle>
            <a:lvl1pPr>
              <a:defRPr>
                <a:latin typeface="Arial" charset="0"/>
                <a:ea typeface="ＭＳ Ｐゴシック" pitchFamily="34" charset="-128"/>
                <a:cs typeface="+mn-cs"/>
              </a:defRPr>
            </a:lvl1pPr>
          </a:lstStyle>
          <a:p>
            <a:pPr>
              <a:defRPr/>
            </a:pPr>
            <a:endParaRPr lang="en-US"/>
          </a:p>
        </p:txBody>
      </p:sp>
      <p:sp>
        <p:nvSpPr>
          <p:cNvPr id="6" name="Footer Placeholder 4"/>
          <p:cNvSpPr>
            <a:spLocks noGrp="1"/>
          </p:cNvSpPr>
          <p:nvPr>
            <p:ph type="ftr" sz="quarter" idx="11"/>
          </p:nvPr>
        </p:nvSpPr>
        <p:spPr>
          <a:xfrm>
            <a:off x="457200" y="6356350"/>
            <a:ext cx="3810000" cy="365125"/>
          </a:xfrm>
          <a:prstGeom prst="rect">
            <a:avLst/>
          </a:prstGeom>
        </p:spPr>
        <p:txBody>
          <a:bodyPr/>
          <a:lstStyle>
            <a:lvl1pPr>
              <a:defRPr>
                <a:latin typeface="Arial" charset="0"/>
                <a:ea typeface="ＭＳ Ｐゴシック" pitchFamily="34" charset="-128"/>
                <a:cs typeface="+mn-cs"/>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3148FC1-8785-4478-B804-B2C192E14B64}" type="slidenum">
              <a:rPr lang="en-US" altLang="en-US"/>
              <a:pPr/>
              <a:t>‹#›</a:t>
            </a:fld>
            <a:endParaRPr lang="en-US" altLang="en-US"/>
          </a:p>
        </p:txBody>
      </p:sp>
    </p:spTree>
    <p:extLst>
      <p:ext uri="{BB962C8B-B14F-4D97-AF65-F5344CB8AC3E}">
        <p14:creationId xmlns:p14="http://schemas.microsoft.com/office/powerpoint/2010/main" val="476672181"/>
      </p:ext>
    </p:extLst>
  </p:cSld>
  <p:clrMapOvr>
    <a:masterClrMapping/>
  </p:clrMapOvr>
  <p:transition>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Slide Number Placeholder 11"/>
          <p:cNvSpPr txBox="1">
            <a:spLocks/>
          </p:cNvSpPr>
          <p:nvPr userDrawn="1"/>
        </p:nvSpPr>
        <p:spPr>
          <a:xfrm>
            <a:off x="7010400" y="6492875"/>
            <a:ext cx="2133600" cy="365125"/>
          </a:xfrm>
          <a:prstGeom prst="rect">
            <a:avLst/>
          </a:prstGeom>
        </p:spPr>
        <p:txBody>
          <a:bodyPr anchor="ct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algn="r" eaLnBrk="1" hangingPunct="1"/>
            <a:fld id="{9CB33447-F10C-432B-83B6-7110147F02A4}" type="slidenum">
              <a:rPr lang="en-US" altLang="en-US" sz="1200">
                <a:latin typeface="Arial" pitchFamily="34" charset="0"/>
              </a:rPr>
              <a:pPr algn="r" eaLnBrk="1" hangingPunct="1"/>
              <a:t>‹#›</a:t>
            </a:fld>
            <a:endParaRPr lang="en-US" altLang="en-US" sz="1200">
              <a:latin typeface="Arial" pitchFamily="34" charset="0"/>
            </a:endParaRPr>
          </a:p>
        </p:txBody>
      </p:sp>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a:xfrm>
            <a:off x="457200" y="6356350"/>
            <a:ext cx="2133600" cy="365125"/>
          </a:xfrm>
          <a:prstGeom prst="rect">
            <a:avLst/>
          </a:prstGeom>
        </p:spPr>
        <p:txBody>
          <a:bodyPr/>
          <a:lstStyle>
            <a:lvl1pPr>
              <a:defRPr>
                <a:latin typeface="Arial" charset="0"/>
                <a:ea typeface="ＭＳ Ｐゴシック" pitchFamily="34" charset="-128"/>
                <a:cs typeface="+mn-cs"/>
              </a:defRPr>
            </a:lvl1pPr>
          </a:lstStyle>
          <a:p>
            <a:pPr>
              <a:defRPr/>
            </a:pPr>
            <a:endParaRPr lang="en-US"/>
          </a:p>
        </p:txBody>
      </p:sp>
      <p:sp>
        <p:nvSpPr>
          <p:cNvPr id="6" name="Footer Placeholder 4"/>
          <p:cNvSpPr>
            <a:spLocks noGrp="1"/>
          </p:cNvSpPr>
          <p:nvPr>
            <p:ph type="ftr" sz="quarter" idx="11"/>
          </p:nvPr>
        </p:nvSpPr>
        <p:spPr>
          <a:xfrm>
            <a:off x="457200" y="6356350"/>
            <a:ext cx="3810000" cy="365125"/>
          </a:xfrm>
          <a:prstGeom prst="rect">
            <a:avLst/>
          </a:prstGeom>
        </p:spPr>
        <p:txBody>
          <a:bodyPr/>
          <a:lstStyle>
            <a:lvl1pPr>
              <a:defRPr>
                <a:latin typeface="Arial" charset="0"/>
                <a:ea typeface="ＭＳ Ｐゴシック" pitchFamily="34" charset="-128"/>
                <a:cs typeface="+mn-cs"/>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788E9787-6BD3-45E3-A7E5-56321AB8C461}" type="slidenum">
              <a:rPr lang="en-US" altLang="en-US"/>
              <a:pPr/>
              <a:t>‹#›</a:t>
            </a:fld>
            <a:endParaRPr lang="en-US" altLang="en-US"/>
          </a:p>
        </p:txBody>
      </p:sp>
    </p:spTree>
    <p:extLst>
      <p:ext uri="{BB962C8B-B14F-4D97-AF65-F5344CB8AC3E}">
        <p14:creationId xmlns:p14="http://schemas.microsoft.com/office/powerpoint/2010/main" val="62057027"/>
      </p:ext>
    </p:extLst>
  </p:cSld>
  <p:clrMapOvr>
    <a:masterClrMapping/>
  </p:clrMapOvr>
  <p:transition>
    <p:wipe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Slide Master">
    <p:spTree>
      <p:nvGrpSpPr>
        <p:cNvPr id="1" name=""/>
        <p:cNvGrpSpPr/>
        <p:nvPr/>
      </p:nvGrpSpPr>
      <p:grpSpPr>
        <a:xfrm>
          <a:off x="0" y="0"/>
          <a:ext cx="0" cy="0"/>
          <a:chOff x="0" y="0"/>
          <a:chExt cx="0" cy="0"/>
        </a:xfrm>
      </p:grpSpPr>
      <p:pic>
        <p:nvPicPr>
          <p:cNvPr id="3" name="Picture 11" descr="sml banner.jp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4763"/>
            <a:ext cx="914400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a:spLocks noChangeArrowheads="1"/>
          </p:cNvSpPr>
          <p:nvPr userDrawn="1"/>
        </p:nvSpPr>
        <p:spPr bwMode="auto">
          <a:xfrm>
            <a:off x="1524000" y="6477000"/>
            <a:ext cx="6019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erdana" charset="0"/>
                <a:ea typeface="ＭＳ Ｐゴシック" charset="0"/>
                <a:cs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algn="ctr" eaLnBrk="1" hangingPunct="1">
              <a:defRPr/>
            </a:pPr>
            <a:r>
              <a:rPr lang="en-US" smtClean="0">
                <a:latin typeface="Arial" charset="0"/>
              </a:rPr>
              <a:t>For Broker/Dealer use only. Not for use with public.</a:t>
            </a:r>
          </a:p>
        </p:txBody>
      </p:sp>
      <p:sp>
        <p:nvSpPr>
          <p:cNvPr id="8" name="Content Placeholder 7"/>
          <p:cNvSpPr>
            <a:spLocks noGrp="1"/>
          </p:cNvSpPr>
          <p:nvPr>
            <p:ph sz="quarter" idx="10"/>
          </p:nvPr>
        </p:nvSpPr>
        <p:spPr>
          <a:xfrm flipH="1">
            <a:off x="533400" y="1295400"/>
            <a:ext cx="7772400" cy="4724400"/>
          </a:xfrm>
        </p:spPr>
        <p:txBody>
          <a:bodyPr/>
          <a:lstStyle>
            <a:lvl1pPr>
              <a:defRPr sz="2400" b="1"/>
            </a:lvl1pPr>
            <a:lvl2pPr>
              <a:defRPr sz="2400"/>
            </a:lvl2pPr>
            <a:lvl3pPr>
              <a:defRPr sz="2000"/>
            </a:lvl3pPr>
            <a:lvl4pPr>
              <a:defRPr sz="1800"/>
            </a:lvl4pPr>
            <a:lvl5pPr>
              <a:defRPr sz="1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2917858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DBA66E74-F953-413F-8181-7251C9743FDF}" type="datetime1">
              <a:rPr lang="en-US" altLang="en-US"/>
              <a:pPr/>
              <a:t>11/20/2013</a:t>
            </a:fld>
            <a:endParaRPr lang="en-US" altLang="en-US"/>
          </a:p>
        </p:txBody>
      </p:sp>
      <p:sp>
        <p:nvSpPr>
          <p:cNvPr id="5" name="Footer Placeholder 4"/>
          <p:cNvSpPr>
            <a:spLocks noGrp="1"/>
          </p:cNvSpPr>
          <p:nvPr>
            <p:ph type="ftr" sz="quarter" idx="11"/>
          </p:nvPr>
        </p:nvSpPr>
        <p:spPr/>
        <p:txBody>
          <a:bodyPr/>
          <a:lstStyle>
            <a:lvl1pPr>
              <a:defRPr/>
            </a:lvl1pPr>
          </a:lstStyle>
          <a:p>
            <a:pPr>
              <a:defRPr/>
            </a:pPr>
            <a:r>
              <a:rPr lang="en-US"/>
              <a:t>Copyright 2012 Dedicated Defined Benefit Services LLC</a:t>
            </a:r>
          </a:p>
        </p:txBody>
      </p:sp>
      <p:sp>
        <p:nvSpPr>
          <p:cNvPr id="6" name="Slide Number Placeholder 5"/>
          <p:cNvSpPr>
            <a:spLocks noGrp="1"/>
          </p:cNvSpPr>
          <p:nvPr>
            <p:ph type="sldNum" sz="quarter" idx="12"/>
          </p:nvPr>
        </p:nvSpPr>
        <p:spPr/>
        <p:txBody>
          <a:bodyPr/>
          <a:lstStyle>
            <a:lvl1pPr>
              <a:defRPr/>
            </a:lvl1pPr>
          </a:lstStyle>
          <a:p>
            <a:fld id="{46734746-7EA4-43B0-A0B2-4E66D196B653}" type="slidenum">
              <a:rPr lang="en-US" altLang="en-US"/>
              <a:pPr/>
              <a:t>‹#›</a:t>
            </a:fld>
            <a:endParaRPr lang="en-US" altLang="en-US"/>
          </a:p>
        </p:txBody>
      </p:sp>
    </p:spTree>
    <p:extLst>
      <p:ext uri="{BB962C8B-B14F-4D97-AF65-F5344CB8AC3E}">
        <p14:creationId xmlns:p14="http://schemas.microsoft.com/office/powerpoint/2010/main" val="26780174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FD7AD595-695A-4330-BF04-044300EB2E6E}" type="datetime1">
              <a:rPr lang="en-US" altLang="en-US"/>
              <a:pPr/>
              <a:t>11/20/2013</a:t>
            </a:fld>
            <a:endParaRPr lang="en-US" altLang="en-US"/>
          </a:p>
        </p:txBody>
      </p:sp>
      <p:sp>
        <p:nvSpPr>
          <p:cNvPr id="5" name="Footer Placeholder 4"/>
          <p:cNvSpPr>
            <a:spLocks noGrp="1"/>
          </p:cNvSpPr>
          <p:nvPr>
            <p:ph type="ftr" sz="quarter" idx="11"/>
          </p:nvPr>
        </p:nvSpPr>
        <p:spPr/>
        <p:txBody>
          <a:bodyPr/>
          <a:lstStyle>
            <a:lvl1pPr>
              <a:defRPr/>
            </a:lvl1pPr>
          </a:lstStyle>
          <a:p>
            <a:pPr>
              <a:defRPr/>
            </a:pPr>
            <a:r>
              <a:rPr lang="en-US"/>
              <a:t>Copyright 2012 Dedicated Defined Benefit Services LLC</a:t>
            </a:r>
          </a:p>
        </p:txBody>
      </p:sp>
      <p:sp>
        <p:nvSpPr>
          <p:cNvPr id="6" name="Slide Number Placeholder 5"/>
          <p:cNvSpPr>
            <a:spLocks noGrp="1"/>
          </p:cNvSpPr>
          <p:nvPr>
            <p:ph type="sldNum" sz="quarter" idx="12"/>
          </p:nvPr>
        </p:nvSpPr>
        <p:spPr/>
        <p:txBody>
          <a:bodyPr/>
          <a:lstStyle>
            <a:lvl1pPr>
              <a:defRPr/>
            </a:lvl1pPr>
          </a:lstStyle>
          <a:p>
            <a:fld id="{06E2FC2B-1115-4258-80F3-2D18594E1616}" type="slidenum">
              <a:rPr lang="en-US" altLang="en-US"/>
              <a:pPr/>
              <a:t>‹#›</a:t>
            </a:fld>
            <a:endParaRPr lang="en-US" altLang="en-US"/>
          </a:p>
        </p:txBody>
      </p:sp>
    </p:spTree>
    <p:extLst>
      <p:ext uri="{BB962C8B-B14F-4D97-AF65-F5344CB8AC3E}">
        <p14:creationId xmlns:p14="http://schemas.microsoft.com/office/powerpoint/2010/main" val="20329327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CC451629-5C1A-4DA7-A3A6-4C080BE08279}" type="datetime1">
              <a:rPr lang="en-US" altLang="en-US"/>
              <a:pPr/>
              <a:t>11/20/2013</a:t>
            </a:fld>
            <a:endParaRPr lang="en-US" altLang="en-US"/>
          </a:p>
        </p:txBody>
      </p:sp>
      <p:sp>
        <p:nvSpPr>
          <p:cNvPr id="5" name="Footer Placeholder 4"/>
          <p:cNvSpPr>
            <a:spLocks noGrp="1"/>
          </p:cNvSpPr>
          <p:nvPr>
            <p:ph type="ftr" sz="quarter" idx="11"/>
          </p:nvPr>
        </p:nvSpPr>
        <p:spPr/>
        <p:txBody>
          <a:bodyPr/>
          <a:lstStyle>
            <a:lvl1pPr>
              <a:defRPr/>
            </a:lvl1pPr>
          </a:lstStyle>
          <a:p>
            <a:pPr>
              <a:defRPr/>
            </a:pPr>
            <a:r>
              <a:rPr lang="en-US"/>
              <a:t>Copyright 2012 Dedicated Defined Benefit Services LLC</a:t>
            </a:r>
          </a:p>
        </p:txBody>
      </p:sp>
      <p:sp>
        <p:nvSpPr>
          <p:cNvPr id="6" name="Slide Number Placeholder 5"/>
          <p:cNvSpPr>
            <a:spLocks noGrp="1"/>
          </p:cNvSpPr>
          <p:nvPr>
            <p:ph type="sldNum" sz="quarter" idx="12"/>
          </p:nvPr>
        </p:nvSpPr>
        <p:spPr/>
        <p:txBody>
          <a:bodyPr/>
          <a:lstStyle>
            <a:lvl1pPr>
              <a:defRPr/>
            </a:lvl1pPr>
          </a:lstStyle>
          <a:p>
            <a:fld id="{AAA6E607-5199-4326-88B0-067DFC7AE28E}" type="slidenum">
              <a:rPr lang="en-US" altLang="en-US"/>
              <a:pPr/>
              <a:t>‹#›</a:t>
            </a:fld>
            <a:endParaRPr lang="en-US" altLang="en-US"/>
          </a:p>
        </p:txBody>
      </p:sp>
    </p:spTree>
    <p:extLst>
      <p:ext uri="{BB962C8B-B14F-4D97-AF65-F5344CB8AC3E}">
        <p14:creationId xmlns:p14="http://schemas.microsoft.com/office/powerpoint/2010/main" val="37093689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fld id="{311F4188-8D6A-4DB4-B2E6-43589B6D939D}" type="datetime1">
              <a:rPr lang="en-US" altLang="en-US"/>
              <a:pPr/>
              <a:t>11/20/2013</a:t>
            </a:fld>
            <a:endParaRPr lang="en-US" altLang="en-US"/>
          </a:p>
        </p:txBody>
      </p:sp>
      <p:sp>
        <p:nvSpPr>
          <p:cNvPr id="6" name="Footer Placeholder 4"/>
          <p:cNvSpPr>
            <a:spLocks noGrp="1"/>
          </p:cNvSpPr>
          <p:nvPr>
            <p:ph type="ftr" sz="quarter" idx="11"/>
          </p:nvPr>
        </p:nvSpPr>
        <p:spPr/>
        <p:txBody>
          <a:bodyPr/>
          <a:lstStyle>
            <a:lvl1pPr>
              <a:defRPr/>
            </a:lvl1pPr>
          </a:lstStyle>
          <a:p>
            <a:pPr>
              <a:defRPr/>
            </a:pPr>
            <a:r>
              <a:rPr lang="en-US"/>
              <a:t>Copyright 2012 Dedicated Defined Benefit Services LLC</a:t>
            </a:r>
          </a:p>
        </p:txBody>
      </p:sp>
      <p:sp>
        <p:nvSpPr>
          <p:cNvPr id="7" name="Slide Number Placeholder 5"/>
          <p:cNvSpPr>
            <a:spLocks noGrp="1"/>
          </p:cNvSpPr>
          <p:nvPr>
            <p:ph type="sldNum" sz="quarter" idx="12"/>
          </p:nvPr>
        </p:nvSpPr>
        <p:spPr/>
        <p:txBody>
          <a:bodyPr/>
          <a:lstStyle>
            <a:lvl1pPr>
              <a:defRPr/>
            </a:lvl1pPr>
          </a:lstStyle>
          <a:p>
            <a:fld id="{496FE3EE-661B-4536-AB81-8AACB521D263}" type="slidenum">
              <a:rPr lang="en-US" altLang="en-US"/>
              <a:pPr/>
              <a:t>‹#›</a:t>
            </a:fld>
            <a:endParaRPr lang="en-US" altLang="en-US"/>
          </a:p>
        </p:txBody>
      </p:sp>
    </p:spTree>
    <p:extLst>
      <p:ext uri="{BB962C8B-B14F-4D97-AF65-F5344CB8AC3E}">
        <p14:creationId xmlns:p14="http://schemas.microsoft.com/office/powerpoint/2010/main" val="32294645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fld id="{39508AB1-913A-4421-9551-CF1805751CD7}" type="datetime1">
              <a:rPr lang="en-US" altLang="en-US"/>
              <a:pPr/>
              <a:t>11/20/2013</a:t>
            </a:fld>
            <a:endParaRPr lang="en-US" altLang="en-US"/>
          </a:p>
        </p:txBody>
      </p:sp>
      <p:sp>
        <p:nvSpPr>
          <p:cNvPr id="8" name="Footer Placeholder 4"/>
          <p:cNvSpPr>
            <a:spLocks noGrp="1"/>
          </p:cNvSpPr>
          <p:nvPr>
            <p:ph type="ftr" sz="quarter" idx="11"/>
          </p:nvPr>
        </p:nvSpPr>
        <p:spPr/>
        <p:txBody>
          <a:bodyPr/>
          <a:lstStyle>
            <a:lvl1pPr>
              <a:defRPr/>
            </a:lvl1pPr>
          </a:lstStyle>
          <a:p>
            <a:pPr>
              <a:defRPr/>
            </a:pPr>
            <a:r>
              <a:rPr lang="en-US"/>
              <a:t>Copyright 2012 Dedicated Defined Benefit Services LLC</a:t>
            </a:r>
          </a:p>
        </p:txBody>
      </p:sp>
      <p:sp>
        <p:nvSpPr>
          <p:cNvPr id="9" name="Slide Number Placeholder 5"/>
          <p:cNvSpPr>
            <a:spLocks noGrp="1"/>
          </p:cNvSpPr>
          <p:nvPr>
            <p:ph type="sldNum" sz="quarter" idx="12"/>
          </p:nvPr>
        </p:nvSpPr>
        <p:spPr/>
        <p:txBody>
          <a:bodyPr/>
          <a:lstStyle>
            <a:lvl1pPr>
              <a:defRPr/>
            </a:lvl1pPr>
          </a:lstStyle>
          <a:p>
            <a:fld id="{121CE806-783D-4796-BB38-0CBFBE14245E}" type="slidenum">
              <a:rPr lang="en-US" altLang="en-US"/>
              <a:pPr/>
              <a:t>‹#›</a:t>
            </a:fld>
            <a:endParaRPr lang="en-US" altLang="en-US"/>
          </a:p>
        </p:txBody>
      </p:sp>
    </p:spTree>
    <p:extLst>
      <p:ext uri="{BB962C8B-B14F-4D97-AF65-F5344CB8AC3E}">
        <p14:creationId xmlns:p14="http://schemas.microsoft.com/office/powerpoint/2010/main" val="2257427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fld id="{6DEA220E-4090-4B76-87CA-0C5CBB0AAE4A}" type="datetime1">
              <a:rPr lang="en-US" altLang="en-US"/>
              <a:pPr/>
              <a:t>11/20/2013</a:t>
            </a:fld>
            <a:endParaRPr lang="en-US" altLang="en-US"/>
          </a:p>
        </p:txBody>
      </p:sp>
      <p:sp>
        <p:nvSpPr>
          <p:cNvPr id="4" name="Footer Placeholder 4"/>
          <p:cNvSpPr>
            <a:spLocks noGrp="1"/>
          </p:cNvSpPr>
          <p:nvPr>
            <p:ph type="ftr" sz="quarter" idx="11"/>
          </p:nvPr>
        </p:nvSpPr>
        <p:spPr/>
        <p:txBody>
          <a:bodyPr/>
          <a:lstStyle>
            <a:lvl1pPr>
              <a:defRPr/>
            </a:lvl1pPr>
          </a:lstStyle>
          <a:p>
            <a:pPr>
              <a:defRPr/>
            </a:pPr>
            <a:r>
              <a:rPr lang="en-US"/>
              <a:t>Copyright 2012 Dedicated Defined Benefit Services LLC</a:t>
            </a:r>
          </a:p>
        </p:txBody>
      </p:sp>
      <p:sp>
        <p:nvSpPr>
          <p:cNvPr id="5" name="Slide Number Placeholder 5"/>
          <p:cNvSpPr>
            <a:spLocks noGrp="1"/>
          </p:cNvSpPr>
          <p:nvPr>
            <p:ph type="sldNum" sz="quarter" idx="12"/>
          </p:nvPr>
        </p:nvSpPr>
        <p:spPr/>
        <p:txBody>
          <a:bodyPr/>
          <a:lstStyle>
            <a:lvl1pPr>
              <a:defRPr/>
            </a:lvl1pPr>
          </a:lstStyle>
          <a:p>
            <a:fld id="{2B071FDC-D17B-45A7-8240-90225EE7249B}" type="slidenum">
              <a:rPr lang="en-US" altLang="en-US"/>
              <a:pPr/>
              <a:t>‹#›</a:t>
            </a:fld>
            <a:endParaRPr lang="en-US" altLang="en-US"/>
          </a:p>
        </p:txBody>
      </p:sp>
    </p:spTree>
    <p:extLst>
      <p:ext uri="{BB962C8B-B14F-4D97-AF65-F5344CB8AC3E}">
        <p14:creationId xmlns:p14="http://schemas.microsoft.com/office/powerpoint/2010/main" val="29812159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17EAE6EE-FD1C-4FE3-B25B-636B7FA75634}" type="datetime1">
              <a:rPr lang="en-US" altLang="en-US"/>
              <a:pPr/>
              <a:t>11/20/2013</a:t>
            </a:fld>
            <a:endParaRPr lang="en-US" altLang="en-US"/>
          </a:p>
        </p:txBody>
      </p:sp>
      <p:sp>
        <p:nvSpPr>
          <p:cNvPr id="3" name="Footer Placeholder 4"/>
          <p:cNvSpPr>
            <a:spLocks noGrp="1"/>
          </p:cNvSpPr>
          <p:nvPr>
            <p:ph type="ftr" sz="quarter" idx="11"/>
          </p:nvPr>
        </p:nvSpPr>
        <p:spPr/>
        <p:txBody>
          <a:bodyPr/>
          <a:lstStyle>
            <a:lvl1pPr>
              <a:defRPr/>
            </a:lvl1pPr>
          </a:lstStyle>
          <a:p>
            <a:pPr>
              <a:defRPr/>
            </a:pPr>
            <a:r>
              <a:rPr lang="en-US"/>
              <a:t>Copyright 2012 Dedicated Defined Benefit Services LLC</a:t>
            </a:r>
          </a:p>
        </p:txBody>
      </p:sp>
      <p:sp>
        <p:nvSpPr>
          <p:cNvPr id="4" name="Slide Number Placeholder 5"/>
          <p:cNvSpPr>
            <a:spLocks noGrp="1"/>
          </p:cNvSpPr>
          <p:nvPr>
            <p:ph type="sldNum" sz="quarter" idx="12"/>
          </p:nvPr>
        </p:nvSpPr>
        <p:spPr/>
        <p:txBody>
          <a:bodyPr/>
          <a:lstStyle>
            <a:lvl1pPr>
              <a:defRPr/>
            </a:lvl1pPr>
          </a:lstStyle>
          <a:p>
            <a:fld id="{870A8B62-24FB-4816-A6F0-5653A72F227B}" type="slidenum">
              <a:rPr lang="en-US" altLang="en-US"/>
              <a:pPr/>
              <a:t>‹#›</a:t>
            </a:fld>
            <a:endParaRPr lang="en-US" altLang="en-US"/>
          </a:p>
        </p:txBody>
      </p:sp>
    </p:spTree>
    <p:extLst>
      <p:ext uri="{BB962C8B-B14F-4D97-AF65-F5344CB8AC3E}">
        <p14:creationId xmlns:p14="http://schemas.microsoft.com/office/powerpoint/2010/main" val="16067532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E0F97F6A-5801-461C-8DF0-740E1858172E}" type="datetime1">
              <a:rPr lang="en-US" altLang="en-US"/>
              <a:pPr/>
              <a:t>11/20/2013</a:t>
            </a:fld>
            <a:endParaRPr lang="en-US" altLang="en-US"/>
          </a:p>
        </p:txBody>
      </p:sp>
      <p:sp>
        <p:nvSpPr>
          <p:cNvPr id="6" name="Footer Placeholder 4"/>
          <p:cNvSpPr>
            <a:spLocks noGrp="1"/>
          </p:cNvSpPr>
          <p:nvPr>
            <p:ph type="ftr" sz="quarter" idx="11"/>
          </p:nvPr>
        </p:nvSpPr>
        <p:spPr/>
        <p:txBody>
          <a:bodyPr/>
          <a:lstStyle>
            <a:lvl1pPr>
              <a:defRPr/>
            </a:lvl1pPr>
          </a:lstStyle>
          <a:p>
            <a:pPr>
              <a:defRPr/>
            </a:pPr>
            <a:r>
              <a:rPr lang="en-US"/>
              <a:t>Copyright 2012 Dedicated Defined Benefit Services LLC</a:t>
            </a:r>
          </a:p>
        </p:txBody>
      </p:sp>
      <p:sp>
        <p:nvSpPr>
          <p:cNvPr id="7" name="Slide Number Placeholder 5"/>
          <p:cNvSpPr>
            <a:spLocks noGrp="1"/>
          </p:cNvSpPr>
          <p:nvPr>
            <p:ph type="sldNum" sz="quarter" idx="12"/>
          </p:nvPr>
        </p:nvSpPr>
        <p:spPr/>
        <p:txBody>
          <a:bodyPr/>
          <a:lstStyle>
            <a:lvl1pPr>
              <a:defRPr/>
            </a:lvl1pPr>
          </a:lstStyle>
          <a:p>
            <a:fld id="{9DB96041-F0FA-426F-8E2C-53770B7753E1}" type="slidenum">
              <a:rPr lang="en-US" altLang="en-US"/>
              <a:pPr/>
              <a:t>‹#›</a:t>
            </a:fld>
            <a:endParaRPr lang="en-US" altLang="en-US"/>
          </a:p>
        </p:txBody>
      </p:sp>
    </p:spTree>
    <p:extLst>
      <p:ext uri="{BB962C8B-B14F-4D97-AF65-F5344CB8AC3E}">
        <p14:creationId xmlns:p14="http://schemas.microsoft.com/office/powerpoint/2010/main" val="33366756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4A1A88B0-8C4E-4EEA-9A76-B198C06801F8}" type="datetime1">
              <a:rPr lang="en-US" altLang="en-US"/>
              <a:pPr/>
              <a:t>11/20/2013</a:t>
            </a:fld>
            <a:endParaRPr lang="en-US" altLang="en-US"/>
          </a:p>
        </p:txBody>
      </p:sp>
      <p:sp>
        <p:nvSpPr>
          <p:cNvPr id="6" name="Footer Placeholder 4"/>
          <p:cNvSpPr>
            <a:spLocks noGrp="1"/>
          </p:cNvSpPr>
          <p:nvPr>
            <p:ph type="ftr" sz="quarter" idx="11"/>
          </p:nvPr>
        </p:nvSpPr>
        <p:spPr/>
        <p:txBody>
          <a:bodyPr/>
          <a:lstStyle>
            <a:lvl1pPr>
              <a:defRPr/>
            </a:lvl1pPr>
          </a:lstStyle>
          <a:p>
            <a:pPr>
              <a:defRPr/>
            </a:pPr>
            <a:r>
              <a:rPr lang="en-US"/>
              <a:t>Copyright 2012 Dedicated Defined Benefit Services LLC</a:t>
            </a:r>
          </a:p>
        </p:txBody>
      </p:sp>
      <p:sp>
        <p:nvSpPr>
          <p:cNvPr id="7" name="Slide Number Placeholder 5"/>
          <p:cNvSpPr>
            <a:spLocks noGrp="1"/>
          </p:cNvSpPr>
          <p:nvPr>
            <p:ph type="sldNum" sz="quarter" idx="12"/>
          </p:nvPr>
        </p:nvSpPr>
        <p:spPr/>
        <p:txBody>
          <a:bodyPr/>
          <a:lstStyle>
            <a:lvl1pPr>
              <a:defRPr/>
            </a:lvl1pPr>
          </a:lstStyle>
          <a:p>
            <a:fld id="{253C1FDE-57C8-4FA0-BEB8-E68EE87C2FBF}" type="slidenum">
              <a:rPr lang="en-US" altLang="en-US"/>
              <a:pPr/>
              <a:t>‹#›</a:t>
            </a:fld>
            <a:endParaRPr lang="en-US" altLang="en-US"/>
          </a:p>
        </p:txBody>
      </p:sp>
    </p:spTree>
    <p:extLst>
      <p:ext uri="{BB962C8B-B14F-4D97-AF65-F5344CB8AC3E}">
        <p14:creationId xmlns:p14="http://schemas.microsoft.com/office/powerpoint/2010/main" val="215282166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7BB831AD-359C-4DBD-99B9-A7D0A9D0C20B}" type="datetime1">
              <a:rPr lang="en-US" altLang="en-US"/>
              <a:pPr/>
              <a:t>11/20/2013</a:t>
            </a:fld>
            <a:endParaRPr lang="en-US" altLang="en-US"/>
          </a:p>
        </p:txBody>
      </p:sp>
      <p:sp>
        <p:nvSpPr>
          <p:cNvPr id="5" name="Footer Placeholder 4"/>
          <p:cNvSpPr>
            <a:spLocks noGrp="1"/>
          </p:cNvSpPr>
          <p:nvPr>
            <p:ph type="ftr" sz="quarter" idx="11"/>
          </p:nvPr>
        </p:nvSpPr>
        <p:spPr/>
        <p:txBody>
          <a:bodyPr/>
          <a:lstStyle>
            <a:lvl1pPr>
              <a:defRPr/>
            </a:lvl1pPr>
          </a:lstStyle>
          <a:p>
            <a:pPr>
              <a:defRPr/>
            </a:pPr>
            <a:r>
              <a:rPr lang="en-US"/>
              <a:t>Copyright 2012 Dedicated Defined Benefit Services LLC</a:t>
            </a:r>
          </a:p>
        </p:txBody>
      </p:sp>
      <p:sp>
        <p:nvSpPr>
          <p:cNvPr id="6" name="Slide Number Placeholder 5"/>
          <p:cNvSpPr>
            <a:spLocks noGrp="1"/>
          </p:cNvSpPr>
          <p:nvPr>
            <p:ph type="sldNum" sz="quarter" idx="12"/>
          </p:nvPr>
        </p:nvSpPr>
        <p:spPr/>
        <p:txBody>
          <a:bodyPr/>
          <a:lstStyle>
            <a:lvl1pPr>
              <a:defRPr/>
            </a:lvl1pPr>
          </a:lstStyle>
          <a:p>
            <a:fld id="{9B06E0D1-244C-400A-9DCD-2AA4A726EAD7}" type="slidenum">
              <a:rPr lang="en-US" altLang="en-US"/>
              <a:pPr/>
              <a:t>‹#›</a:t>
            </a:fld>
            <a:endParaRPr lang="en-US" altLang="en-US"/>
          </a:p>
        </p:txBody>
      </p:sp>
    </p:spTree>
    <p:extLst>
      <p:ext uri="{BB962C8B-B14F-4D97-AF65-F5344CB8AC3E}">
        <p14:creationId xmlns:p14="http://schemas.microsoft.com/office/powerpoint/2010/main" val="33717452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FBE9AABA-C654-46ED-BA31-EC2EF4B14BE6}" type="datetime1">
              <a:rPr lang="en-US" altLang="en-US"/>
              <a:pPr/>
              <a:t>11/20/2013</a:t>
            </a:fld>
            <a:endParaRPr lang="en-US" altLang="en-US"/>
          </a:p>
        </p:txBody>
      </p:sp>
      <p:sp>
        <p:nvSpPr>
          <p:cNvPr id="5" name="Footer Placeholder 4"/>
          <p:cNvSpPr>
            <a:spLocks noGrp="1"/>
          </p:cNvSpPr>
          <p:nvPr>
            <p:ph type="ftr" sz="quarter" idx="11"/>
          </p:nvPr>
        </p:nvSpPr>
        <p:spPr/>
        <p:txBody>
          <a:bodyPr/>
          <a:lstStyle>
            <a:lvl1pPr>
              <a:defRPr/>
            </a:lvl1pPr>
          </a:lstStyle>
          <a:p>
            <a:pPr>
              <a:defRPr/>
            </a:pPr>
            <a:r>
              <a:rPr lang="en-US"/>
              <a:t>Copyright 2012 Dedicated Defined Benefit Services LLC</a:t>
            </a:r>
          </a:p>
        </p:txBody>
      </p:sp>
      <p:sp>
        <p:nvSpPr>
          <p:cNvPr id="6" name="Slide Number Placeholder 5"/>
          <p:cNvSpPr>
            <a:spLocks noGrp="1"/>
          </p:cNvSpPr>
          <p:nvPr>
            <p:ph type="sldNum" sz="quarter" idx="12"/>
          </p:nvPr>
        </p:nvSpPr>
        <p:spPr/>
        <p:txBody>
          <a:bodyPr/>
          <a:lstStyle>
            <a:lvl1pPr>
              <a:defRPr/>
            </a:lvl1pPr>
          </a:lstStyle>
          <a:p>
            <a:fld id="{C36E7DC3-3FA7-4463-B9A5-9B25F212ED80}" type="slidenum">
              <a:rPr lang="en-US" altLang="en-US"/>
              <a:pPr/>
              <a:t>‹#›</a:t>
            </a:fld>
            <a:endParaRPr lang="en-US" altLang="en-US"/>
          </a:p>
        </p:txBody>
      </p:sp>
    </p:spTree>
    <p:extLst>
      <p:ext uri="{BB962C8B-B14F-4D97-AF65-F5344CB8AC3E}">
        <p14:creationId xmlns:p14="http://schemas.microsoft.com/office/powerpoint/2010/main" val="19544073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31000">
              <a:schemeClr val="bg1"/>
            </a:gs>
            <a:gs pos="0">
              <a:schemeClr val="accent5">
                <a:lumMod val="20000"/>
                <a:lumOff val="80000"/>
              </a:schemeClr>
            </a:gs>
            <a:gs pos="98000">
              <a:schemeClr val="accent5">
                <a:lumMod val="20000"/>
                <a:lumOff val="80000"/>
              </a:schemeClr>
            </a:gs>
          </a:gsLst>
          <a:lin ang="5400000" scaled="0"/>
          <a:tileRect/>
        </a:gra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34975" y="12954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cxnSp>
        <p:nvCxnSpPr>
          <p:cNvPr id="9" name="Straight Connector 8"/>
          <p:cNvCxnSpPr/>
          <p:nvPr/>
        </p:nvCxnSpPr>
        <p:spPr>
          <a:xfrm>
            <a:off x="-26988" y="1120775"/>
            <a:ext cx="8915401" cy="0"/>
          </a:xfrm>
          <a:prstGeom prst="line">
            <a:avLst/>
          </a:prstGeom>
          <a:ln w="28575">
            <a:solidFill>
              <a:srgbClr val="00B050"/>
            </a:solidFill>
          </a:ln>
        </p:spPr>
        <p:style>
          <a:lnRef idx="1">
            <a:schemeClr val="accent2"/>
          </a:lnRef>
          <a:fillRef idx="0">
            <a:schemeClr val="accent2"/>
          </a:fillRef>
          <a:effectRef idx="0">
            <a:schemeClr val="accent2"/>
          </a:effectRef>
          <a:fontRef idx="minor">
            <a:schemeClr val="tx1"/>
          </a:fontRef>
        </p:style>
      </p:cxnSp>
      <p:sp>
        <p:nvSpPr>
          <p:cNvPr id="10" name="Rectangle 9"/>
          <p:cNvSpPr/>
          <p:nvPr/>
        </p:nvSpPr>
        <p:spPr>
          <a:xfrm>
            <a:off x="8507413" y="815975"/>
            <a:ext cx="381000" cy="3048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Slide Number Placeholder 11"/>
          <p:cNvSpPr txBox="1">
            <a:spLocks/>
          </p:cNvSpPr>
          <p:nvPr userDrawn="1"/>
        </p:nvSpPr>
        <p:spPr>
          <a:xfrm>
            <a:off x="7010400" y="6492875"/>
            <a:ext cx="2133600" cy="365125"/>
          </a:xfrm>
          <a:prstGeom prst="rect">
            <a:avLst/>
          </a:prstGeom>
        </p:spPr>
        <p:txBody>
          <a:bodyPr anchor="ct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algn="r" eaLnBrk="1" hangingPunct="1"/>
            <a:fld id="{D7BE1F4D-BEE3-46D4-A622-486A08DCC0A1}" type="slidenum">
              <a:rPr lang="en-US" altLang="en-US" sz="1100">
                <a:latin typeface="Arial" pitchFamily="34" charset="0"/>
                <a:cs typeface="Arial" pitchFamily="34" charset="0"/>
              </a:rPr>
              <a:pPr algn="r" eaLnBrk="1" hangingPunct="1"/>
              <a:t>‹#›</a:t>
            </a:fld>
            <a:endParaRPr lang="en-US" altLang="en-US" sz="1100">
              <a:latin typeface="Arial" pitchFamily="34" charset="0"/>
              <a:cs typeface="Arial" pitchFamily="34" charset="0"/>
            </a:endParaRPr>
          </a:p>
        </p:txBody>
      </p:sp>
      <p:sp>
        <p:nvSpPr>
          <p:cNvPr id="11" name="Rectangle 7"/>
          <p:cNvSpPr/>
          <p:nvPr userDrawn="1"/>
        </p:nvSpPr>
        <p:spPr>
          <a:xfrm>
            <a:off x="0" y="6516688"/>
            <a:ext cx="9144000" cy="341312"/>
          </a:xfrm>
          <a:prstGeom prst="rect">
            <a:avLst/>
          </a:prstGeom>
          <a:gradFill>
            <a:gsLst>
              <a:gs pos="23000">
                <a:schemeClr val="bg1"/>
              </a:gs>
              <a:gs pos="98000">
                <a:schemeClr val="tx2">
                  <a:lumMod val="20000"/>
                  <a:lumOff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en-US"/>
          </a:p>
        </p:txBody>
      </p:sp>
      <p:sp>
        <p:nvSpPr>
          <p:cNvPr id="14" name="Freeform 13"/>
          <p:cNvSpPr/>
          <p:nvPr userDrawn="1"/>
        </p:nvSpPr>
        <p:spPr>
          <a:xfrm flipV="1">
            <a:off x="6629400" y="6232525"/>
            <a:ext cx="2514600" cy="625475"/>
          </a:xfrm>
          <a:custGeom>
            <a:avLst/>
            <a:gdLst>
              <a:gd name="connsiteX0" fmla="*/ 3399692 w 3399692"/>
              <a:gd name="connsiteY0" fmla="*/ 164123 h 1125415"/>
              <a:gd name="connsiteX1" fmla="*/ 3399692 w 3399692"/>
              <a:gd name="connsiteY1" fmla="*/ 679938 h 1125415"/>
              <a:gd name="connsiteX2" fmla="*/ 3012830 w 3399692"/>
              <a:gd name="connsiteY2" fmla="*/ 1125415 h 1125415"/>
              <a:gd name="connsiteX3" fmla="*/ 445477 w 3399692"/>
              <a:gd name="connsiteY3" fmla="*/ 1125415 h 1125415"/>
              <a:gd name="connsiteX4" fmla="*/ 0 w 3399692"/>
              <a:gd name="connsiteY4" fmla="*/ 644769 h 1125415"/>
              <a:gd name="connsiteX5" fmla="*/ 0 w 3399692"/>
              <a:gd name="connsiteY5" fmla="*/ 0 h 1125415"/>
              <a:gd name="connsiteX6" fmla="*/ 3387969 w 3399692"/>
              <a:gd name="connsiteY6" fmla="*/ 23446 h 1125415"/>
              <a:gd name="connsiteX7" fmla="*/ 3399692 w 3399692"/>
              <a:gd name="connsiteY7" fmla="*/ 164123 h 1125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99692" h="1125415">
                <a:moveTo>
                  <a:pt x="3399692" y="164123"/>
                </a:moveTo>
                <a:lnTo>
                  <a:pt x="3399692" y="679938"/>
                </a:lnTo>
                <a:lnTo>
                  <a:pt x="3012830" y="1125415"/>
                </a:lnTo>
                <a:lnTo>
                  <a:pt x="445477" y="1125415"/>
                </a:lnTo>
                <a:lnTo>
                  <a:pt x="0" y="644769"/>
                </a:lnTo>
                <a:lnTo>
                  <a:pt x="0" y="0"/>
                </a:lnTo>
                <a:lnTo>
                  <a:pt x="3387969" y="23446"/>
                </a:lnTo>
                <a:lnTo>
                  <a:pt x="3399692" y="16412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pic>
        <p:nvPicPr>
          <p:cNvPr id="1033" name="Picture 9"/>
          <p:cNvPicPr>
            <a:picLocks noChangeAspect="1"/>
          </p:cNvPicPr>
          <p:nvPr userDrawn="1"/>
        </p:nvPicPr>
        <p:blipFill>
          <a:blip r:embed="rId15" cstate="print">
            <a:extLst>
              <a:ext uri="{28A0092B-C50C-407E-A947-70E740481C1C}">
                <a14:useLocalDpi xmlns:a14="http://schemas.microsoft.com/office/drawing/2010/main" val="0"/>
              </a:ext>
            </a:extLst>
          </a:blip>
          <a:srcRect/>
          <a:stretch>
            <a:fillRect/>
          </a:stretch>
        </p:blipFill>
        <p:spPr bwMode="auto">
          <a:xfrm>
            <a:off x="7088188" y="6302375"/>
            <a:ext cx="1597025"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1" name="TextBox 14"/>
          <p:cNvSpPr txBox="1">
            <a:spLocks noChangeArrowheads="1"/>
          </p:cNvSpPr>
          <p:nvPr userDrawn="1"/>
        </p:nvSpPr>
        <p:spPr bwMode="auto">
          <a:xfrm>
            <a:off x="381000" y="6629400"/>
            <a:ext cx="3359150" cy="523875"/>
          </a:xfrm>
          <a:prstGeom prst="rect">
            <a:avLst/>
          </a:prstGeom>
          <a:noFill/>
          <a:ln>
            <a:noFill/>
          </a:ln>
          <a:extLst/>
        </p:spPr>
        <p:txBody>
          <a:bodyPr>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algn="ctr" eaLnBrk="1" hangingPunct="1">
              <a:defRPr/>
            </a:pPr>
            <a:r>
              <a:rPr lang="en-US" sz="1000" dirty="0" smtClean="0">
                <a:solidFill>
                  <a:srgbClr val="000000"/>
                </a:solidFill>
              </a:rPr>
              <a:t>Copyright 2013 Dedicated Defined Benefit Services LLC</a:t>
            </a:r>
          </a:p>
          <a:p>
            <a:pPr eaLnBrk="1" hangingPunct="1">
              <a:defRPr/>
            </a:pPr>
            <a:endParaRPr lang="en-US" dirty="0" smtClean="0"/>
          </a:p>
        </p:txBody>
      </p:sp>
      <p:sp>
        <p:nvSpPr>
          <p:cNvPr id="6" name="Slide Number Placeholder 5"/>
          <p:cNvSpPr>
            <a:spLocks noGrp="1"/>
          </p:cNvSpPr>
          <p:nvPr>
            <p:ph type="sldNum" sz="quarter" idx="4"/>
          </p:nvPr>
        </p:nvSpPr>
        <p:spPr>
          <a:xfrm>
            <a:off x="7010400" y="6492875"/>
            <a:ext cx="2133600" cy="365125"/>
          </a:xfrm>
          <a:prstGeom prst="rect">
            <a:avLst/>
          </a:prstGeom>
        </p:spPr>
        <p:txBody>
          <a:bodyPr vert="horz" wrap="square" lIns="0" tIns="0" rIns="0" bIns="0" numCol="1" anchor="b" anchorCtr="0" compatLnSpc="1">
            <a:prstTxWarp prst="textNoShape">
              <a:avLst/>
            </a:prstTxWarp>
          </a:bodyPr>
          <a:lstStyle>
            <a:lvl1pPr algn="r">
              <a:defRPr sz="1100">
                <a:latin typeface="Arial" pitchFamily="34" charset="0"/>
                <a:cs typeface="Arial" pitchFamily="34" charset="0"/>
              </a:defRPr>
            </a:lvl1pPr>
          </a:lstStyle>
          <a:p>
            <a:fld id="{C1E8692F-91D6-4157-BEC9-7245EA6D7FA7}"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6430" r:id="rId1"/>
    <p:sldLayoutId id="2147486431" r:id="rId2"/>
    <p:sldLayoutId id="2147486432" r:id="rId3"/>
    <p:sldLayoutId id="2147486433" r:id="rId4"/>
    <p:sldLayoutId id="2147486434" r:id="rId5"/>
    <p:sldLayoutId id="2147486435" r:id="rId6"/>
    <p:sldLayoutId id="2147486436" r:id="rId7"/>
    <p:sldLayoutId id="2147486437" r:id="rId8"/>
    <p:sldLayoutId id="2147486438" r:id="rId9"/>
    <p:sldLayoutId id="2147486439" r:id="rId10"/>
    <p:sldLayoutId id="2147486440" r:id="rId11"/>
    <p:sldLayoutId id="2147486441" r:id="rId12"/>
    <p:sldLayoutId id="2147486442" r:id="rId13"/>
  </p:sldLayoutIdLst>
  <p:transition>
    <p:wipe dir="r"/>
  </p:transition>
  <p:timing>
    <p:tnLst>
      <p:par>
        <p:cTn id="1" dur="indefinite" restart="never" nodeType="tmRoot"/>
      </p:par>
    </p:tnLst>
  </p:timing>
  <p:txStyles>
    <p:titleStyle>
      <a:lvl1pPr algn="ctr" rtl="0" eaLnBrk="0" fontAlgn="base" hangingPunct="0">
        <a:spcBef>
          <a:spcPct val="0"/>
        </a:spcBef>
        <a:spcAft>
          <a:spcPct val="0"/>
        </a:spcAft>
        <a:defRPr sz="3200" b="1" kern="1200">
          <a:solidFill>
            <a:srgbClr val="387C2B"/>
          </a:solidFill>
          <a:latin typeface="+mj-lt"/>
          <a:ea typeface="MS PGothic" pitchFamily="34" charset="-128"/>
          <a:cs typeface="+mj-cs"/>
        </a:defRPr>
      </a:lvl1pPr>
      <a:lvl2pPr algn="ctr" rtl="0" eaLnBrk="0" fontAlgn="base" hangingPunct="0">
        <a:spcBef>
          <a:spcPct val="0"/>
        </a:spcBef>
        <a:spcAft>
          <a:spcPct val="0"/>
        </a:spcAft>
        <a:defRPr sz="3200" b="1">
          <a:solidFill>
            <a:srgbClr val="387C2B"/>
          </a:solidFill>
          <a:latin typeface="Verdana" pitchFamily="34" charset="0"/>
          <a:ea typeface="MS PGothic" pitchFamily="34" charset="-128"/>
        </a:defRPr>
      </a:lvl2pPr>
      <a:lvl3pPr algn="ctr" rtl="0" eaLnBrk="0" fontAlgn="base" hangingPunct="0">
        <a:spcBef>
          <a:spcPct val="0"/>
        </a:spcBef>
        <a:spcAft>
          <a:spcPct val="0"/>
        </a:spcAft>
        <a:defRPr sz="3200" b="1">
          <a:solidFill>
            <a:srgbClr val="387C2B"/>
          </a:solidFill>
          <a:latin typeface="Verdana" pitchFamily="34" charset="0"/>
          <a:ea typeface="MS PGothic" pitchFamily="34" charset="-128"/>
        </a:defRPr>
      </a:lvl3pPr>
      <a:lvl4pPr algn="ctr" rtl="0" eaLnBrk="0" fontAlgn="base" hangingPunct="0">
        <a:spcBef>
          <a:spcPct val="0"/>
        </a:spcBef>
        <a:spcAft>
          <a:spcPct val="0"/>
        </a:spcAft>
        <a:defRPr sz="3200" b="1">
          <a:solidFill>
            <a:srgbClr val="387C2B"/>
          </a:solidFill>
          <a:latin typeface="Verdana" pitchFamily="34" charset="0"/>
          <a:ea typeface="MS PGothic" pitchFamily="34" charset="-128"/>
        </a:defRPr>
      </a:lvl4pPr>
      <a:lvl5pPr algn="ctr" rtl="0" eaLnBrk="0" fontAlgn="base" hangingPunct="0">
        <a:spcBef>
          <a:spcPct val="0"/>
        </a:spcBef>
        <a:spcAft>
          <a:spcPct val="0"/>
        </a:spcAft>
        <a:defRPr sz="3200" b="1">
          <a:solidFill>
            <a:srgbClr val="387C2B"/>
          </a:solidFill>
          <a:latin typeface="Verdana" pitchFamily="34" charset="0"/>
          <a:ea typeface="MS PGothic" pitchFamily="34" charset="-128"/>
        </a:defRPr>
      </a:lvl5pPr>
      <a:lvl6pPr marL="457200" algn="ctr" rtl="0" eaLnBrk="1" fontAlgn="base" hangingPunct="1">
        <a:spcBef>
          <a:spcPct val="0"/>
        </a:spcBef>
        <a:spcAft>
          <a:spcPct val="0"/>
        </a:spcAft>
        <a:defRPr sz="3200" b="1">
          <a:solidFill>
            <a:srgbClr val="387C2B"/>
          </a:solidFill>
          <a:latin typeface="Verdana" pitchFamily="34" charset="0"/>
        </a:defRPr>
      </a:lvl6pPr>
      <a:lvl7pPr marL="914400" algn="ctr" rtl="0" eaLnBrk="1" fontAlgn="base" hangingPunct="1">
        <a:spcBef>
          <a:spcPct val="0"/>
        </a:spcBef>
        <a:spcAft>
          <a:spcPct val="0"/>
        </a:spcAft>
        <a:defRPr sz="3200" b="1">
          <a:solidFill>
            <a:srgbClr val="387C2B"/>
          </a:solidFill>
          <a:latin typeface="Verdana" pitchFamily="34" charset="0"/>
        </a:defRPr>
      </a:lvl7pPr>
      <a:lvl8pPr marL="1371600" algn="ctr" rtl="0" eaLnBrk="1" fontAlgn="base" hangingPunct="1">
        <a:spcBef>
          <a:spcPct val="0"/>
        </a:spcBef>
        <a:spcAft>
          <a:spcPct val="0"/>
        </a:spcAft>
        <a:defRPr sz="3200" b="1">
          <a:solidFill>
            <a:srgbClr val="387C2B"/>
          </a:solidFill>
          <a:latin typeface="Verdana" pitchFamily="34" charset="0"/>
        </a:defRPr>
      </a:lvl8pPr>
      <a:lvl9pPr marL="1828800" algn="ctr" rtl="0" eaLnBrk="1" fontAlgn="base" hangingPunct="1">
        <a:spcBef>
          <a:spcPct val="0"/>
        </a:spcBef>
        <a:spcAft>
          <a:spcPct val="0"/>
        </a:spcAft>
        <a:defRPr sz="3200" b="1">
          <a:solidFill>
            <a:srgbClr val="387C2B"/>
          </a:solidFill>
          <a:latin typeface="Verdana" pitchFamily="34" charset="0"/>
        </a:defRPr>
      </a:lvl9pPr>
    </p:titleStyle>
    <p:bodyStyle>
      <a:lvl1pPr marL="342900" indent="-342900" algn="l" rtl="0" eaLnBrk="0" fontAlgn="base" hangingPunct="0">
        <a:spcBef>
          <a:spcPct val="20000"/>
        </a:spcBef>
        <a:spcAft>
          <a:spcPct val="0"/>
        </a:spcAft>
        <a:buClr>
          <a:schemeClr val="tx2"/>
        </a:buClr>
        <a:buFont typeface="Wingdings" pitchFamily="2" charset="2"/>
        <a:buChar char="§"/>
        <a:defRPr sz="2000" kern="1200">
          <a:solidFill>
            <a:schemeClr val="tx1"/>
          </a:solidFill>
          <a:latin typeface="+mn-lt"/>
          <a:ea typeface="MS PGothic" pitchFamily="34" charset="-128"/>
          <a:cs typeface="+mn-cs"/>
        </a:defRPr>
      </a:lvl1pPr>
      <a:lvl2pPr marL="742950" indent="-285750" algn="l" rtl="0" eaLnBrk="0" fontAlgn="base" hangingPunct="0">
        <a:spcBef>
          <a:spcPct val="20000"/>
        </a:spcBef>
        <a:spcAft>
          <a:spcPct val="0"/>
        </a:spcAft>
        <a:buClr>
          <a:schemeClr val="tx2"/>
        </a:buClr>
        <a:buFont typeface="Arial" pitchFamily="34" charset="0"/>
        <a:buChar char="–"/>
        <a:defRPr kern="1200">
          <a:solidFill>
            <a:schemeClr val="tx1"/>
          </a:solidFill>
          <a:latin typeface="+mn-lt"/>
          <a:ea typeface="MS PGothic" pitchFamily="34" charset="-128"/>
          <a:cs typeface="+mn-cs"/>
        </a:defRPr>
      </a:lvl2pPr>
      <a:lvl3pPr marL="1143000" indent="-228600" algn="l" rtl="0" eaLnBrk="0" fontAlgn="base" hangingPunct="0">
        <a:spcBef>
          <a:spcPct val="20000"/>
        </a:spcBef>
        <a:spcAft>
          <a:spcPct val="0"/>
        </a:spcAft>
        <a:buClr>
          <a:schemeClr val="tx2"/>
        </a:buClr>
        <a:buFont typeface="Wingdings" pitchFamily="2" charset="2"/>
        <a:buChar char="§"/>
        <a:defRPr kern="1200">
          <a:solidFill>
            <a:schemeClr val="tx1"/>
          </a:solidFill>
          <a:latin typeface="+mn-lt"/>
          <a:ea typeface="MS PGothic" pitchFamily="34" charset="-128"/>
          <a:cs typeface="+mn-cs"/>
        </a:defRPr>
      </a:lvl3pPr>
      <a:lvl4pPr marL="1600200" indent="-228600" algn="l" rtl="0" eaLnBrk="0" fontAlgn="base" hangingPunct="0">
        <a:spcBef>
          <a:spcPct val="20000"/>
        </a:spcBef>
        <a:spcAft>
          <a:spcPct val="0"/>
        </a:spcAft>
        <a:buFont typeface="Arial" pitchFamily="34" charset="0"/>
        <a:buChar char="–"/>
        <a:defRPr kern="1200">
          <a:solidFill>
            <a:schemeClr val="tx1"/>
          </a:solidFill>
          <a:latin typeface="+mn-lt"/>
          <a:ea typeface="MS PGothic" pitchFamily="34" charset="-128"/>
          <a:cs typeface="+mn-cs"/>
        </a:defRPr>
      </a:lvl4pPr>
      <a:lvl5pPr marL="2057400" indent="-228600" algn="l" rtl="0" eaLnBrk="0" fontAlgn="base" hangingPunct="0">
        <a:spcBef>
          <a:spcPct val="20000"/>
        </a:spcBef>
        <a:spcAft>
          <a:spcPct val="0"/>
        </a:spcAft>
        <a:buFont typeface="Arial" pitchFamily="34" charset="0"/>
        <a:buChar char="»"/>
        <a:defRPr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31000">
              <a:schemeClr val="bg1"/>
            </a:gs>
            <a:gs pos="0">
              <a:schemeClr val="accent5">
                <a:lumMod val="20000"/>
                <a:lumOff val="80000"/>
              </a:schemeClr>
            </a:gs>
            <a:gs pos="98000">
              <a:schemeClr val="accent5">
                <a:lumMod val="20000"/>
                <a:lumOff val="80000"/>
              </a:schemeClr>
            </a:gs>
          </a:gsLst>
          <a:lin ang="5400000" scaled="0"/>
          <a:tileRect/>
        </a:gradFill>
        <a:effectLst/>
      </p:bgPr>
    </p:bg>
    <p:spTree>
      <p:nvGrpSpPr>
        <p:cNvPr id="1" name=""/>
        <p:cNvGrpSpPr/>
        <p:nvPr/>
      </p:nvGrpSpPr>
      <p:grpSpPr>
        <a:xfrm>
          <a:off x="0" y="0"/>
          <a:ext cx="0" cy="0"/>
          <a:chOff x="0" y="0"/>
          <a:chExt cx="0" cy="0"/>
        </a:xfrm>
      </p:grpSpPr>
      <p:sp>
        <p:nvSpPr>
          <p:cNvPr id="15362"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5363"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defRPr>
            </a:lvl1pPr>
          </a:lstStyle>
          <a:p>
            <a:fld id="{01A25466-E620-4799-BDDF-B64454117694}" type="datetime1">
              <a:rPr lang="en-US" altLang="en-US"/>
              <a:pPr/>
              <a:t>11/20/2013</a:t>
            </a:fld>
            <a:endParaRPr lang="en-US" alt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ＭＳ Ｐゴシック" pitchFamily="34" charset="-128"/>
                <a:cs typeface="+mn-cs"/>
              </a:defRPr>
            </a:lvl1pPr>
          </a:lstStyle>
          <a:p>
            <a:pPr>
              <a:defRPr/>
            </a:pPr>
            <a:r>
              <a:rPr lang="en-US"/>
              <a:t>Copyright 2012 Dedicated Defined Benefit Services LLC</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fld id="{884F39C6-8860-4E89-8726-14E7BE99FE71}"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6419" r:id="rId1"/>
    <p:sldLayoutId id="2147486420" r:id="rId2"/>
    <p:sldLayoutId id="2147486421" r:id="rId3"/>
    <p:sldLayoutId id="2147486422" r:id="rId4"/>
    <p:sldLayoutId id="2147486423" r:id="rId5"/>
    <p:sldLayoutId id="2147486424" r:id="rId6"/>
    <p:sldLayoutId id="2147486425" r:id="rId7"/>
    <p:sldLayoutId id="2147486426" r:id="rId8"/>
    <p:sldLayoutId id="2147486427" r:id="rId9"/>
    <p:sldLayoutId id="2147486428" r:id="rId10"/>
    <p:sldLayoutId id="2147486429" r:id="rId11"/>
  </p:sldLayoutIdLst>
  <p:hf hdr="0" dt="0"/>
  <p:txStyles>
    <p:titleStyle>
      <a:lvl1pPr algn="ctr" rtl="0" eaLnBrk="0" fontAlgn="base" hangingPunct="0">
        <a:spcBef>
          <a:spcPct val="0"/>
        </a:spcBef>
        <a:spcAft>
          <a:spcPct val="0"/>
        </a:spcAft>
        <a:defRPr sz="4400" kern="1200">
          <a:solidFill>
            <a:schemeClr val="tx1"/>
          </a:solidFill>
          <a:latin typeface="+mj-lt"/>
          <a:ea typeface="MS PGothic" pitchFamily="34" charset="-128"/>
          <a:cs typeface="+mj-cs"/>
        </a:defRPr>
      </a:lvl1pPr>
      <a:lvl2pPr algn="ctr" rtl="0" eaLnBrk="0" fontAlgn="base" hangingPunct="0">
        <a:spcBef>
          <a:spcPct val="0"/>
        </a:spcBef>
        <a:spcAft>
          <a:spcPct val="0"/>
        </a:spcAft>
        <a:defRPr sz="4400">
          <a:solidFill>
            <a:schemeClr val="tx1"/>
          </a:solidFill>
          <a:latin typeface="Calibri" pitchFamily="34" charset="0"/>
          <a:ea typeface="MS PGothic" pitchFamily="34" charset="-128"/>
        </a:defRPr>
      </a:lvl2pPr>
      <a:lvl3pPr algn="ctr" rtl="0" eaLnBrk="0" fontAlgn="base" hangingPunct="0">
        <a:spcBef>
          <a:spcPct val="0"/>
        </a:spcBef>
        <a:spcAft>
          <a:spcPct val="0"/>
        </a:spcAft>
        <a:defRPr sz="4400">
          <a:solidFill>
            <a:schemeClr val="tx1"/>
          </a:solidFill>
          <a:latin typeface="Calibri" pitchFamily="34" charset="0"/>
          <a:ea typeface="MS PGothic" pitchFamily="34" charset="-128"/>
        </a:defRPr>
      </a:lvl3pPr>
      <a:lvl4pPr algn="ctr" rtl="0" eaLnBrk="0" fontAlgn="base" hangingPunct="0">
        <a:spcBef>
          <a:spcPct val="0"/>
        </a:spcBef>
        <a:spcAft>
          <a:spcPct val="0"/>
        </a:spcAft>
        <a:defRPr sz="4400">
          <a:solidFill>
            <a:schemeClr val="tx1"/>
          </a:solidFill>
          <a:latin typeface="Calibri" pitchFamily="34" charset="0"/>
          <a:ea typeface="MS PGothic" pitchFamily="34" charset="-128"/>
        </a:defRPr>
      </a:lvl4pPr>
      <a:lvl5pPr algn="ctr" rtl="0" eaLnBrk="0" fontAlgn="base" hangingPunct="0">
        <a:spcBef>
          <a:spcPct val="0"/>
        </a:spcBef>
        <a:spcAft>
          <a:spcPct val="0"/>
        </a:spcAft>
        <a:defRPr sz="4400">
          <a:solidFill>
            <a:schemeClr val="tx1"/>
          </a:solidFill>
          <a:latin typeface="Calibri" pitchFamily="34" charset="0"/>
          <a:ea typeface="MS PGothic" pitchFamily="34" charset="-128"/>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S PGothic" pitchFamily="34" charset="-128"/>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S PGothic" pitchFamily="34" charset="-128"/>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S PGothic" pitchFamily="34" charset="-128"/>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8.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hyperlink" Target="http://www.onepersonplus.com/" TargetMode="External"/><Relationship Id="rId2" Type="http://schemas.openxmlformats.org/officeDocument/2006/relationships/notesSlide" Target="../notesSlides/notesSlide34.xml"/><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4"/>
          <p:cNvSpPr>
            <a:spLocks noChangeArrowheads="1"/>
          </p:cNvSpPr>
          <p:nvPr/>
        </p:nvSpPr>
        <p:spPr bwMode="auto">
          <a:xfrm>
            <a:off x="533400" y="2286000"/>
            <a:ext cx="8229600" cy="3231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r>
              <a:rPr lang="en-US" altLang="en-US" sz="3600" b="1" dirty="0" smtClean="0"/>
              <a:t>Advantages of Micro Defined</a:t>
            </a:r>
            <a:r>
              <a:rPr lang="en-US" altLang="en-US" sz="3600" b="1" dirty="0"/>
              <a:t> Benefit </a:t>
            </a:r>
            <a:r>
              <a:rPr lang="en-US" altLang="en-US" sz="3600" b="1" dirty="0" smtClean="0"/>
              <a:t>Plans</a:t>
            </a:r>
          </a:p>
          <a:p>
            <a:pPr eaLnBrk="1" hangingPunct="1"/>
            <a:r>
              <a:rPr lang="en-US" altLang="en-US" sz="3600" b="1" dirty="0" smtClean="0"/>
              <a:t> </a:t>
            </a:r>
          </a:p>
          <a:p>
            <a:pPr eaLnBrk="1" hangingPunct="1"/>
            <a:r>
              <a:rPr lang="en-US" altLang="en-US" sz="3200" dirty="0" smtClean="0"/>
              <a:t>A 2013 Tax</a:t>
            </a:r>
            <a:r>
              <a:rPr lang="en-US" altLang="en-US" sz="3200" dirty="0"/>
              <a:t> Strategy for </a:t>
            </a:r>
            <a:r>
              <a:rPr lang="en-US" altLang="en-US" sz="3200" dirty="0" smtClean="0"/>
              <a:t>High Income Professionals, Small Business Owners and Self-Employed </a:t>
            </a:r>
            <a:r>
              <a:rPr lang="en-US" altLang="en-US" sz="3200" dirty="0"/>
              <a:t>Clients</a:t>
            </a:r>
          </a:p>
        </p:txBody>
      </p:sp>
      <p:sp>
        <p:nvSpPr>
          <p:cNvPr id="29698" name="TextBox 4"/>
          <p:cNvSpPr txBox="1">
            <a:spLocks noChangeArrowheads="1"/>
          </p:cNvSpPr>
          <p:nvPr/>
        </p:nvSpPr>
        <p:spPr bwMode="auto">
          <a:xfrm>
            <a:off x="7064375" y="6581775"/>
            <a:ext cx="20796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algn="r" eaLnBrk="1" hangingPunct="1"/>
            <a:r>
              <a:rPr lang="en-US" altLang="en-US" sz="1200">
                <a:latin typeface="Arial" pitchFamily="34" charset="0"/>
              </a:rPr>
              <a:t>For Broker/Dealer Use Only</a:t>
            </a:r>
          </a:p>
        </p:txBody>
      </p:sp>
    </p:spTree>
  </p:cSld>
  <p:clrMapOvr>
    <a:masterClrMapping/>
  </p:clrMapOvr>
  <p:transition>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extBox 1"/>
          <p:cNvSpPr txBox="1">
            <a:spLocks noChangeArrowheads="1"/>
          </p:cNvSpPr>
          <p:nvPr/>
        </p:nvSpPr>
        <p:spPr bwMode="auto">
          <a:xfrm>
            <a:off x="415925" y="1447800"/>
            <a:ext cx="8270875" cy="410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lnSpc>
                <a:spcPct val="90000"/>
              </a:lnSpc>
              <a:spcBef>
                <a:spcPts val="600"/>
              </a:spcBef>
              <a:spcAft>
                <a:spcPts val="600"/>
              </a:spcAft>
              <a:buClr>
                <a:srgbClr val="0067AD"/>
              </a:buClr>
              <a:buFont typeface="Wingdings" pitchFamily="2" charset="2"/>
              <a:buChar char="§"/>
            </a:pPr>
            <a:r>
              <a:rPr lang="en-US" altLang="en-US" sz="2800" dirty="0"/>
              <a:t>Introductions</a:t>
            </a:r>
          </a:p>
          <a:p>
            <a:pPr eaLnBrk="1" hangingPunct="1">
              <a:lnSpc>
                <a:spcPct val="90000"/>
              </a:lnSpc>
              <a:spcBef>
                <a:spcPts val="600"/>
              </a:spcBef>
              <a:spcAft>
                <a:spcPts val="600"/>
              </a:spcAft>
              <a:buClr>
                <a:srgbClr val="0067AD"/>
              </a:buClr>
              <a:buFont typeface="Wingdings" pitchFamily="2" charset="2"/>
              <a:buChar char="§"/>
            </a:pPr>
            <a:r>
              <a:rPr lang="en-US" altLang="en-US" sz="2800" dirty="0" smtClean="0"/>
              <a:t>Defined </a:t>
            </a:r>
            <a:r>
              <a:rPr lang="en-US" altLang="en-US" sz="2800" dirty="0"/>
              <a:t>Benefit Plans </a:t>
            </a:r>
            <a:r>
              <a:rPr lang="en-US" altLang="en-US" sz="2800" dirty="0" smtClean="0"/>
              <a:t>as an </a:t>
            </a:r>
            <a:r>
              <a:rPr lang="en-US" altLang="en-US" sz="2800" dirty="0"/>
              <a:t>effective tax strategy</a:t>
            </a:r>
          </a:p>
          <a:p>
            <a:pPr eaLnBrk="1" hangingPunct="1">
              <a:lnSpc>
                <a:spcPct val="90000"/>
              </a:lnSpc>
              <a:spcBef>
                <a:spcPts val="600"/>
              </a:spcBef>
              <a:spcAft>
                <a:spcPts val="600"/>
              </a:spcAft>
              <a:buClr>
                <a:srgbClr val="0067AD"/>
              </a:buClr>
              <a:buFont typeface="Wingdings" pitchFamily="2" charset="2"/>
              <a:buChar char="§"/>
            </a:pPr>
            <a:r>
              <a:rPr lang="en-US" altLang="en-US" sz="2800" dirty="0"/>
              <a:t>How the new micro Defined Benefit plans are simplified and flexible </a:t>
            </a:r>
          </a:p>
          <a:p>
            <a:pPr eaLnBrk="1" hangingPunct="1">
              <a:lnSpc>
                <a:spcPct val="90000"/>
              </a:lnSpc>
              <a:spcBef>
                <a:spcPts val="600"/>
              </a:spcBef>
              <a:spcAft>
                <a:spcPts val="600"/>
              </a:spcAft>
              <a:buClr>
                <a:srgbClr val="0067AD"/>
              </a:buClr>
              <a:buFont typeface="Wingdings" pitchFamily="2" charset="2"/>
              <a:buChar char="§"/>
            </a:pPr>
            <a:r>
              <a:rPr lang="en-US" altLang="en-US" sz="2800" dirty="0"/>
              <a:t>The type of clients that qualify for these plans</a:t>
            </a:r>
          </a:p>
          <a:p>
            <a:pPr eaLnBrk="1" hangingPunct="1">
              <a:lnSpc>
                <a:spcPct val="90000"/>
              </a:lnSpc>
              <a:spcBef>
                <a:spcPts val="600"/>
              </a:spcBef>
              <a:spcAft>
                <a:spcPts val="600"/>
              </a:spcAft>
              <a:buClr>
                <a:srgbClr val="0067AD"/>
              </a:buClr>
              <a:buFont typeface="Wingdings" pitchFamily="2" charset="2"/>
              <a:buChar char="§"/>
            </a:pPr>
            <a:r>
              <a:rPr lang="en-US" altLang="en-US" sz="2800" dirty="0"/>
              <a:t>Questions?</a:t>
            </a:r>
          </a:p>
          <a:p>
            <a:pPr eaLnBrk="1" hangingPunct="1"/>
            <a:endParaRPr lang="en-US" altLang="en-US" sz="1400" dirty="0"/>
          </a:p>
        </p:txBody>
      </p:sp>
      <p:sp>
        <p:nvSpPr>
          <p:cNvPr id="16387" name="Rectangle 2"/>
          <p:cNvSpPr>
            <a:spLocks noChangeArrowheads="1"/>
          </p:cNvSpPr>
          <p:nvPr/>
        </p:nvSpPr>
        <p:spPr bwMode="auto">
          <a:xfrm>
            <a:off x="3359150" y="304800"/>
            <a:ext cx="2232025" cy="534988"/>
          </a:xfrm>
          <a:prstGeom prst="rect">
            <a:avLst/>
          </a:prstGeom>
          <a:noFill/>
          <a:ln w="9525">
            <a:noFill/>
            <a:miter lim="800000"/>
            <a:headEnd/>
            <a:tailEnd/>
          </a:ln>
        </p:spPr>
        <p:txBody>
          <a:bodyPr>
            <a:spAutoFit/>
          </a:bodyPr>
          <a:lstStyle/>
          <a:p>
            <a:pPr algn="ctr">
              <a:lnSpc>
                <a:spcPct val="90000"/>
              </a:lnSpc>
              <a:spcBef>
                <a:spcPct val="15000"/>
              </a:spcBef>
              <a:buClr>
                <a:srgbClr val="FFCC00"/>
              </a:buClr>
              <a:defRPr/>
            </a:pPr>
            <a:r>
              <a:rPr lang="en-US" sz="3200" b="1" dirty="0">
                <a:solidFill>
                  <a:srgbClr val="387C2B"/>
                </a:solidFill>
                <a:latin typeface="+mj-lt"/>
                <a:ea typeface="ＭＳ Ｐゴシック" pitchFamily="34" charset="-128"/>
              </a:rPr>
              <a:t>Agenda</a:t>
            </a:r>
          </a:p>
        </p:txBody>
      </p:sp>
    </p:spTree>
  </p:cSld>
  <p:clrMapOvr>
    <a:masterClrMapping/>
  </p:clrMapOvr>
  <p:transition>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ChangeArrowheads="1"/>
          </p:cNvSpPr>
          <p:nvPr/>
        </p:nvSpPr>
        <p:spPr bwMode="auto">
          <a:xfrm>
            <a:off x="760413" y="304800"/>
            <a:ext cx="8154987" cy="544513"/>
          </a:xfrm>
          <a:prstGeom prst="rect">
            <a:avLst/>
          </a:prstGeom>
          <a:noFill/>
          <a:ln w="9525">
            <a:noFill/>
            <a:miter lim="800000"/>
            <a:headEnd/>
            <a:tailEnd/>
          </a:ln>
        </p:spPr>
        <p:txBody>
          <a:bodyPr wrap="square">
            <a:spAutoFit/>
          </a:bodyPr>
          <a:lstStyle/>
          <a:p>
            <a:pPr algn="ctr">
              <a:lnSpc>
                <a:spcPct val="90000"/>
              </a:lnSpc>
              <a:spcBef>
                <a:spcPct val="15000"/>
              </a:spcBef>
              <a:buClr>
                <a:srgbClr val="FFCC00"/>
              </a:buClr>
              <a:defRPr/>
            </a:pPr>
            <a:r>
              <a:rPr lang="en-US" sz="3200" b="1" dirty="0">
                <a:solidFill>
                  <a:srgbClr val="387C2B"/>
                </a:solidFill>
                <a:latin typeface="+mj-lt"/>
                <a:ea typeface="ＭＳ Ｐゴシック" pitchFamily="34" charset="-128"/>
              </a:rPr>
              <a:t>Introductions</a:t>
            </a:r>
          </a:p>
        </p:txBody>
      </p:sp>
      <p:pic>
        <p:nvPicPr>
          <p:cNvPr id="33795"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86200" y="1426028"/>
            <a:ext cx="45720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5013" y="1342571"/>
            <a:ext cx="2612192" cy="3915229"/>
          </a:xfrm>
          <a:prstGeom prst="rect">
            <a:avLst/>
          </a:prstGeom>
        </p:spPr>
      </p:pic>
      <p:sp>
        <p:nvSpPr>
          <p:cNvPr id="3" name="TextBox 2"/>
          <p:cNvSpPr txBox="1"/>
          <p:nvPr/>
        </p:nvSpPr>
        <p:spPr>
          <a:xfrm>
            <a:off x="4000500" y="2590800"/>
            <a:ext cx="4686300" cy="3970318"/>
          </a:xfrm>
          <a:prstGeom prst="rect">
            <a:avLst/>
          </a:prstGeom>
          <a:noFill/>
        </p:spPr>
        <p:txBody>
          <a:bodyPr wrap="square" rtlCol="0">
            <a:spAutoFit/>
          </a:bodyPr>
          <a:lstStyle/>
          <a:p>
            <a:pPr marL="285750" indent="-285750">
              <a:buClr>
                <a:srgbClr val="0067AD"/>
              </a:buClr>
              <a:buFont typeface="Wingdings" panose="05000000000000000000" pitchFamily="2" charset="2"/>
              <a:buChar char="§"/>
            </a:pPr>
            <a:r>
              <a:rPr lang="en-US" dirty="0" smtClean="0"/>
              <a:t>Principal </a:t>
            </a:r>
            <a:r>
              <a:rPr lang="en-US" dirty="0"/>
              <a:t>of The Wagner Law </a:t>
            </a:r>
            <a:r>
              <a:rPr lang="en-US" dirty="0" smtClean="0"/>
              <a:t>Group</a:t>
            </a:r>
          </a:p>
          <a:p>
            <a:pPr marL="285750" indent="-285750">
              <a:buClr>
                <a:srgbClr val="0067AD"/>
              </a:buClr>
              <a:buFont typeface="Wingdings" panose="05000000000000000000" pitchFamily="2" charset="2"/>
              <a:buChar char="§"/>
            </a:pPr>
            <a:endParaRPr lang="en-US" dirty="0" smtClean="0"/>
          </a:p>
          <a:p>
            <a:pPr marL="285750" indent="-285750">
              <a:buClr>
                <a:srgbClr val="0067AD"/>
              </a:buClr>
              <a:buFont typeface="Wingdings" panose="05000000000000000000" pitchFamily="2" charset="2"/>
              <a:buChar char="§"/>
            </a:pPr>
            <a:r>
              <a:rPr lang="en-US" dirty="0" smtClean="0"/>
              <a:t>Specialist </a:t>
            </a:r>
            <a:r>
              <a:rPr lang="en-US" dirty="0"/>
              <a:t>in ERISA, employee benefits and executive </a:t>
            </a:r>
            <a:r>
              <a:rPr lang="en-US" dirty="0" smtClean="0"/>
              <a:t>compensation including </a:t>
            </a:r>
            <a:r>
              <a:rPr lang="en-US" dirty="0"/>
              <a:t>qualified and non-qualified retirement </a:t>
            </a:r>
            <a:r>
              <a:rPr lang="en-US" dirty="0" smtClean="0"/>
              <a:t>plans</a:t>
            </a:r>
          </a:p>
          <a:p>
            <a:pPr marL="285750" indent="-285750">
              <a:buClr>
                <a:srgbClr val="0067AD"/>
              </a:buClr>
              <a:buFont typeface="Wingdings" panose="05000000000000000000" pitchFamily="2" charset="2"/>
              <a:buChar char="§"/>
            </a:pPr>
            <a:endParaRPr lang="en-US" dirty="0" smtClean="0"/>
          </a:p>
          <a:p>
            <a:pPr marL="285750" indent="-285750">
              <a:buClr>
                <a:srgbClr val="0067AD"/>
              </a:buClr>
              <a:buFont typeface="Wingdings" panose="05000000000000000000" pitchFamily="2" charset="2"/>
              <a:buChar char="§"/>
            </a:pPr>
            <a:r>
              <a:rPr lang="en-US" u="sng" dirty="0" smtClean="0"/>
              <a:t>401k Wire:</a:t>
            </a:r>
            <a:r>
              <a:rPr lang="en-US" dirty="0" smtClean="0"/>
              <a:t> 100 </a:t>
            </a:r>
            <a:r>
              <a:rPr lang="en-US" dirty="0"/>
              <a:t>Most Influential Persons in the 401(k) </a:t>
            </a:r>
            <a:r>
              <a:rPr lang="en-US" dirty="0" smtClean="0"/>
              <a:t>industry</a:t>
            </a:r>
          </a:p>
          <a:p>
            <a:pPr marL="285750" indent="-285750">
              <a:buClr>
                <a:srgbClr val="0067AD"/>
              </a:buClr>
              <a:buFont typeface="Wingdings" panose="05000000000000000000" pitchFamily="2" charset="2"/>
              <a:buChar char="§"/>
            </a:pPr>
            <a:r>
              <a:rPr lang="en-US" dirty="0" smtClean="0"/>
              <a:t>Hundreds </a:t>
            </a:r>
            <a:r>
              <a:rPr lang="en-US" dirty="0"/>
              <a:t>of articles and 13 books about retirement and benefit plans</a:t>
            </a:r>
          </a:p>
          <a:p>
            <a:pPr marL="285750" indent="-285750">
              <a:buClr>
                <a:srgbClr val="0067AD"/>
              </a:buClr>
              <a:buFont typeface="Wingdings" panose="05000000000000000000" pitchFamily="2" charset="2"/>
              <a:buChar char="§"/>
            </a:pPr>
            <a:r>
              <a:rPr lang="en-US" u="sng" dirty="0" smtClean="0"/>
              <a:t>The </a:t>
            </a:r>
            <a:r>
              <a:rPr lang="en-US" u="sng" dirty="0"/>
              <a:t>Wall Street Journal</a:t>
            </a:r>
            <a:r>
              <a:rPr lang="en-US" dirty="0"/>
              <a:t>, </a:t>
            </a:r>
            <a:r>
              <a:rPr lang="en-US" u="sng" dirty="0"/>
              <a:t>Financial Times</a:t>
            </a:r>
            <a:r>
              <a:rPr lang="en-US" dirty="0"/>
              <a:t>, </a:t>
            </a:r>
            <a:r>
              <a:rPr lang="en-US" u="sng" dirty="0"/>
              <a:t>Pension &amp; Investments</a:t>
            </a:r>
            <a:r>
              <a:rPr lang="en-US" dirty="0"/>
              <a:t>, and more</a:t>
            </a:r>
          </a:p>
        </p:txBody>
      </p:sp>
      <p:sp>
        <p:nvSpPr>
          <p:cNvPr id="4" name="TextBox 3"/>
          <p:cNvSpPr txBox="1"/>
          <p:nvPr/>
        </p:nvSpPr>
        <p:spPr>
          <a:xfrm>
            <a:off x="675141" y="5410200"/>
            <a:ext cx="3240088" cy="923330"/>
          </a:xfrm>
          <a:prstGeom prst="rect">
            <a:avLst/>
          </a:prstGeom>
          <a:noFill/>
        </p:spPr>
        <p:txBody>
          <a:bodyPr wrap="square" rtlCol="0">
            <a:spAutoFit/>
          </a:bodyPr>
          <a:lstStyle/>
          <a:p>
            <a:r>
              <a:rPr lang="en-US" dirty="0" smtClean="0"/>
              <a:t>Marcia </a:t>
            </a:r>
            <a:r>
              <a:rPr lang="en-US" dirty="0"/>
              <a:t>S. Wagner, </a:t>
            </a:r>
            <a:r>
              <a:rPr lang="en-US" dirty="0" smtClean="0"/>
              <a:t>Esquire</a:t>
            </a:r>
          </a:p>
          <a:p>
            <a:r>
              <a:rPr lang="en-US" dirty="0" smtClean="0"/>
              <a:t>Managing Director</a:t>
            </a:r>
          </a:p>
          <a:p>
            <a:r>
              <a:rPr lang="en-US" dirty="0" smtClean="0"/>
              <a:t>The Wagner Law Group</a:t>
            </a:r>
            <a:endParaRPr lang="en-US" dirty="0"/>
          </a:p>
        </p:txBody>
      </p:sp>
    </p:spTree>
  </p:cSld>
  <p:clrMapOvr>
    <a:masterClrMapping/>
  </p:clrMapOvr>
  <p:transition>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ChangeArrowheads="1"/>
          </p:cNvSpPr>
          <p:nvPr/>
        </p:nvSpPr>
        <p:spPr bwMode="auto">
          <a:xfrm>
            <a:off x="1752600" y="304800"/>
            <a:ext cx="5715000" cy="544513"/>
          </a:xfrm>
          <a:prstGeom prst="rect">
            <a:avLst/>
          </a:prstGeom>
          <a:noFill/>
          <a:ln w="9525">
            <a:noFill/>
            <a:miter lim="800000"/>
            <a:headEnd/>
            <a:tailEnd/>
          </a:ln>
        </p:spPr>
        <p:txBody>
          <a:bodyPr>
            <a:spAutoFit/>
          </a:bodyPr>
          <a:lstStyle/>
          <a:p>
            <a:pPr algn="ctr">
              <a:lnSpc>
                <a:spcPct val="90000"/>
              </a:lnSpc>
              <a:spcBef>
                <a:spcPct val="15000"/>
              </a:spcBef>
              <a:buClr>
                <a:srgbClr val="FFCC00"/>
              </a:buClr>
              <a:defRPr/>
            </a:pPr>
            <a:r>
              <a:rPr lang="en-US" sz="3200" b="1" dirty="0">
                <a:solidFill>
                  <a:srgbClr val="387C2B"/>
                </a:solidFill>
                <a:latin typeface="+mj-lt"/>
                <a:ea typeface="ＭＳ Ｐゴシック" pitchFamily="34" charset="-128"/>
              </a:rPr>
              <a:t>Introductions</a:t>
            </a:r>
          </a:p>
        </p:txBody>
      </p:sp>
      <p:pic>
        <p:nvPicPr>
          <p:cNvPr id="3584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2829" y="1820635"/>
            <a:ext cx="30988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3" name="Picture 2"/>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9102" y="1770742"/>
            <a:ext cx="1964098" cy="2748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685800" y="4953000"/>
            <a:ext cx="2636619" cy="923330"/>
          </a:xfrm>
          <a:prstGeom prst="rect">
            <a:avLst/>
          </a:prstGeom>
          <a:noFill/>
        </p:spPr>
        <p:txBody>
          <a:bodyPr wrap="none" rtlCol="0">
            <a:spAutoFit/>
          </a:bodyPr>
          <a:lstStyle/>
          <a:p>
            <a:r>
              <a:rPr lang="en-US" dirty="0" smtClean="0"/>
              <a:t>Karen Shapiro, CEO</a:t>
            </a:r>
          </a:p>
          <a:p>
            <a:r>
              <a:rPr lang="en-US" dirty="0" smtClean="0"/>
              <a:t>Dedicated Defined </a:t>
            </a:r>
          </a:p>
          <a:p>
            <a:r>
              <a:rPr lang="en-US" dirty="0" smtClean="0"/>
              <a:t>Benefit Services, LLC</a:t>
            </a:r>
            <a:endParaRPr lang="en-US" dirty="0"/>
          </a:p>
        </p:txBody>
      </p:sp>
      <p:sp>
        <p:nvSpPr>
          <p:cNvPr id="4" name="TextBox 3"/>
          <p:cNvSpPr txBox="1"/>
          <p:nvPr/>
        </p:nvSpPr>
        <p:spPr>
          <a:xfrm>
            <a:off x="3505200" y="2895600"/>
            <a:ext cx="5257800" cy="3139321"/>
          </a:xfrm>
          <a:prstGeom prst="rect">
            <a:avLst/>
          </a:prstGeom>
          <a:noFill/>
        </p:spPr>
        <p:txBody>
          <a:bodyPr wrap="square" rtlCol="0">
            <a:spAutoFit/>
          </a:bodyPr>
          <a:lstStyle/>
          <a:p>
            <a:pPr marL="285750" lvl="0" indent="-285750">
              <a:buClr>
                <a:srgbClr val="0067AD"/>
              </a:buClr>
              <a:buFont typeface="Wingdings" pitchFamily="2" charset="2"/>
              <a:buChar char="§"/>
            </a:pPr>
            <a:r>
              <a:rPr lang="en-US" dirty="0" smtClean="0"/>
              <a:t>Entrepreneur </a:t>
            </a:r>
            <a:r>
              <a:rPr lang="en-US" dirty="0"/>
              <a:t>and business innovator </a:t>
            </a:r>
            <a:r>
              <a:rPr lang="en-US" dirty="0" smtClean="0"/>
              <a:t>in online marketing for financial services</a:t>
            </a:r>
          </a:p>
          <a:p>
            <a:pPr marL="285750" lvl="0" indent="-285750">
              <a:buClr>
                <a:srgbClr val="0067AD"/>
              </a:buClr>
              <a:buFont typeface="Wingdings" pitchFamily="2" charset="2"/>
              <a:buChar char="§"/>
            </a:pPr>
            <a:endParaRPr lang="en-US" dirty="0" smtClean="0"/>
          </a:p>
          <a:p>
            <a:pPr marL="285750" lvl="0" indent="-285750">
              <a:buClr>
                <a:srgbClr val="0067AD"/>
              </a:buClr>
              <a:buFont typeface="Wingdings" pitchFamily="2" charset="2"/>
              <a:buChar char="§"/>
            </a:pPr>
            <a:r>
              <a:rPr lang="en-US" dirty="0" smtClean="0"/>
              <a:t>Co-founder </a:t>
            </a:r>
            <a:r>
              <a:rPr lang="en-US" dirty="0"/>
              <a:t>of Dedicated DB and a co-founder of </a:t>
            </a:r>
            <a:r>
              <a:rPr lang="en-US" dirty="0" err="1"/>
              <a:t>Leaffer</a:t>
            </a:r>
            <a:r>
              <a:rPr lang="en-US" dirty="0"/>
              <a:t> </a:t>
            </a:r>
            <a:r>
              <a:rPr lang="en-US" dirty="0" smtClean="0"/>
              <a:t>Shapiro</a:t>
            </a:r>
          </a:p>
          <a:p>
            <a:pPr lvl="0">
              <a:buClr>
                <a:srgbClr val="0067AD"/>
              </a:buClr>
              <a:buFont typeface="Wingdings" pitchFamily="2" charset="2"/>
              <a:buChar char="§"/>
            </a:pPr>
            <a:endParaRPr lang="en-US" dirty="0" smtClean="0"/>
          </a:p>
          <a:p>
            <a:pPr marL="285750" lvl="0" indent="-285750">
              <a:buClr>
                <a:srgbClr val="0067AD"/>
              </a:buClr>
              <a:buFont typeface="Wingdings" pitchFamily="2" charset="2"/>
              <a:buChar char="§"/>
            </a:pPr>
            <a:r>
              <a:rPr lang="en-US" dirty="0" smtClean="0"/>
              <a:t>Opened more </a:t>
            </a:r>
            <a:r>
              <a:rPr lang="en-US" dirty="0"/>
              <a:t>than 2,300 Micro Defined Benefit </a:t>
            </a:r>
            <a:r>
              <a:rPr lang="en-US" dirty="0" smtClean="0"/>
              <a:t>Plans</a:t>
            </a:r>
          </a:p>
          <a:p>
            <a:pPr marL="285750" lvl="0" indent="-285750">
              <a:buClr>
                <a:srgbClr val="0067AD"/>
              </a:buClr>
              <a:buFont typeface="Wingdings" pitchFamily="2" charset="2"/>
              <a:buChar char="§"/>
            </a:pPr>
            <a:endParaRPr lang="en-US" dirty="0"/>
          </a:p>
          <a:p>
            <a:pPr marL="285750" lvl="0" indent="-285750">
              <a:buClr>
                <a:srgbClr val="0067AD"/>
              </a:buClr>
              <a:buFont typeface="Wingdings" pitchFamily="2" charset="2"/>
              <a:buChar char="§"/>
            </a:pPr>
            <a:r>
              <a:rPr lang="en-US" dirty="0" smtClean="0"/>
              <a:t>Bank </a:t>
            </a:r>
            <a:r>
              <a:rPr lang="en-US" dirty="0"/>
              <a:t>of America </a:t>
            </a:r>
            <a:r>
              <a:rPr lang="en-US" dirty="0" smtClean="0"/>
              <a:t>- </a:t>
            </a:r>
            <a:r>
              <a:rPr lang="en-US" dirty="0"/>
              <a:t>18 years, </a:t>
            </a:r>
            <a:r>
              <a:rPr lang="en-US" dirty="0" smtClean="0"/>
              <a:t>SVP &amp; </a:t>
            </a:r>
            <a:r>
              <a:rPr lang="en-US" dirty="0"/>
              <a:t>Director of Online Channel Management</a:t>
            </a:r>
          </a:p>
        </p:txBody>
      </p:sp>
    </p:spTree>
  </p:cSld>
  <p:clrMapOvr>
    <a:masterClrMapping/>
  </p:clrMapOvr>
  <p:transition>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ChangeArrowheads="1"/>
          </p:cNvSpPr>
          <p:nvPr/>
        </p:nvSpPr>
        <p:spPr bwMode="auto">
          <a:xfrm>
            <a:off x="1752600" y="304800"/>
            <a:ext cx="5715000" cy="544513"/>
          </a:xfrm>
          <a:prstGeom prst="rect">
            <a:avLst/>
          </a:prstGeom>
          <a:noFill/>
          <a:ln w="9525">
            <a:noFill/>
            <a:miter lim="800000"/>
            <a:headEnd/>
            <a:tailEnd/>
          </a:ln>
        </p:spPr>
        <p:txBody>
          <a:bodyPr>
            <a:spAutoFit/>
          </a:bodyPr>
          <a:lstStyle/>
          <a:p>
            <a:pPr algn="ctr">
              <a:lnSpc>
                <a:spcPct val="90000"/>
              </a:lnSpc>
              <a:spcBef>
                <a:spcPct val="15000"/>
              </a:spcBef>
              <a:buClr>
                <a:srgbClr val="FFCC00"/>
              </a:buClr>
              <a:defRPr/>
            </a:pPr>
            <a:r>
              <a:rPr lang="en-US" sz="3200" b="1" dirty="0">
                <a:solidFill>
                  <a:srgbClr val="387C2B"/>
                </a:solidFill>
                <a:latin typeface="+mj-lt"/>
                <a:ea typeface="ＭＳ Ｐゴシック" pitchFamily="34" charset="-128"/>
              </a:rPr>
              <a:t>Tax Increases in 2013</a:t>
            </a:r>
          </a:p>
        </p:txBody>
      </p:sp>
      <p:pic>
        <p:nvPicPr>
          <p:cNvPr id="37890"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2332" y="1300842"/>
            <a:ext cx="8306867" cy="476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p:cNvSpPr>
            <a:spLocks noChangeArrowheads="1"/>
          </p:cNvSpPr>
          <p:nvPr/>
        </p:nvSpPr>
        <p:spPr bwMode="auto">
          <a:xfrm>
            <a:off x="0" y="76200"/>
            <a:ext cx="91440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28600" tIns="0" rIns="457200" bIns="0" anchor="ct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algn="ctr" eaLnBrk="1" hangingPunct="1">
              <a:lnSpc>
                <a:spcPts val="3400"/>
              </a:lnSpc>
            </a:pPr>
            <a:r>
              <a:rPr lang="en-US" altLang="en-US" sz="3200" b="1" dirty="0">
                <a:solidFill>
                  <a:srgbClr val="387C2B"/>
                </a:solidFill>
              </a:rPr>
              <a:t>How Much Can Someone Save?</a:t>
            </a:r>
            <a:endParaRPr lang="en-US" altLang="en-US" sz="3200" b="1" baseline="30000" dirty="0">
              <a:solidFill>
                <a:srgbClr val="387C2B"/>
              </a:solidFill>
            </a:endParaRPr>
          </a:p>
        </p:txBody>
      </p:sp>
      <p:sp>
        <p:nvSpPr>
          <p:cNvPr id="44034" name="Text Box 6"/>
          <p:cNvSpPr txBox="1">
            <a:spLocks noChangeArrowheads="1"/>
          </p:cNvSpPr>
          <p:nvPr/>
        </p:nvSpPr>
        <p:spPr bwMode="auto">
          <a:xfrm>
            <a:off x="1066800" y="5091003"/>
            <a:ext cx="76962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28600" tIns="0" rIns="457200" bIns="0" anchor="ctr">
            <a:spAutoFit/>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r>
              <a:rPr lang="en-US" altLang="en-US" sz="1400" b="1" dirty="0">
                <a:solidFill>
                  <a:srgbClr val="387C2B"/>
                </a:solidFill>
                <a:latin typeface="+mn-lt"/>
              </a:rPr>
              <a:t>Hypothetical Example: Maximum annual contribution limits in 2013 for a business owner age 52, earning $300,000 W-2 income annually, retiring in 10 years</a:t>
            </a:r>
          </a:p>
        </p:txBody>
      </p:sp>
      <p:sp>
        <p:nvSpPr>
          <p:cNvPr id="44035" name="Text Box 11"/>
          <p:cNvSpPr txBox="1">
            <a:spLocks noChangeArrowheads="1"/>
          </p:cNvSpPr>
          <p:nvPr/>
        </p:nvSpPr>
        <p:spPr bwMode="auto">
          <a:xfrm>
            <a:off x="1066800" y="5803900"/>
            <a:ext cx="5515997"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28600" tIns="0" rIns="457200" bIns="0">
            <a:spAutoFit/>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r>
              <a:rPr lang="en-US" altLang="en-US" sz="1400">
                <a:latin typeface="+mn-lt"/>
              </a:rPr>
              <a:t>Assumes 5-7% funding rate for Defined Benefit Plans</a:t>
            </a:r>
          </a:p>
        </p:txBody>
      </p:sp>
      <p:sp>
        <p:nvSpPr>
          <p:cNvPr id="1030" name="Text Box 8"/>
          <p:cNvSpPr txBox="1">
            <a:spLocks noChangeArrowheads="1"/>
          </p:cNvSpPr>
          <p:nvPr/>
        </p:nvSpPr>
        <p:spPr bwMode="auto">
          <a:xfrm>
            <a:off x="152400" y="1258888"/>
            <a:ext cx="8915400" cy="646112"/>
          </a:xfrm>
          <a:prstGeom prst="rect">
            <a:avLst/>
          </a:prstGeom>
          <a:noFill/>
          <a:ln>
            <a:noFill/>
          </a:ln>
          <a:extLst/>
        </p:spPr>
        <p:txBody>
          <a:bodyPr lIns="228600" tIns="0" rIns="457200" bIns="0" anchor="ctr">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lnSpc>
                <a:spcPct val="105000"/>
              </a:lnSpc>
              <a:spcBef>
                <a:spcPct val="50000"/>
              </a:spcBef>
              <a:defRPr/>
            </a:pPr>
            <a:r>
              <a:rPr lang="en-US" sz="2000" dirty="0" smtClean="0">
                <a:latin typeface="+mn-lt"/>
              </a:rPr>
              <a:t>Defined Benefit (DB) Plans May Allow Clients to Contribute Significantly more Earned Income than other Retirement Plans</a:t>
            </a:r>
          </a:p>
        </p:txBody>
      </p:sp>
      <p:graphicFrame>
        <p:nvGraphicFramePr>
          <p:cNvPr id="2" name="Chart 7"/>
          <p:cNvGraphicFramePr>
            <a:graphicFrameLocks/>
          </p:cNvGraphicFramePr>
          <p:nvPr/>
        </p:nvGraphicFramePr>
        <p:xfrm>
          <a:off x="355600" y="2032000"/>
          <a:ext cx="8077200" cy="31369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ransition>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idx="4294967295"/>
          </p:nvPr>
        </p:nvSpPr>
        <p:spPr>
          <a:xfrm>
            <a:off x="317500" y="228600"/>
            <a:ext cx="8153400" cy="838200"/>
          </a:xfrm>
        </p:spPr>
        <p:txBody>
          <a:bodyPr/>
          <a:lstStyle/>
          <a:p>
            <a:pPr marL="914400" indent="-914400" eaLnBrk="1" hangingPunct="1"/>
            <a:r>
              <a:rPr lang="en-US" altLang="en-US" sz="2800" dirty="0" smtClean="0"/>
              <a:t>Tax Qualified Defined Benefit Plans</a:t>
            </a:r>
          </a:p>
        </p:txBody>
      </p:sp>
      <p:sp>
        <p:nvSpPr>
          <p:cNvPr id="12291" name="Rectangle 3"/>
          <p:cNvSpPr>
            <a:spLocks noGrp="1" noChangeArrowheads="1"/>
          </p:cNvSpPr>
          <p:nvPr>
            <p:ph idx="4294967295"/>
          </p:nvPr>
        </p:nvSpPr>
        <p:spPr>
          <a:xfrm>
            <a:off x="914400" y="1201057"/>
            <a:ext cx="8229600" cy="5638800"/>
          </a:xfrm>
        </p:spPr>
        <p:txBody>
          <a:bodyPr/>
          <a:lstStyle/>
          <a:p>
            <a:pPr marL="452438" indent="-336550" eaLnBrk="1" hangingPunct="1">
              <a:spcBef>
                <a:spcPct val="30000"/>
              </a:spcBef>
              <a:buClr>
                <a:srgbClr val="0067AD"/>
              </a:buClr>
            </a:pPr>
            <a:r>
              <a:rPr lang="en-US" altLang="en-US" sz="2400" dirty="0" smtClean="0"/>
              <a:t>Definition</a:t>
            </a:r>
          </a:p>
          <a:p>
            <a:pPr marL="855663" lvl="1" indent="-288925" eaLnBrk="1" hangingPunct="1">
              <a:spcBef>
                <a:spcPct val="30000"/>
              </a:spcBef>
              <a:buClr>
                <a:srgbClr val="0067AD"/>
              </a:buClr>
            </a:pPr>
            <a:r>
              <a:rPr lang="ja-JP" altLang="en-US" sz="2000" dirty="0" smtClean="0"/>
              <a:t>“</a:t>
            </a:r>
            <a:r>
              <a:rPr lang="en-US" altLang="ja-JP" sz="2000" dirty="0" smtClean="0"/>
              <a:t>Pension plan</a:t>
            </a:r>
            <a:r>
              <a:rPr lang="ja-JP" altLang="en-US" sz="2000" dirty="0" smtClean="0"/>
              <a:t>”</a:t>
            </a:r>
            <a:r>
              <a:rPr lang="en-US" altLang="ja-JP" sz="2000" dirty="0" smtClean="0"/>
              <a:t> which also meets the qualification requirements under IRC Section 401(a).</a:t>
            </a:r>
          </a:p>
          <a:p>
            <a:pPr marL="855663" lvl="1" indent="-288925" eaLnBrk="1" hangingPunct="1">
              <a:spcBef>
                <a:spcPct val="30000"/>
              </a:spcBef>
              <a:buClr>
                <a:srgbClr val="0067AD"/>
              </a:buClr>
            </a:pPr>
            <a:r>
              <a:rPr lang="en-US" altLang="en-US" sz="2000" dirty="0" smtClean="0"/>
              <a:t>Private employers may adopt tax-qualified plan.</a:t>
            </a:r>
          </a:p>
          <a:p>
            <a:pPr marL="452438" indent="-336550" eaLnBrk="1" hangingPunct="1">
              <a:spcBef>
                <a:spcPct val="50000"/>
              </a:spcBef>
              <a:buClr>
                <a:srgbClr val="0067AD"/>
              </a:buClr>
            </a:pPr>
            <a:r>
              <a:rPr lang="en-US" altLang="en-US" sz="2400" dirty="0" smtClean="0"/>
              <a:t>Advantages of tax-qualified retirement plans.</a:t>
            </a:r>
          </a:p>
          <a:p>
            <a:pPr marL="855663" lvl="1" indent="-288925" eaLnBrk="1" hangingPunct="1">
              <a:spcBef>
                <a:spcPct val="30000"/>
              </a:spcBef>
              <a:buClr>
                <a:srgbClr val="0067AD"/>
              </a:buClr>
            </a:pPr>
            <a:r>
              <a:rPr lang="en-US" altLang="en-US" sz="2000" dirty="0" smtClean="0"/>
              <a:t>Immediate deduction for employer contributions.</a:t>
            </a:r>
          </a:p>
          <a:p>
            <a:pPr marL="855663" lvl="1" indent="-288925" eaLnBrk="1" hangingPunct="1">
              <a:spcBef>
                <a:spcPct val="30000"/>
              </a:spcBef>
              <a:buClr>
                <a:srgbClr val="0067AD"/>
              </a:buClr>
            </a:pPr>
            <a:r>
              <a:rPr lang="en-US" altLang="en-US" sz="2000" dirty="0" smtClean="0"/>
              <a:t>Employees are not taxed currently.</a:t>
            </a:r>
          </a:p>
          <a:p>
            <a:pPr marL="855663" lvl="1" indent="-288925" eaLnBrk="1" hangingPunct="1">
              <a:spcBef>
                <a:spcPct val="30000"/>
              </a:spcBef>
              <a:buClr>
                <a:srgbClr val="0067AD"/>
              </a:buClr>
            </a:pPr>
            <a:r>
              <a:rPr lang="en-US" altLang="en-US" sz="2000" dirty="0" smtClean="0"/>
              <a:t>Earnings on plan trust assets are tax-exempt.</a:t>
            </a:r>
          </a:p>
          <a:p>
            <a:pPr marL="855663" lvl="1" indent="-288925" eaLnBrk="1" hangingPunct="1">
              <a:spcBef>
                <a:spcPct val="30000"/>
              </a:spcBef>
              <a:buClr>
                <a:srgbClr val="0067AD"/>
              </a:buClr>
            </a:pPr>
            <a:r>
              <a:rPr lang="en-US" altLang="en-US" sz="2000" dirty="0" smtClean="0"/>
              <a:t>Tax on distributions can be deferred with rollovers.</a:t>
            </a:r>
          </a:p>
          <a:p>
            <a:pPr marL="855663" lvl="1" indent="-288925" eaLnBrk="1" hangingPunct="1">
              <a:spcBef>
                <a:spcPct val="30000"/>
              </a:spcBef>
              <a:buClr>
                <a:srgbClr val="0067AD"/>
              </a:buClr>
            </a:pPr>
            <a:r>
              <a:rPr lang="en-US" altLang="en-US" sz="2000" dirty="0" smtClean="0"/>
              <a:t>Plan assets protected from creditors.</a:t>
            </a:r>
          </a:p>
          <a:p>
            <a:pPr marL="855663" lvl="1" indent="-288925" eaLnBrk="1" hangingPunct="1">
              <a:spcBef>
                <a:spcPct val="30000"/>
              </a:spcBef>
              <a:buClr>
                <a:srgbClr val="0067AD"/>
              </a:buClr>
            </a:pPr>
            <a:r>
              <a:rPr lang="en-US" altLang="en-US" sz="2000" dirty="0" smtClean="0"/>
              <a:t>PBGC insurance for benefits</a:t>
            </a:r>
            <a:r>
              <a:rPr lang="en-US" altLang="en-US" sz="2400" dirty="0" smtClean="0"/>
              <a:t>.</a:t>
            </a:r>
            <a:endParaRPr lang="en-US" altLang="en-US" sz="2000" dirty="0" smtClean="0"/>
          </a:p>
          <a:p>
            <a:pPr marL="855663" lvl="1" indent="-288925" eaLnBrk="1" hangingPunct="1">
              <a:spcBef>
                <a:spcPct val="30000"/>
              </a:spcBef>
              <a:buClr>
                <a:srgbClr val="0067AD"/>
              </a:buClr>
            </a:pPr>
            <a:r>
              <a:rPr lang="en-US" altLang="en-US" sz="2000" dirty="0" smtClean="0"/>
              <a:t>High amount of deferrals.</a:t>
            </a:r>
          </a:p>
          <a:p>
            <a:pPr marL="855663" lvl="1" indent="-288925" eaLnBrk="1" hangingPunct="1">
              <a:lnSpc>
                <a:spcPct val="90000"/>
              </a:lnSpc>
              <a:spcBef>
                <a:spcPct val="40000"/>
              </a:spcBef>
              <a:buClr>
                <a:srgbClr val="0067AD"/>
              </a:buClr>
            </a:pPr>
            <a:endParaRPr lang="en-US" altLang="en-US" sz="2800" dirty="0" smtClean="0"/>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12291"/>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12291">
                                            <p:txEl>
                                              <p:pRg st="0" end="0"/>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12291">
                                            <p:txEl>
                                              <p:pRg st="1" end="1"/>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12291">
                                            <p:txEl>
                                              <p:pRg st="2" end="2"/>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12291">
                                            <p:txEl>
                                              <p:pRg st="3" end="3"/>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12291">
                                            <p:txEl>
                                              <p:pRg st="4" end="4"/>
                                            </p:txEl>
                                          </p:spTgt>
                                        </p:tgtEl>
                                        <p:attrNameLst>
                                          <p:attrName>style.fontWeight</p:attrName>
                                        </p:attrNameLst>
                                      </p:cBhvr>
                                      <p:to>
                                        <p:strVal val="bold"/>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5" presetClass="emph" presetSubtype="0" nodeType="clickEffect">
                                  <p:stCondLst>
                                    <p:cond delay="0"/>
                                  </p:stCondLst>
                                  <p:childTnLst>
                                    <p:set>
                                      <p:cBhvr override="childStyle">
                                        <p:cTn id="26" dur="indefinite"/>
                                        <p:tgtEl>
                                          <p:spTgt spid="12291">
                                            <p:txEl>
                                              <p:pRg st="5" end="5"/>
                                            </p:txEl>
                                          </p:spTgt>
                                        </p:tgtEl>
                                        <p:attrNameLst>
                                          <p:attrName>style.fontWeight</p:attrName>
                                        </p:attrNameLst>
                                      </p:cBhvr>
                                      <p:to>
                                        <p:strVal val="bold"/>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5" presetClass="emph" presetSubtype="0" nodeType="clickEffect">
                                  <p:stCondLst>
                                    <p:cond delay="0"/>
                                  </p:stCondLst>
                                  <p:childTnLst>
                                    <p:set>
                                      <p:cBhvr override="childStyle">
                                        <p:cTn id="30" dur="indefinite"/>
                                        <p:tgtEl>
                                          <p:spTgt spid="12291">
                                            <p:txEl>
                                              <p:pRg st="6" end="6"/>
                                            </p:txEl>
                                          </p:spTgt>
                                        </p:tgtEl>
                                        <p:attrNameLst>
                                          <p:attrName>style.fontWeight</p:attrName>
                                        </p:attrNameLst>
                                      </p:cBhvr>
                                      <p:to>
                                        <p:strVal val="bold"/>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5" presetClass="emph" presetSubtype="0" nodeType="clickEffect">
                                  <p:stCondLst>
                                    <p:cond delay="0"/>
                                  </p:stCondLst>
                                  <p:childTnLst>
                                    <p:set>
                                      <p:cBhvr override="childStyle">
                                        <p:cTn id="34" dur="indefinite"/>
                                        <p:tgtEl>
                                          <p:spTgt spid="12291">
                                            <p:txEl>
                                              <p:pRg st="7" end="7"/>
                                            </p:txEl>
                                          </p:spTgt>
                                        </p:tgtEl>
                                        <p:attrNameLst>
                                          <p:attrName>style.fontWeight</p:attrName>
                                        </p:attrNameLst>
                                      </p:cBhvr>
                                      <p:to>
                                        <p:strVal val="bold"/>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5" presetClass="emph" presetSubtype="0" nodeType="clickEffect">
                                  <p:stCondLst>
                                    <p:cond delay="0"/>
                                  </p:stCondLst>
                                  <p:childTnLst>
                                    <p:set>
                                      <p:cBhvr override="childStyle">
                                        <p:cTn id="38" dur="indefinite"/>
                                        <p:tgtEl>
                                          <p:spTgt spid="12291">
                                            <p:txEl>
                                              <p:pRg st="8" end="8"/>
                                            </p:txEl>
                                          </p:spTgt>
                                        </p:tgtEl>
                                        <p:attrNameLst>
                                          <p:attrName>style.fontWeight</p:attrName>
                                        </p:attrNameLst>
                                      </p:cBhvr>
                                      <p:to>
                                        <p:strVal val="bold"/>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5" presetClass="emph" presetSubtype="0" nodeType="clickEffect">
                                  <p:stCondLst>
                                    <p:cond delay="0"/>
                                  </p:stCondLst>
                                  <p:childTnLst>
                                    <p:set>
                                      <p:cBhvr override="childStyle">
                                        <p:cTn id="42" dur="indefinite"/>
                                        <p:tgtEl>
                                          <p:spTgt spid="12291">
                                            <p:txEl>
                                              <p:pRg st="9" end="9"/>
                                            </p:txEl>
                                          </p:spTgt>
                                        </p:tgtEl>
                                        <p:attrNameLst>
                                          <p:attrName>style.fontWeight</p:attrName>
                                        </p:attrNameLst>
                                      </p:cBhvr>
                                      <p:to>
                                        <p:strVal val="bold"/>
                                      </p:to>
                                    </p:set>
                                  </p:childTnLst>
                                </p:cTn>
                              </p:par>
                            </p:childTnLst>
                          </p:cTn>
                        </p:par>
                      </p:childTnLst>
                    </p:cTn>
                  </p:par>
                  <p:par>
                    <p:cTn id="43" fill="hold">
                      <p:stCondLst>
                        <p:cond delay="indefinite"/>
                      </p:stCondLst>
                      <p:childTnLst>
                        <p:par>
                          <p:cTn id="44" fill="hold">
                            <p:stCondLst>
                              <p:cond delay="0"/>
                            </p:stCondLst>
                            <p:childTnLst>
                              <p:par>
                                <p:cTn id="45" presetID="15" presetClass="emph" presetSubtype="0" nodeType="clickEffect">
                                  <p:stCondLst>
                                    <p:cond delay="0"/>
                                  </p:stCondLst>
                                  <p:childTnLst>
                                    <p:set>
                                      <p:cBhvr override="childStyle">
                                        <p:cTn id="46" dur="indefinite"/>
                                        <p:tgtEl>
                                          <p:spTgt spid="12291">
                                            <p:txEl>
                                              <p:pRg st="10" end="10"/>
                                            </p:txEl>
                                          </p:spTgt>
                                        </p:tgtEl>
                                        <p:attrNameLst>
                                          <p:attrName>style.fontWeight</p:attrName>
                                        </p:attrNameLst>
                                      </p:cBhvr>
                                      <p:to>
                                        <p:strVal val="bold"/>
                                      </p:to>
                                    </p:set>
                                  </p:childTnLst>
                                </p:cTn>
                              </p:par>
                            </p:childTnLst>
                          </p:cTn>
                        </p:par>
                      </p:childTnLst>
                    </p:cTn>
                  </p:par>
                </p:childTnLst>
              </p:cTn>
              <p:nextCondLst>
                <p:cond evt="onClick" delay="0">
                  <p:tgtEl>
                    <p:spTgt spid="12291"/>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idx="4294967295"/>
          </p:nvPr>
        </p:nvSpPr>
        <p:spPr>
          <a:xfrm>
            <a:off x="693057" y="304800"/>
            <a:ext cx="8001000" cy="762000"/>
          </a:xfrm>
        </p:spPr>
        <p:txBody>
          <a:bodyPr/>
          <a:lstStyle/>
          <a:p>
            <a:pPr eaLnBrk="1" hangingPunct="1"/>
            <a:r>
              <a:rPr lang="en-US" altLang="en-US" sz="2800" dirty="0" smtClean="0"/>
              <a:t>Defined Benefit Plans (DB Plans)</a:t>
            </a:r>
          </a:p>
        </p:txBody>
      </p:sp>
      <p:sp>
        <p:nvSpPr>
          <p:cNvPr id="2" name="Rectangle 3"/>
          <p:cNvSpPr>
            <a:spLocks noGrp="1" noChangeArrowheads="1"/>
          </p:cNvSpPr>
          <p:nvPr>
            <p:ph idx="4294967295"/>
          </p:nvPr>
        </p:nvSpPr>
        <p:spPr>
          <a:xfrm>
            <a:off x="685800" y="1219200"/>
            <a:ext cx="8229600" cy="5638800"/>
          </a:xfrm>
        </p:spPr>
        <p:txBody>
          <a:bodyPr/>
          <a:lstStyle/>
          <a:p>
            <a:pPr marL="452438" indent="-336550" eaLnBrk="1" hangingPunct="1">
              <a:spcBef>
                <a:spcPct val="30000"/>
              </a:spcBef>
              <a:buClr>
                <a:srgbClr val="0067AD"/>
              </a:buClr>
            </a:pPr>
            <a:r>
              <a:rPr lang="en-US" altLang="en-US" sz="2400" dirty="0" smtClean="0"/>
              <a:t>DB plan provides stated pension benefit beginning at retirement.</a:t>
            </a:r>
          </a:p>
          <a:p>
            <a:pPr marL="855663" lvl="1" indent="-288925" eaLnBrk="1" hangingPunct="1">
              <a:spcBef>
                <a:spcPct val="30000"/>
              </a:spcBef>
              <a:buClr>
                <a:srgbClr val="0067AD"/>
              </a:buClr>
            </a:pPr>
            <a:r>
              <a:rPr lang="en-US" altLang="en-US" sz="2000" dirty="0" smtClean="0"/>
              <a:t>Normally stated in form of life annuity.</a:t>
            </a:r>
          </a:p>
          <a:p>
            <a:pPr marL="855663" lvl="1" indent="-288925" eaLnBrk="1" hangingPunct="1">
              <a:spcBef>
                <a:spcPct val="30000"/>
              </a:spcBef>
              <a:buClr>
                <a:srgbClr val="0067AD"/>
              </a:buClr>
            </a:pPr>
            <a:r>
              <a:rPr lang="en-US" altLang="en-US" sz="2000" dirty="0" smtClean="0"/>
              <a:t>Employer contributions are determined actuarially</a:t>
            </a:r>
            <a:r>
              <a:rPr lang="en-US" altLang="en-US" sz="2400" dirty="0" smtClean="0"/>
              <a:t>.</a:t>
            </a:r>
          </a:p>
          <a:p>
            <a:pPr marL="452438" indent="-336550" eaLnBrk="1" hangingPunct="1">
              <a:spcBef>
                <a:spcPct val="50000"/>
              </a:spcBef>
              <a:buClr>
                <a:srgbClr val="0067AD"/>
              </a:buClr>
            </a:pPr>
            <a:r>
              <a:rPr lang="en-US" altLang="en-US" sz="2400" dirty="0" smtClean="0"/>
              <a:t>Types of DB plans</a:t>
            </a:r>
          </a:p>
          <a:p>
            <a:pPr marL="855663" lvl="1" indent="-288925" eaLnBrk="1" hangingPunct="1">
              <a:spcBef>
                <a:spcPct val="30000"/>
              </a:spcBef>
              <a:buClr>
                <a:srgbClr val="0067AD"/>
              </a:buClr>
            </a:pPr>
            <a:r>
              <a:rPr lang="en-US" altLang="en-US" sz="2000" u="sng" dirty="0" smtClean="0"/>
              <a:t>Unit Benefit Plan</a:t>
            </a:r>
            <a:r>
              <a:rPr lang="en-US" altLang="en-US" sz="2000" dirty="0" smtClean="0"/>
              <a:t>: benefit formula is based on years of service (</a:t>
            </a:r>
            <a:r>
              <a:rPr lang="en-US" altLang="en-US" sz="2000" i="1" dirty="0" smtClean="0"/>
              <a:t>e.g.</a:t>
            </a:r>
            <a:r>
              <a:rPr lang="en-US" altLang="en-US" sz="2000" dirty="0" smtClean="0"/>
              <a:t>, 1% of pay for each year).</a:t>
            </a:r>
          </a:p>
          <a:p>
            <a:pPr marL="855663" lvl="1" indent="-288925" eaLnBrk="1" hangingPunct="1">
              <a:spcBef>
                <a:spcPct val="30000"/>
              </a:spcBef>
              <a:buClr>
                <a:srgbClr val="0067AD"/>
              </a:buClr>
            </a:pPr>
            <a:r>
              <a:rPr lang="en-US" altLang="en-US" sz="2000" u="sng" dirty="0" smtClean="0"/>
              <a:t>Fixed Benefit Plan</a:t>
            </a:r>
            <a:r>
              <a:rPr lang="en-US" altLang="en-US" sz="2000" dirty="0" smtClean="0"/>
              <a:t>:  fixed $ amount payable annually.</a:t>
            </a:r>
          </a:p>
          <a:p>
            <a:pPr marL="855663" lvl="1" indent="-288925" eaLnBrk="1" hangingPunct="1">
              <a:spcBef>
                <a:spcPct val="30000"/>
              </a:spcBef>
              <a:buClr>
                <a:srgbClr val="0067AD"/>
              </a:buClr>
            </a:pPr>
            <a:r>
              <a:rPr lang="en-US" altLang="en-US" sz="2000" u="sng" dirty="0" smtClean="0"/>
              <a:t>Flat Benefit Plan</a:t>
            </a:r>
            <a:r>
              <a:rPr lang="en-US" altLang="en-US" sz="2000" dirty="0" smtClean="0"/>
              <a:t>:  % of pay payable annually.</a:t>
            </a:r>
          </a:p>
          <a:p>
            <a:pPr marL="855663" lvl="1" indent="-288925" eaLnBrk="1" hangingPunct="1">
              <a:spcBef>
                <a:spcPct val="30000"/>
              </a:spcBef>
              <a:buClr>
                <a:srgbClr val="0067AD"/>
              </a:buClr>
            </a:pPr>
            <a:r>
              <a:rPr lang="en-US" altLang="en-US" sz="2000" u="sng" dirty="0" smtClean="0"/>
              <a:t>Cash Balance Plan</a:t>
            </a:r>
            <a:r>
              <a:rPr lang="en-US" altLang="en-US" sz="2000" dirty="0" smtClean="0"/>
              <a:t>: benefit stated in the form of a hypothetical account.</a:t>
            </a:r>
            <a:endParaRPr lang="en-US" altLang="en-US" sz="2400" dirty="0" smtClean="0"/>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0" end="0"/>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2">
                                            <p:txEl>
                                              <p:pRg st="1" end="1"/>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2">
                                            <p:txEl>
                                              <p:pRg st="2" end="2"/>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2">
                                            <p:txEl>
                                              <p:pRg st="3" end="3"/>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2">
                                            <p:txEl>
                                              <p:pRg st="4" end="4"/>
                                            </p:txEl>
                                          </p:spTgt>
                                        </p:tgtEl>
                                        <p:attrNameLst>
                                          <p:attrName>style.fontWeight</p:attrName>
                                        </p:attrNameLst>
                                      </p:cBhvr>
                                      <p:to>
                                        <p:strVal val="bold"/>
                                      </p:to>
                                    </p:set>
                                  </p:childTnLst>
                                </p:cTn>
                              </p:par>
                            </p:childTnLst>
                          </p:cTn>
                        </p:par>
                      </p:childTnLst>
                    </p:cTn>
                  </p:par>
                  <p:par>
                    <p:cTn id="23" fill="hold">
                      <p:stCondLst>
                        <p:cond delay="indefinite"/>
                      </p:stCondLst>
                      <p:childTnLst>
                        <p:par>
                          <p:cTn id="24" fill="hold">
                            <p:stCondLst>
                              <p:cond delay="0"/>
                            </p:stCondLst>
                            <p:childTnLst>
                              <p:par>
                                <p:cTn id="25" presetID="15" presetClass="emph" presetSubtype="0" nodeType="clickEffect">
                                  <p:stCondLst>
                                    <p:cond delay="0"/>
                                  </p:stCondLst>
                                  <p:childTnLst>
                                    <p:set>
                                      <p:cBhvr override="childStyle">
                                        <p:cTn id="26" dur="indefinite"/>
                                        <p:tgtEl>
                                          <p:spTgt spid="2">
                                            <p:txEl>
                                              <p:pRg st="5" end="5"/>
                                            </p:txEl>
                                          </p:spTgt>
                                        </p:tgtEl>
                                        <p:attrNameLst>
                                          <p:attrName>style.fontWeight</p:attrName>
                                        </p:attrNameLst>
                                      </p:cBhvr>
                                      <p:to>
                                        <p:strVal val="bold"/>
                                      </p:to>
                                    </p:set>
                                  </p:childTnLst>
                                </p:cTn>
                              </p:par>
                            </p:childTnLst>
                          </p:cTn>
                        </p:par>
                      </p:childTnLst>
                    </p:cTn>
                  </p:par>
                  <p:par>
                    <p:cTn id="27" fill="hold">
                      <p:stCondLst>
                        <p:cond delay="indefinite"/>
                      </p:stCondLst>
                      <p:childTnLst>
                        <p:par>
                          <p:cTn id="28" fill="hold">
                            <p:stCondLst>
                              <p:cond delay="0"/>
                            </p:stCondLst>
                            <p:childTnLst>
                              <p:par>
                                <p:cTn id="29" presetID="15" presetClass="emph" presetSubtype="0" nodeType="clickEffect">
                                  <p:stCondLst>
                                    <p:cond delay="0"/>
                                  </p:stCondLst>
                                  <p:childTnLst>
                                    <p:set>
                                      <p:cBhvr override="childStyle">
                                        <p:cTn id="30" dur="indefinite"/>
                                        <p:tgtEl>
                                          <p:spTgt spid="2">
                                            <p:txEl>
                                              <p:pRg st="6" end="6"/>
                                            </p:txEl>
                                          </p:spTgt>
                                        </p:tgtEl>
                                        <p:attrNameLst>
                                          <p:attrName>style.fontWeight</p:attrName>
                                        </p:attrNameLst>
                                      </p:cBhvr>
                                      <p:to>
                                        <p:strVal val="bold"/>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5" presetClass="emph" presetSubtype="0" nodeType="clickEffect">
                                  <p:stCondLst>
                                    <p:cond delay="0"/>
                                  </p:stCondLst>
                                  <p:childTnLst>
                                    <p:set>
                                      <p:cBhvr override="childStyle">
                                        <p:cTn id="34" dur="indefinite"/>
                                        <p:tgtEl>
                                          <p:spTgt spid="2">
                                            <p:txEl>
                                              <p:pRg st="7" end="7"/>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idx="4294967295"/>
          </p:nvPr>
        </p:nvSpPr>
        <p:spPr>
          <a:xfrm>
            <a:off x="266700" y="228600"/>
            <a:ext cx="8229600" cy="838200"/>
          </a:xfrm>
        </p:spPr>
        <p:txBody>
          <a:bodyPr/>
          <a:lstStyle/>
          <a:p>
            <a:pPr eaLnBrk="1" hangingPunct="1"/>
            <a:r>
              <a:rPr lang="en-US" altLang="en-US" dirty="0" smtClean="0"/>
              <a:t>Defined Benefit Plans </a:t>
            </a:r>
            <a:r>
              <a:rPr lang="en-US" altLang="en-US" i="1" dirty="0" smtClean="0"/>
              <a:t>(cont’</a:t>
            </a:r>
            <a:r>
              <a:rPr lang="en-US" altLang="ja-JP" i="1" dirty="0" smtClean="0"/>
              <a:t>d)</a:t>
            </a:r>
            <a:endParaRPr lang="en-US" altLang="en-US" i="1" dirty="0" smtClean="0"/>
          </a:p>
        </p:txBody>
      </p:sp>
      <p:sp>
        <p:nvSpPr>
          <p:cNvPr id="2" name="Rectangle 3"/>
          <p:cNvSpPr>
            <a:spLocks noGrp="1" noChangeArrowheads="1"/>
          </p:cNvSpPr>
          <p:nvPr>
            <p:ph idx="4294967295"/>
          </p:nvPr>
        </p:nvSpPr>
        <p:spPr>
          <a:xfrm>
            <a:off x="685800" y="1295400"/>
            <a:ext cx="8229600" cy="4419600"/>
          </a:xfrm>
        </p:spPr>
        <p:txBody>
          <a:bodyPr/>
          <a:lstStyle/>
          <a:p>
            <a:pPr eaLnBrk="1" hangingPunct="1">
              <a:lnSpc>
                <a:spcPct val="125000"/>
              </a:lnSpc>
              <a:spcBef>
                <a:spcPts val="600"/>
              </a:spcBef>
              <a:buClr>
                <a:srgbClr val="0067AD"/>
              </a:buClr>
            </a:pPr>
            <a:r>
              <a:rPr lang="en-US" altLang="en-US" sz="2400" dirty="0" smtClean="0"/>
              <a:t>Methods for calculating pay</a:t>
            </a:r>
          </a:p>
          <a:p>
            <a:pPr lvl="1" eaLnBrk="1" hangingPunct="1">
              <a:lnSpc>
                <a:spcPct val="125000"/>
              </a:lnSpc>
              <a:spcBef>
                <a:spcPts val="600"/>
              </a:spcBef>
              <a:buClr>
                <a:schemeClr val="tx1"/>
              </a:buClr>
            </a:pPr>
            <a:r>
              <a:rPr lang="en-US" altLang="en-US" sz="2000" u="sng" dirty="0" smtClean="0"/>
              <a:t>Final Average Pay </a:t>
            </a:r>
            <a:r>
              <a:rPr lang="en-US" altLang="en-US" sz="2000" dirty="0" smtClean="0"/>
              <a:t>– pension is based on average compensation during defined period.</a:t>
            </a:r>
          </a:p>
          <a:p>
            <a:pPr lvl="1" eaLnBrk="1" hangingPunct="1">
              <a:lnSpc>
                <a:spcPct val="125000"/>
              </a:lnSpc>
              <a:spcBef>
                <a:spcPts val="600"/>
              </a:spcBef>
              <a:buClr>
                <a:schemeClr val="tx1"/>
              </a:buClr>
            </a:pPr>
            <a:r>
              <a:rPr lang="en-US" altLang="en-US" sz="2000" u="sng" dirty="0" smtClean="0"/>
              <a:t>Career Average Pay</a:t>
            </a:r>
            <a:r>
              <a:rPr lang="en-US" altLang="en-US" sz="2000" dirty="0" smtClean="0"/>
              <a:t> – pension is based on pay earned during employee</a:t>
            </a:r>
            <a:r>
              <a:rPr lang="ja-JP" altLang="en-US" sz="2000" dirty="0" smtClean="0"/>
              <a:t>’</a:t>
            </a:r>
            <a:r>
              <a:rPr lang="en-US" altLang="ja-JP" sz="2000" dirty="0" smtClean="0"/>
              <a:t>s entire service period.</a:t>
            </a:r>
          </a:p>
          <a:p>
            <a:pPr eaLnBrk="1" hangingPunct="1">
              <a:lnSpc>
                <a:spcPct val="125000"/>
              </a:lnSpc>
              <a:spcBef>
                <a:spcPts val="600"/>
              </a:spcBef>
              <a:buClr>
                <a:srgbClr val="0067AD"/>
              </a:buClr>
            </a:pPr>
            <a:r>
              <a:rPr lang="en-US" altLang="en-US" sz="2400" dirty="0" smtClean="0"/>
              <a:t>IRS limits on pay</a:t>
            </a:r>
          </a:p>
          <a:p>
            <a:pPr lvl="1" eaLnBrk="1" hangingPunct="1">
              <a:lnSpc>
                <a:spcPct val="125000"/>
              </a:lnSpc>
              <a:spcBef>
                <a:spcPts val="600"/>
              </a:spcBef>
              <a:buClr>
                <a:srgbClr val="0067AD"/>
              </a:buClr>
            </a:pPr>
            <a:r>
              <a:rPr lang="en-US" altLang="en-US" sz="2000" dirty="0" smtClean="0"/>
              <a:t>Plan may not consider more than $255,000 (2013), $260,000 (2014) of pay per year.</a:t>
            </a:r>
          </a:p>
          <a:p>
            <a:pPr marL="0" indent="0" eaLnBrk="1" hangingPunct="1">
              <a:lnSpc>
                <a:spcPct val="125000"/>
              </a:lnSpc>
              <a:spcBef>
                <a:spcPts val="600"/>
              </a:spcBef>
              <a:buClr>
                <a:schemeClr val="tx1"/>
              </a:buClr>
              <a:buNone/>
            </a:pPr>
            <a:endParaRPr lang="en-US" altLang="en-US" sz="2800" dirty="0" smtClean="0"/>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2">
                                            <p:txEl>
                                              <p:pRg st="0" end="0"/>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2">
                                            <p:txEl>
                                              <p:pRg st="1" end="1"/>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2">
                                            <p:txEl>
                                              <p:pRg st="2" end="2"/>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2">
                                            <p:txEl>
                                              <p:pRg st="3" end="3"/>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2">
                                            <p:txEl>
                                              <p:pRg st="4" end="4"/>
                                            </p:txEl>
                                          </p:spTgt>
                                        </p:tgtEl>
                                        <p:attrNameLst>
                                          <p:attrName>style.fontWeight</p:attrName>
                                        </p:attrNameLst>
                                      </p:cBhvr>
                                      <p:to>
                                        <p:strVal val="bold"/>
                                      </p:to>
                                    </p:set>
                                  </p:childTnLst>
                                </p:cTn>
                              </p:par>
                            </p:childTnLst>
                          </p:cTn>
                        </p:par>
                      </p:childTnLst>
                    </p:cTn>
                  </p:par>
                </p:childTnLst>
              </p:cTn>
              <p:nextCondLst>
                <p:cond evt="onClick" delay="0">
                  <p:tgtEl>
                    <p:spTgt spid="2"/>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idx="4294967295"/>
          </p:nvPr>
        </p:nvSpPr>
        <p:spPr>
          <a:xfrm>
            <a:off x="304800" y="152400"/>
            <a:ext cx="8153400" cy="914400"/>
          </a:xfrm>
        </p:spPr>
        <p:txBody>
          <a:bodyPr/>
          <a:lstStyle/>
          <a:p>
            <a:pPr eaLnBrk="1" hangingPunct="1"/>
            <a:r>
              <a:rPr lang="en-US" altLang="en-US" sz="2800" dirty="0" smtClean="0">
                <a:latin typeface="+mn-lt"/>
              </a:rPr>
              <a:t>Summary of Characteristics of DB Plans</a:t>
            </a:r>
          </a:p>
        </p:txBody>
      </p:sp>
      <p:sp>
        <p:nvSpPr>
          <p:cNvPr id="12291" name="Rectangle 3"/>
          <p:cNvSpPr>
            <a:spLocks noGrp="1" noChangeArrowheads="1"/>
          </p:cNvSpPr>
          <p:nvPr>
            <p:ph idx="4294967295"/>
          </p:nvPr>
        </p:nvSpPr>
        <p:spPr>
          <a:xfrm>
            <a:off x="152400" y="1295400"/>
            <a:ext cx="8610600" cy="5105400"/>
          </a:xfrm>
        </p:spPr>
        <p:txBody>
          <a:bodyPr/>
          <a:lstStyle/>
          <a:p>
            <a:pPr eaLnBrk="1" hangingPunct="1">
              <a:spcBef>
                <a:spcPct val="30000"/>
              </a:spcBef>
              <a:buClr>
                <a:srgbClr val="0067AD"/>
              </a:buClr>
            </a:pPr>
            <a:r>
              <a:rPr lang="en-US" altLang="en-US" sz="2400" dirty="0" smtClean="0"/>
              <a:t>Employer considerations</a:t>
            </a:r>
          </a:p>
          <a:p>
            <a:pPr marL="731520" lvl="1" eaLnBrk="1" hangingPunct="1">
              <a:spcBef>
                <a:spcPts val="600"/>
              </a:spcBef>
              <a:buClr>
                <a:srgbClr val="0067AD"/>
              </a:buClr>
            </a:pPr>
            <a:r>
              <a:rPr lang="en-US" altLang="en-US" sz="2000" dirty="0" smtClean="0"/>
              <a:t>Commitment to contribute to plan</a:t>
            </a:r>
          </a:p>
          <a:p>
            <a:pPr marL="731520" lvl="1" eaLnBrk="1" hangingPunct="1">
              <a:spcBef>
                <a:spcPts val="600"/>
              </a:spcBef>
              <a:buClr>
                <a:srgbClr val="0067AD"/>
              </a:buClr>
            </a:pPr>
            <a:r>
              <a:rPr lang="en-US" altLang="en-US" sz="2000" dirty="0" smtClean="0"/>
              <a:t>Fully financed by employer</a:t>
            </a:r>
          </a:p>
          <a:p>
            <a:pPr marL="731520" lvl="1" eaLnBrk="1" hangingPunct="1">
              <a:spcBef>
                <a:spcPts val="600"/>
              </a:spcBef>
              <a:buClr>
                <a:srgbClr val="0067AD"/>
              </a:buClr>
            </a:pPr>
            <a:r>
              <a:rPr lang="en-US" altLang="en-US" sz="2000" dirty="0" smtClean="0"/>
              <a:t>Investment risk is borne by employer</a:t>
            </a:r>
          </a:p>
          <a:p>
            <a:pPr eaLnBrk="1" hangingPunct="1">
              <a:spcBef>
                <a:spcPct val="50000"/>
              </a:spcBef>
              <a:buClr>
                <a:srgbClr val="0067AD"/>
              </a:buClr>
            </a:pPr>
            <a:r>
              <a:rPr lang="en-US" altLang="en-US" sz="2400" dirty="0" smtClean="0"/>
              <a:t>Benefit considerations</a:t>
            </a:r>
          </a:p>
          <a:p>
            <a:pPr lvl="1" eaLnBrk="1" hangingPunct="1">
              <a:spcBef>
                <a:spcPts val="600"/>
              </a:spcBef>
              <a:buClr>
                <a:srgbClr val="0067AD"/>
              </a:buClr>
            </a:pPr>
            <a:r>
              <a:rPr lang="en-US" altLang="en-US" sz="2000" dirty="0" smtClean="0"/>
              <a:t>DB plan can recognize past service.</a:t>
            </a:r>
          </a:p>
          <a:p>
            <a:pPr lvl="1" eaLnBrk="1" hangingPunct="1">
              <a:spcBef>
                <a:spcPts val="600"/>
              </a:spcBef>
              <a:buClr>
                <a:srgbClr val="0067AD"/>
              </a:buClr>
            </a:pPr>
            <a:r>
              <a:rPr lang="en-US" altLang="en-US" sz="2000" dirty="0" smtClean="0"/>
              <a:t>Easier to provide cost of living adjustments (COLA).</a:t>
            </a:r>
          </a:p>
          <a:p>
            <a:pPr lvl="1" eaLnBrk="1" hangingPunct="1">
              <a:spcBef>
                <a:spcPts val="600"/>
              </a:spcBef>
              <a:buClr>
                <a:srgbClr val="0067AD"/>
              </a:buClr>
            </a:pPr>
            <a:r>
              <a:rPr lang="en-US" altLang="en-US" sz="2000" dirty="0" smtClean="0"/>
              <a:t>May pay disability and death benefits.</a:t>
            </a:r>
          </a:p>
          <a:p>
            <a:pPr lvl="1" eaLnBrk="1" hangingPunct="1">
              <a:spcBef>
                <a:spcPts val="600"/>
              </a:spcBef>
              <a:buClr>
                <a:srgbClr val="0067AD"/>
              </a:buClr>
            </a:pPr>
            <a:r>
              <a:rPr lang="en-US" altLang="en-US" sz="2000" dirty="0" smtClean="0"/>
              <a:t>Generally may </a:t>
            </a:r>
            <a:r>
              <a:rPr lang="en-US" altLang="en-US" sz="2000" u="sng" dirty="0" smtClean="0"/>
              <a:t>not</a:t>
            </a:r>
            <a:r>
              <a:rPr lang="en-US" altLang="en-US" sz="2000" dirty="0" smtClean="0"/>
              <a:t> pay layoff or medical benefits.</a:t>
            </a:r>
          </a:p>
          <a:p>
            <a:pPr lvl="1" eaLnBrk="1" hangingPunct="1">
              <a:spcBef>
                <a:spcPts val="600"/>
              </a:spcBef>
              <a:buClr>
                <a:srgbClr val="0067AD"/>
              </a:buClr>
            </a:pPr>
            <a:r>
              <a:rPr lang="en-US" altLang="en-US" sz="2000" dirty="0" smtClean="0"/>
              <a:t>No in-service distributions generally.</a:t>
            </a:r>
          </a:p>
          <a:p>
            <a:pPr lvl="1" eaLnBrk="1" hangingPunct="1">
              <a:spcBef>
                <a:spcPts val="600"/>
              </a:spcBef>
              <a:buClr>
                <a:srgbClr val="0067AD"/>
              </a:buClr>
            </a:pPr>
            <a:r>
              <a:rPr lang="en-US" altLang="en-US" sz="2000" dirty="0" smtClean="0"/>
              <a:t>PBGC guarantee financed by employer premiums.</a:t>
            </a:r>
          </a:p>
          <a:p>
            <a:pPr lvl="1" eaLnBrk="1" hangingPunct="1">
              <a:spcBef>
                <a:spcPts val="600"/>
              </a:spcBef>
              <a:buClr>
                <a:srgbClr val="0067AD"/>
              </a:buClr>
            </a:pPr>
            <a:r>
              <a:rPr lang="en-US" altLang="en-US" sz="2000" dirty="0" smtClean="0"/>
              <a:t>High HCE.</a:t>
            </a:r>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12291"/>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12291">
                                            <p:txEl>
                                              <p:pRg st="3" end="3"/>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12291">
                                            <p:txEl>
                                              <p:pRg st="0" end="0"/>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12291">
                                            <p:txEl>
                                              <p:pRg st="1" end="1"/>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12291">
                                            <p:txEl>
                                              <p:pRg st="2" end="2"/>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12291">
                                            <p:txEl>
                                              <p:pRg st="4" end="4"/>
                                            </p:txEl>
                                          </p:spTgt>
                                        </p:tgtEl>
                                        <p:attrNameLst>
                                          <p:attrName>style.fontWeight</p:attrName>
                                        </p:attrNameLst>
                                      </p:cBhvr>
                                      <p:to>
                                        <p:strVal val="bold"/>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5" presetClass="emph" presetSubtype="0" nodeType="clickEffect">
                                  <p:stCondLst>
                                    <p:cond delay="0"/>
                                  </p:stCondLst>
                                  <p:childTnLst>
                                    <p:set>
                                      <p:cBhvr override="childStyle">
                                        <p:cTn id="26" dur="indefinite"/>
                                        <p:tgtEl>
                                          <p:spTgt spid="12291">
                                            <p:txEl>
                                              <p:pRg st="5" end="5"/>
                                            </p:txEl>
                                          </p:spTgt>
                                        </p:tgtEl>
                                        <p:attrNameLst>
                                          <p:attrName>style.fontWeight</p:attrName>
                                        </p:attrNameLst>
                                      </p:cBhvr>
                                      <p:to>
                                        <p:strVal val="bold"/>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5" presetClass="emph" presetSubtype="0" nodeType="clickEffect">
                                  <p:stCondLst>
                                    <p:cond delay="0"/>
                                  </p:stCondLst>
                                  <p:childTnLst>
                                    <p:set>
                                      <p:cBhvr override="childStyle">
                                        <p:cTn id="30" dur="indefinite"/>
                                        <p:tgtEl>
                                          <p:spTgt spid="12291">
                                            <p:txEl>
                                              <p:pRg st="6" end="6"/>
                                            </p:txEl>
                                          </p:spTgt>
                                        </p:tgtEl>
                                        <p:attrNameLst>
                                          <p:attrName>style.fontWeight</p:attrName>
                                        </p:attrNameLst>
                                      </p:cBhvr>
                                      <p:to>
                                        <p:strVal val="bold"/>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5" presetClass="emph" presetSubtype="0" nodeType="clickEffect">
                                  <p:stCondLst>
                                    <p:cond delay="0"/>
                                  </p:stCondLst>
                                  <p:childTnLst>
                                    <p:set>
                                      <p:cBhvr override="childStyle">
                                        <p:cTn id="34" dur="indefinite"/>
                                        <p:tgtEl>
                                          <p:spTgt spid="12291">
                                            <p:txEl>
                                              <p:pRg st="7" end="7"/>
                                            </p:txEl>
                                          </p:spTgt>
                                        </p:tgtEl>
                                        <p:attrNameLst>
                                          <p:attrName>style.fontWeight</p:attrName>
                                        </p:attrNameLst>
                                      </p:cBhvr>
                                      <p:to>
                                        <p:strVal val="bold"/>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5" presetClass="emph" presetSubtype="0" nodeType="clickEffect">
                                  <p:stCondLst>
                                    <p:cond delay="0"/>
                                  </p:stCondLst>
                                  <p:childTnLst>
                                    <p:set>
                                      <p:cBhvr override="childStyle">
                                        <p:cTn id="38" dur="indefinite"/>
                                        <p:tgtEl>
                                          <p:spTgt spid="12291">
                                            <p:txEl>
                                              <p:pRg st="8" end="8"/>
                                            </p:txEl>
                                          </p:spTgt>
                                        </p:tgtEl>
                                        <p:attrNameLst>
                                          <p:attrName>style.fontWeight</p:attrName>
                                        </p:attrNameLst>
                                      </p:cBhvr>
                                      <p:to>
                                        <p:strVal val="bold"/>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5" presetClass="emph" presetSubtype="0" nodeType="clickEffect">
                                  <p:stCondLst>
                                    <p:cond delay="0"/>
                                  </p:stCondLst>
                                  <p:childTnLst>
                                    <p:set>
                                      <p:cBhvr override="childStyle">
                                        <p:cTn id="42" dur="indefinite"/>
                                        <p:tgtEl>
                                          <p:spTgt spid="12291">
                                            <p:txEl>
                                              <p:pRg st="9" end="9"/>
                                            </p:txEl>
                                          </p:spTgt>
                                        </p:tgtEl>
                                        <p:attrNameLst>
                                          <p:attrName>style.fontWeight</p:attrName>
                                        </p:attrNameLst>
                                      </p:cBhvr>
                                      <p:to>
                                        <p:strVal val="bold"/>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5" presetClass="emph" presetSubtype="0" nodeType="clickEffect">
                                  <p:stCondLst>
                                    <p:cond delay="0"/>
                                  </p:stCondLst>
                                  <p:childTnLst>
                                    <p:set>
                                      <p:cBhvr override="childStyle">
                                        <p:cTn id="46" dur="indefinite"/>
                                        <p:tgtEl>
                                          <p:spTgt spid="12291">
                                            <p:txEl>
                                              <p:pRg st="10" end="10"/>
                                            </p:txEl>
                                          </p:spTgt>
                                        </p:tgtEl>
                                        <p:attrNameLst>
                                          <p:attrName>style.fontWeight</p:attrName>
                                        </p:attrNameLst>
                                      </p:cBhvr>
                                      <p:to>
                                        <p:strVal val="bold"/>
                                      </p:to>
                                    </p:set>
                                  </p:childTnLst>
                                </p:cTn>
                              </p:par>
                            </p:childTnLst>
                          </p:cTn>
                        </p:par>
                      </p:childTnLst>
                    </p:cTn>
                  </p:par>
                  <p:par>
                    <p:cTn id="47" fill="hold">
                      <p:stCondLst>
                        <p:cond delay="indefinite"/>
                      </p:stCondLst>
                      <p:childTnLst>
                        <p:par>
                          <p:cTn id="48" fill="hold">
                            <p:stCondLst>
                              <p:cond delay="0"/>
                            </p:stCondLst>
                            <p:childTnLst>
                              <p:par>
                                <p:cTn id="49" presetID="15" presetClass="emph" presetSubtype="0" nodeType="clickEffect">
                                  <p:stCondLst>
                                    <p:cond delay="0"/>
                                  </p:stCondLst>
                                  <p:childTnLst>
                                    <p:set>
                                      <p:cBhvr override="childStyle">
                                        <p:cTn id="50" dur="indefinite"/>
                                        <p:tgtEl>
                                          <p:spTgt spid="12291">
                                            <p:txEl>
                                              <p:pRg st="11" end="11"/>
                                            </p:txEl>
                                          </p:spTgt>
                                        </p:tgtEl>
                                        <p:attrNameLst>
                                          <p:attrName>style.fontWeight</p:attrName>
                                        </p:attrNameLst>
                                      </p:cBhvr>
                                      <p:to>
                                        <p:strVal val="bold"/>
                                      </p:to>
                                    </p:set>
                                  </p:childTnLst>
                                </p:cTn>
                              </p:par>
                            </p:childTnLst>
                          </p:cTn>
                        </p:par>
                      </p:childTnLst>
                    </p:cTn>
                  </p:par>
                </p:childTnLst>
              </p:cTn>
              <p:nextCondLst>
                <p:cond evt="onClick" delay="0">
                  <p:tgtEl>
                    <p:spTgt spid="12291"/>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ChangeArrowheads="1"/>
          </p:cNvSpPr>
          <p:nvPr>
            <p:ph type="title" idx="4294967295"/>
          </p:nvPr>
        </p:nvSpPr>
        <p:spPr>
          <a:xfrm>
            <a:off x="228600" y="228600"/>
            <a:ext cx="8382000" cy="838200"/>
          </a:xfrm>
          <a:extLst/>
        </p:spPr>
        <p:txBody>
          <a:bodyPr>
            <a:normAutofit fontScale="90000"/>
          </a:bodyPr>
          <a:lstStyle/>
          <a:p>
            <a:pPr eaLnBrk="1" hangingPunct="1">
              <a:defRPr/>
            </a:pPr>
            <a:r>
              <a:rPr lang="en-US" sz="3600" dirty="0" smtClean="0">
                <a:ea typeface="+mj-ea"/>
              </a:rPr>
              <a:t>Basic Rules for Tax-Qualified Plans</a:t>
            </a:r>
            <a:endParaRPr lang="en-US" sz="3600" i="1" dirty="0" smtClean="0">
              <a:ea typeface="+mj-ea"/>
            </a:endParaRPr>
          </a:p>
        </p:txBody>
      </p:sp>
      <p:sp>
        <p:nvSpPr>
          <p:cNvPr id="12291" name="Rectangle 3"/>
          <p:cNvSpPr>
            <a:spLocks noGrp="1" noChangeArrowheads="1"/>
          </p:cNvSpPr>
          <p:nvPr>
            <p:ph idx="4294967295"/>
          </p:nvPr>
        </p:nvSpPr>
        <p:spPr>
          <a:xfrm>
            <a:off x="838200" y="1600200"/>
            <a:ext cx="7162800" cy="3733800"/>
          </a:xfrm>
        </p:spPr>
        <p:txBody>
          <a:bodyPr/>
          <a:lstStyle/>
          <a:p>
            <a:pPr eaLnBrk="1" hangingPunct="1">
              <a:spcBef>
                <a:spcPct val="30000"/>
              </a:spcBef>
              <a:buClr>
                <a:srgbClr val="0067AD"/>
              </a:buClr>
            </a:pPr>
            <a:r>
              <a:rPr lang="en-US" altLang="en-US" sz="2400" dirty="0" smtClean="0"/>
              <a:t>ERISA and IRC impose comprehensive set of rules for tax-qualified retirement plans.</a:t>
            </a:r>
          </a:p>
          <a:p>
            <a:pPr eaLnBrk="1" hangingPunct="1">
              <a:spcBef>
                <a:spcPct val="50000"/>
              </a:spcBef>
              <a:buClr>
                <a:srgbClr val="0067AD"/>
              </a:buClr>
            </a:pPr>
            <a:r>
              <a:rPr lang="en-US" altLang="en-US" sz="2400" dirty="0" smtClean="0"/>
              <a:t>Philosophy of tax-qualification plan rules</a:t>
            </a:r>
          </a:p>
          <a:p>
            <a:pPr lvl="1" eaLnBrk="1" hangingPunct="1">
              <a:spcBef>
                <a:spcPct val="30000"/>
              </a:spcBef>
              <a:buClr>
                <a:srgbClr val="0067AD"/>
              </a:buClr>
            </a:pPr>
            <a:r>
              <a:rPr lang="en-US" altLang="en-US" sz="2000" dirty="0" smtClean="0"/>
              <a:t>To receive tax benefits, plan sponsor must help advance government</a:t>
            </a:r>
            <a:r>
              <a:rPr lang="ja-JP" altLang="en-US" sz="2000" dirty="0" smtClean="0"/>
              <a:t>’</a:t>
            </a:r>
            <a:r>
              <a:rPr lang="en-US" altLang="ja-JP" sz="2000" dirty="0" smtClean="0"/>
              <a:t>s social policies.</a:t>
            </a:r>
          </a:p>
          <a:p>
            <a:pPr lvl="1" eaLnBrk="1" hangingPunct="1">
              <a:spcBef>
                <a:spcPct val="30000"/>
              </a:spcBef>
              <a:buClr>
                <a:srgbClr val="0067AD"/>
              </a:buClr>
            </a:pPr>
            <a:r>
              <a:rPr lang="en-US" altLang="en-US" sz="2000" dirty="0" smtClean="0"/>
              <a:t>For example, plan must help secure retirement of </a:t>
            </a:r>
            <a:r>
              <a:rPr lang="ja-JP" altLang="en-US" sz="2000" dirty="0" smtClean="0"/>
              <a:t>“</a:t>
            </a:r>
            <a:r>
              <a:rPr lang="en-US" altLang="ja-JP" sz="2000" dirty="0" smtClean="0"/>
              <a:t>rank and file</a:t>
            </a:r>
            <a:r>
              <a:rPr lang="ja-JP" altLang="en-US" sz="2000" dirty="0" smtClean="0"/>
              <a:t>”</a:t>
            </a:r>
            <a:r>
              <a:rPr lang="en-US" altLang="ja-JP" sz="2000" dirty="0" smtClean="0"/>
              <a:t> employees as well as management.</a:t>
            </a:r>
            <a:endParaRPr lang="en-US" altLang="en-US" sz="2800" dirty="0" smtClean="0"/>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12291"/>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12291">
                                            <p:txEl>
                                              <p:pRg st="0" end="0"/>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12291">
                                            <p:txEl>
                                              <p:pRg st="1" end="1"/>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12291">
                                            <p:txEl>
                                              <p:pRg st="2" end="2"/>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12291">
                                            <p:txEl>
                                              <p:pRg st="3" end="3"/>
                                            </p:txEl>
                                          </p:spTgt>
                                        </p:tgtEl>
                                        <p:attrNameLst>
                                          <p:attrName>style.fontWeight</p:attrName>
                                        </p:attrNameLst>
                                      </p:cBhvr>
                                      <p:to>
                                        <p:strVal val="bold"/>
                                      </p:to>
                                    </p:set>
                                  </p:childTnLst>
                                </p:cTn>
                              </p:par>
                            </p:childTnLst>
                          </p:cTn>
                        </p:par>
                      </p:childTnLst>
                    </p:cTn>
                  </p:par>
                </p:childTnLst>
              </p:cTn>
              <p:nextCondLst>
                <p:cond evt="onClick" delay="0">
                  <p:tgtEl>
                    <p:spTgt spid="12291"/>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idx="4294967295"/>
          </p:nvPr>
        </p:nvSpPr>
        <p:spPr>
          <a:xfrm>
            <a:off x="533400" y="152400"/>
            <a:ext cx="7848600" cy="914400"/>
          </a:xfrm>
        </p:spPr>
        <p:txBody>
          <a:bodyPr/>
          <a:lstStyle/>
          <a:p>
            <a:pPr eaLnBrk="1" hangingPunct="1"/>
            <a:r>
              <a:rPr lang="en-US" altLang="en-US" dirty="0" smtClean="0"/>
              <a:t>Eligibility and Participation Rules </a:t>
            </a:r>
          </a:p>
        </p:txBody>
      </p:sp>
      <p:sp>
        <p:nvSpPr>
          <p:cNvPr id="11267" name="Rectangle 3"/>
          <p:cNvSpPr>
            <a:spLocks noGrp="1" noChangeArrowheads="1"/>
          </p:cNvSpPr>
          <p:nvPr>
            <p:ph idx="4294967295"/>
          </p:nvPr>
        </p:nvSpPr>
        <p:spPr>
          <a:xfrm>
            <a:off x="457200" y="1219200"/>
            <a:ext cx="7696200" cy="4800600"/>
          </a:xfrm>
        </p:spPr>
        <p:txBody>
          <a:bodyPr/>
          <a:lstStyle/>
          <a:p>
            <a:pPr marL="282575" eaLnBrk="1" hangingPunct="1">
              <a:spcBef>
                <a:spcPts val="600"/>
              </a:spcBef>
              <a:spcAft>
                <a:spcPts val="0"/>
              </a:spcAft>
              <a:buClr>
                <a:srgbClr val="0067AD"/>
              </a:buClr>
              <a:tabLst>
                <a:tab pos="1262063" algn="l"/>
              </a:tabLst>
            </a:pPr>
            <a:r>
              <a:rPr lang="en-US" altLang="en-US" sz="2400" dirty="0" smtClean="0"/>
              <a:t>Minimum age and service conditions.</a:t>
            </a:r>
          </a:p>
          <a:p>
            <a:pPr marL="682625" lvl="1" eaLnBrk="1" hangingPunct="1">
              <a:spcBef>
                <a:spcPts val="600"/>
              </a:spcBef>
              <a:spcAft>
                <a:spcPts val="0"/>
              </a:spcAft>
              <a:buClr>
                <a:srgbClr val="0067AD"/>
              </a:buClr>
              <a:tabLst>
                <a:tab pos="1262063" algn="l"/>
              </a:tabLst>
            </a:pPr>
            <a:r>
              <a:rPr lang="en-US" altLang="en-US" sz="2000" dirty="0" smtClean="0"/>
              <a:t>Must not exclude on account of age beyond age 21.</a:t>
            </a:r>
          </a:p>
          <a:p>
            <a:pPr marL="682625" lvl="1" eaLnBrk="1" hangingPunct="1">
              <a:spcBef>
                <a:spcPts val="600"/>
              </a:spcBef>
              <a:spcAft>
                <a:spcPts val="0"/>
              </a:spcAft>
              <a:buClr>
                <a:srgbClr val="0067AD"/>
              </a:buClr>
              <a:tabLst>
                <a:tab pos="1262063" algn="l"/>
              </a:tabLst>
            </a:pPr>
            <a:r>
              <a:rPr lang="en-US" altLang="en-US" sz="2000" dirty="0" smtClean="0"/>
              <a:t>May require service minimum of up to 1 year   (limited exception for 2-year minimum).</a:t>
            </a:r>
          </a:p>
          <a:p>
            <a:pPr marL="282575" eaLnBrk="1" hangingPunct="1">
              <a:spcBef>
                <a:spcPts val="600"/>
              </a:spcBef>
              <a:spcAft>
                <a:spcPts val="0"/>
              </a:spcAft>
              <a:buClr>
                <a:srgbClr val="0067AD"/>
              </a:buClr>
              <a:tabLst>
                <a:tab pos="1262063" algn="l"/>
              </a:tabLst>
            </a:pPr>
            <a:r>
              <a:rPr lang="en-US" altLang="en-US" sz="2400" dirty="0" smtClean="0"/>
              <a:t>No maximum age condition permitted.</a:t>
            </a:r>
          </a:p>
          <a:p>
            <a:pPr marL="282575" eaLnBrk="1" hangingPunct="1">
              <a:spcBef>
                <a:spcPts val="600"/>
              </a:spcBef>
              <a:spcAft>
                <a:spcPts val="0"/>
              </a:spcAft>
              <a:buClr>
                <a:srgbClr val="0067AD"/>
              </a:buClr>
              <a:tabLst>
                <a:tab pos="1262063" algn="l"/>
              </a:tabLst>
            </a:pPr>
            <a:r>
              <a:rPr lang="ja-JP" altLang="en-US" sz="2400" dirty="0" smtClean="0"/>
              <a:t>“</a:t>
            </a:r>
            <a:r>
              <a:rPr lang="en-US" altLang="ja-JP" sz="2400" dirty="0" smtClean="0"/>
              <a:t>1,000 hour</a:t>
            </a:r>
            <a:r>
              <a:rPr lang="ja-JP" altLang="en-US" sz="2400" dirty="0" smtClean="0"/>
              <a:t>”</a:t>
            </a:r>
            <a:r>
              <a:rPr lang="en-US" altLang="ja-JP" sz="2400" dirty="0" smtClean="0"/>
              <a:t> rule applies to minimum service.</a:t>
            </a:r>
          </a:p>
          <a:p>
            <a:pPr marL="282575" eaLnBrk="1" hangingPunct="1">
              <a:spcBef>
                <a:spcPts val="600"/>
              </a:spcBef>
              <a:spcAft>
                <a:spcPts val="0"/>
              </a:spcAft>
              <a:buClr>
                <a:srgbClr val="0067AD"/>
              </a:buClr>
              <a:tabLst>
                <a:tab pos="1262063" algn="l"/>
              </a:tabLst>
            </a:pPr>
            <a:r>
              <a:rPr lang="en-US" altLang="en-US" sz="2400" dirty="0" smtClean="0"/>
              <a:t>Plan entry may be delayed up to 6 months.</a:t>
            </a:r>
          </a:p>
          <a:p>
            <a:pPr marL="282575" eaLnBrk="1" hangingPunct="1">
              <a:spcBef>
                <a:spcPts val="600"/>
              </a:spcBef>
              <a:spcAft>
                <a:spcPts val="0"/>
              </a:spcAft>
              <a:buClr>
                <a:srgbClr val="0067AD"/>
              </a:buClr>
              <a:tabLst>
                <a:tab pos="1262063" algn="l"/>
              </a:tabLst>
            </a:pPr>
            <a:r>
              <a:rPr lang="en-US" altLang="en-US" sz="2400" dirty="0" smtClean="0"/>
              <a:t>DB plan must benefit lesser of 50 employees or 40% of workforce.</a:t>
            </a:r>
          </a:p>
          <a:p>
            <a:pPr marL="282575" eaLnBrk="1" hangingPunct="1">
              <a:spcBef>
                <a:spcPts val="600"/>
              </a:spcBef>
              <a:spcAft>
                <a:spcPts val="0"/>
              </a:spcAft>
              <a:buClr>
                <a:srgbClr val="0067AD"/>
              </a:buClr>
              <a:tabLst>
                <a:tab pos="1262063" algn="l"/>
              </a:tabLst>
            </a:pPr>
            <a:r>
              <a:rPr lang="en-US" altLang="en-US" sz="2400" dirty="0" smtClean="0"/>
              <a:t>Examples of employee exclusions:</a:t>
            </a:r>
            <a:endParaRPr lang="en-US" sz="2400" dirty="0" smtClean="0">
              <a:ea typeface="ＭＳ Ｐゴシック" pitchFamily="34" charset="-128"/>
            </a:endParaRPr>
          </a:p>
          <a:p>
            <a:pPr marL="685800" lvl="1">
              <a:spcBef>
                <a:spcPts val="600"/>
              </a:spcBef>
              <a:spcAft>
                <a:spcPts val="0"/>
              </a:spcAft>
              <a:buClr>
                <a:srgbClr val="0067AD"/>
              </a:buClr>
              <a:buFont typeface="Verdana" pitchFamily="34" charset="0"/>
              <a:buChar char="–"/>
              <a:defRPr/>
            </a:pPr>
            <a:r>
              <a:rPr lang="en-US" sz="2400" dirty="0" smtClean="0">
                <a:ea typeface="ＭＳ Ｐゴシック" pitchFamily="34" charset="-128"/>
              </a:rPr>
              <a:t> </a:t>
            </a:r>
            <a:r>
              <a:rPr lang="en-US" sz="2000" dirty="0" smtClean="0">
                <a:ea typeface="ＭＳ Ｐゴシック" pitchFamily="34" charset="-128"/>
              </a:rPr>
              <a:t>Non-resident aliens</a:t>
            </a:r>
          </a:p>
          <a:p>
            <a:pPr marL="685800" lvl="1">
              <a:spcBef>
                <a:spcPts val="600"/>
              </a:spcBef>
              <a:spcAft>
                <a:spcPts val="0"/>
              </a:spcAft>
              <a:buClr>
                <a:srgbClr val="0067AD"/>
              </a:buClr>
              <a:buFont typeface="Verdana" pitchFamily="34" charset="0"/>
              <a:buChar char="–"/>
              <a:defRPr/>
            </a:pPr>
            <a:r>
              <a:rPr lang="en-US" sz="2000" dirty="0" smtClean="0">
                <a:ea typeface="ＭＳ Ｐゴシック" pitchFamily="34" charset="-128"/>
              </a:rPr>
              <a:t> Union employees</a:t>
            </a:r>
          </a:p>
          <a:p>
            <a:pPr marL="685800" lvl="1">
              <a:spcBef>
                <a:spcPts val="600"/>
              </a:spcBef>
              <a:spcAft>
                <a:spcPts val="0"/>
              </a:spcAft>
              <a:buClr>
                <a:srgbClr val="0067AD"/>
              </a:buClr>
              <a:buFont typeface="Verdana" pitchFamily="34" charset="0"/>
              <a:buChar char="–"/>
              <a:defRPr/>
            </a:pPr>
            <a:r>
              <a:rPr lang="en-US" sz="2000" dirty="0" smtClean="0">
                <a:ea typeface="ＭＳ Ｐゴシック" pitchFamily="34" charset="-128"/>
              </a:rPr>
              <a:t>Certain employee classifications</a:t>
            </a:r>
          </a:p>
          <a:p>
            <a:pPr marL="282575" eaLnBrk="1" hangingPunct="1">
              <a:spcBef>
                <a:spcPct val="50000"/>
              </a:spcBef>
              <a:buClr>
                <a:schemeClr val="tx1"/>
              </a:buClr>
              <a:tabLst>
                <a:tab pos="1262063" algn="l"/>
              </a:tabLst>
            </a:pPr>
            <a:endParaRPr lang="en-US" altLang="en-US" sz="2400" dirty="0" smtClean="0"/>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11267"/>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11267">
                                            <p:txEl>
                                              <p:pRg st="0" end="0"/>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11267">
                                            <p:txEl>
                                              <p:pRg st="1" end="1"/>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11267">
                                            <p:txEl>
                                              <p:pRg st="2" end="2"/>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11267">
                                            <p:txEl>
                                              <p:pRg st="3" end="3"/>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11267">
                                            <p:txEl>
                                              <p:pRg st="4" end="4"/>
                                            </p:txEl>
                                          </p:spTgt>
                                        </p:tgtEl>
                                        <p:attrNameLst>
                                          <p:attrName>style.fontWeight</p:attrName>
                                        </p:attrNameLst>
                                      </p:cBhvr>
                                      <p:to>
                                        <p:strVal val="bold"/>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5" presetClass="emph" presetSubtype="0" nodeType="clickEffect">
                                  <p:stCondLst>
                                    <p:cond delay="0"/>
                                  </p:stCondLst>
                                  <p:childTnLst>
                                    <p:set>
                                      <p:cBhvr override="childStyle">
                                        <p:cTn id="26" dur="indefinite"/>
                                        <p:tgtEl>
                                          <p:spTgt spid="11267">
                                            <p:txEl>
                                              <p:pRg st="5" end="5"/>
                                            </p:txEl>
                                          </p:spTgt>
                                        </p:tgtEl>
                                        <p:attrNameLst>
                                          <p:attrName>style.fontWeight</p:attrName>
                                        </p:attrNameLst>
                                      </p:cBhvr>
                                      <p:to>
                                        <p:strVal val="bold"/>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5" presetClass="emph" presetSubtype="0" nodeType="clickEffect">
                                  <p:stCondLst>
                                    <p:cond delay="0"/>
                                  </p:stCondLst>
                                  <p:childTnLst>
                                    <p:set>
                                      <p:cBhvr override="childStyle">
                                        <p:cTn id="30" dur="indefinite"/>
                                        <p:tgtEl>
                                          <p:spTgt spid="11267">
                                            <p:txEl>
                                              <p:pRg st="6" end="6"/>
                                            </p:txEl>
                                          </p:spTgt>
                                        </p:tgtEl>
                                        <p:attrNameLst>
                                          <p:attrName>style.fontWeight</p:attrName>
                                        </p:attrNameLst>
                                      </p:cBhvr>
                                      <p:to>
                                        <p:strVal val="bold"/>
                                      </p:to>
                                    </p:set>
                                  </p:childTnLst>
                                </p:cTn>
                              </p:par>
                            </p:childTnLst>
                          </p:cTn>
                        </p:par>
                      </p:childTnLst>
                    </p:cTn>
                  </p:par>
                  <p:par>
                    <p:cTn id="31" fill="hold">
                      <p:stCondLst>
                        <p:cond delay="indefinite"/>
                      </p:stCondLst>
                      <p:childTnLst>
                        <p:par>
                          <p:cTn id="32" fill="hold">
                            <p:stCondLst>
                              <p:cond delay="0"/>
                            </p:stCondLst>
                            <p:childTnLst>
                              <p:par>
                                <p:cTn id="33" presetID="15" presetClass="emph" presetSubtype="0" nodeType="clickEffect">
                                  <p:stCondLst>
                                    <p:cond delay="0"/>
                                  </p:stCondLst>
                                  <p:childTnLst>
                                    <p:set>
                                      <p:cBhvr override="childStyle">
                                        <p:cTn id="34" dur="indefinite"/>
                                        <p:tgtEl>
                                          <p:spTgt spid="11267">
                                            <p:txEl>
                                              <p:pRg st="7" end="7"/>
                                            </p:txEl>
                                          </p:spTgt>
                                        </p:tgtEl>
                                        <p:attrNameLst>
                                          <p:attrName>style.fontWeight</p:attrName>
                                        </p:attrNameLst>
                                      </p:cBhvr>
                                      <p:to>
                                        <p:strVal val="bold"/>
                                      </p:to>
                                    </p:set>
                                  </p:childTnLst>
                                </p:cTn>
                              </p:par>
                            </p:childTnLst>
                          </p:cTn>
                        </p:par>
                      </p:childTnLst>
                    </p:cTn>
                  </p:par>
                  <p:par>
                    <p:cTn id="35" fill="hold">
                      <p:stCondLst>
                        <p:cond delay="indefinite"/>
                      </p:stCondLst>
                      <p:childTnLst>
                        <p:par>
                          <p:cTn id="36" fill="hold">
                            <p:stCondLst>
                              <p:cond delay="0"/>
                            </p:stCondLst>
                            <p:childTnLst>
                              <p:par>
                                <p:cTn id="37" presetID="15" presetClass="emph" presetSubtype="0" nodeType="clickEffect">
                                  <p:stCondLst>
                                    <p:cond delay="0"/>
                                  </p:stCondLst>
                                  <p:childTnLst>
                                    <p:set>
                                      <p:cBhvr override="childStyle">
                                        <p:cTn id="38" dur="indefinite"/>
                                        <p:tgtEl>
                                          <p:spTgt spid="11267">
                                            <p:txEl>
                                              <p:pRg st="8" end="8"/>
                                            </p:txEl>
                                          </p:spTgt>
                                        </p:tgtEl>
                                        <p:attrNameLst>
                                          <p:attrName>style.fontWeight</p:attrName>
                                        </p:attrNameLst>
                                      </p:cBhvr>
                                      <p:to>
                                        <p:strVal val="bold"/>
                                      </p:to>
                                    </p:set>
                                  </p:childTnLst>
                                </p:cTn>
                              </p:par>
                            </p:childTnLst>
                          </p:cTn>
                        </p:par>
                      </p:childTnLst>
                    </p:cTn>
                  </p:par>
                  <p:par>
                    <p:cTn id="39" fill="hold">
                      <p:stCondLst>
                        <p:cond delay="indefinite"/>
                      </p:stCondLst>
                      <p:childTnLst>
                        <p:par>
                          <p:cTn id="40" fill="hold">
                            <p:stCondLst>
                              <p:cond delay="0"/>
                            </p:stCondLst>
                            <p:childTnLst>
                              <p:par>
                                <p:cTn id="41" presetID="15" presetClass="emph" presetSubtype="0" nodeType="clickEffect">
                                  <p:stCondLst>
                                    <p:cond delay="0"/>
                                  </p:stCondLst>
                                  <p:childTnLst>
                                    <p:set>
                                      <p:cBhvr override="childStyle">
                                        <p:cTn id="42" dur="indefinite"/>
                                        <p:tgtEl>
                                          <p:spTgt spid="11267">
                                            <p:txEl>
                                              <p:pRg st="9" end="9"/>
                                            </p:txEl>
                                          </p:spTgt>
                                        </p:tgtEl>
                                        <p:attrNameLst>
                                          <p:attrName>style.fontWeight</p:attrName>
                                        </p:attrNameLst>
                                      </p:cBhvr>
                                      <p:to>
                                        <p:strVal val="bold"/>
                                      </p:to>
                                    </p:set>
                                  </p:childTnLst>
                                </p:cTn>
                              </p:par>
                            </p:childTnLst>
                          </p:cTn>
                        </p:par>
                      </p:childTnLst>
                    </p:cTn>
                  </p:par>
                  <p:par>
                    <p:cTn id="43" fill="hold">
                      <p:stCondLst>
                        <p:cond delay="indefinite"/>
                      </p:stCondLst>
                      <p:childTnLst>
                        <p:par>
                          <p:cTn id="44" fill="hold">
                            <p:stCondLst>
                              <p:cond delay="0"/>
                            </p:stCondLst>
                            <p:childTnLst>
                              <p:par>
                                <p:cTn id="45" presetID="15" presetClass="emph" presetSubtype="0" nodeType="clickEffect">
                                  <p:stCondLst>
                                    <p:cond delay="0"/>
                                  </p:stCondLst>
                                  <p:childTnLst>
                                    <p:set>
                                      <p:cBhvr override="childStyle">
                                        <p:cTn id="46" dur="indefinite"/>
                                        <p:tgtEl>
                                          <p:spTgt spid="11267">
                                            <p:txEl>
                                              <p:pRg st="10" end="10"/>
                                            </p:txEl>
                                          </p:spTgt>
                                        </p:tgtEl>
                                        <p:attrNameLst>
                                          <p:attrName>style.fontWeight</p:attrName>
                                        </p:attrNameLst>
                                      </p:cBhvr>
                                      <p:to>
                                        <p:strVal val="bold"/>
                                      </p:to>
                                    </p:set>
                                  </p:childTnLst>
                                </p:cTn>
                              </p:par>
                            </p:childTnLst>
                          </p:cTn>
                        </p:par>
                      </p:childTnLst>
                    </p:cTn>
                  </p:par>
                </p:childTnLst>
              </p:cTn>
              <p:nextCondLst>
                <p:cond evt="onClick" delay="0">
                  <p:tgtEl>
                    <p:spTgt spid="11267"/>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idx="4294967295"/>
          </p:nvPr>
        </p:nvSpPr>
        <p:spPr>
          <a:xfrm>
            <a:off x="152400" y="43543"/>
            <a:ext cx="8610600" cy="990600"/>
          </a:xfrm>
          <a:extLst/>
        </p:spPr>
        <p:txBody>
          <a:bodyPr>
            <a:normAutofit/>
          </a:bodyPr>
          <a:lstStyle/>
          <a:p>
            <a:pPr eaLnBrk="1" hangingPunct="1">
              <a:defRPr/>
            </a:pPr>
            <a:r>
              <a:rPr lang="en-US" sz="2800" dirty="0" smtClean="0">
                <a:latin typeface="+mn-lt"/>
                <a:ea typeface="+mj-ea"/>
              </a:rPr>
              <a:t>Coverage and Nondiscrimination Rules </a:t>
            </a:r>
          </a:p>
        </p:txBody>
      </p:sp>
      <p:sp>
        <p:nvSpPr>
          <p:cNvPr id="11267" name="Rectangle 3"/>
          <p:cNvSpPr>
            <a:spLocks noGrp="1" noChangeArrowheads="1"/>
          </p:cNvSpPr>
          <p:nvPr>
            <p:ph idx="4294967295"/>
          </p:nvPr>
        </p:nvSpPr>
        <p:spPr>
          <a:xfrm>
            <a:off x="304800" y="1219200"/>
            <a:ext cx="8458200" cy="4876800"/>
          </a:xfrm>
        </p:spPr>
        <p:txBody>
          <a:bodyPr/>
          <a:lstStyle/>
          <a:p>
            <a:pPr marL="282575" eaLnBrk="1" hangingPunct="1">
              <a:lnSpc>
                <a:spcPct val="125000"/>
              </a:lnSpc>
              <a:spcBef>
                <a:spcPts val="600"/>
              </a:spcBef>
              <a:spcAft>
                <a:spcPts val="0"/>
              </a:spcAft>
              <a:buClr>
                <a:srgbClr val="0067AD"/>
              </a:buClr>
            </a:pPr>
            <a:r>
              <a:rPr lang="en-US" altLang="en-US" sz="2400" dirty="0" smtClean="0"/>
              <a:t>Minimum coverage rules</a:t>
            </a:r>
          </a:p>
          <a:p>
            <a:pPr marL="682625" lvl="1" eaLnBrk="1" hangingPunct="1">
              <a:lnSpc>
                <a:spcPct val="125000"/>
              </a:lnSpc>
              <a:spcBef>
                <a:spcPts val="600"/>
              </a:spcBef>
              <a:spcAft>
                <a:spcPts val="0"/>
              </a:spcAft>
              <a:buClr>
                <a:srgbClr val="0067AD"/>
              </a:buClr>
            </a:pPr>
            <a:r>
              <a:rPr lang="en-US" altLang="en-US" sz="2000" dirty="0" smtClean="0"/>
              <a:t>Opportunity for Non-Highly Compensated Employees (NHCs) to participate in plan must be similar to HCEs.</a:t>
            </a:r>
          </a:p>
          <a:p>
            <a:pPr marL="682625" lvl="1" eaLnBrk="1" hangingPunct="1">
              <a:lnSpc>
                <a:spcPct val="125000"/>
              </a:lnSpc>
              <a:spcBef>
                <a:spcPts val="600"/>
              </a:spcBef>
              <a:spcAft>
                <a:spcPts val="0"/>
              </a:spcAft>
              <a:buClr>
                <a:srgbClr val="0067AD"/>
              </a:buClr>
            </a:pPr>
            <a:r>
              <a:rPr lang="en-US" altLang="en-US" sz="2000" dirty="0" smtClean="0"/>
              <a:t>Must satisfy one of following:                                        (1) </a:t>
            </a:r>
            <a:r>
              <a:rPr lang="en-US" altLang="en-US" sz="2000" u="sng" dirty="0" smtClean="0"/>
              <a:t>Percentage Test</a:t>
            </a:r>
            <a:r>
              <a:rPr lang="en-US" altLang="en-US" sz="2000" dirty="0" smtClean="0"/>
              <a:t>:  Plan covers at least 70% of NHCs                    (2) </a:t>
            </a:r>
            <a:r>
              <a:rPr lang="en-US" altLang="en-US" sz="2000" u="sng" dirty="0" smtClean="0"/>
              <a:t>Ratio Test</a:t>
            </a:r>
            <a:r>
              <a:rPr lang="en-US" altLang="en-US" sz="2000" dirty="0" smtClean="0"/>
              <a:t>:  Ratio of </a:t>
            </a:r>
            <a:r>
              <a:rPr lang="en-US" altLang="en-US" sz="2000" i="1" dirty="0" smtClean="0"/>
              <a:t>percentage of NHCs covered </a:t>
            </a:r>
            <a:r>
              <a:rPr lang="en-US" altLang="en-US" sz="2000" dirty="0" smtClean="0"/>
              <a:t>to </a:t>
            </a:r>
            <a:r>
              <a:rPr lang="en-US" altLang="en-US" sz="2000" i="1" dirty="0" smtClean="0"/>
              <a:t>percentage of HCEs covered </a:t>
            </a:r>
            <a:r>
              <a:rPr lang="en-US" altLang="en-US" sz="2000" dirty="0" smtClean="0"/>
              <a:t>is at least 70%                                                                               (3) </a:t>
            </a:r>
            <a:r>
              <a:rPr lang="en-US" altLang="en-US" sz="2000" u="sng" dirty="0" smtClean="0"/>
              <a:t>Average Benefit Percentage Test</a:t>
            </a:r>
            <a:r>
              <a:rPr lang="en-US" altLang="en-US" sz="2000" dirty="0" smtClean="0"/>
              <a:t>:  2-prong test.</a:t>
            </a:r>
            <a:r>
              <a:rPr lang="en-US" altLang="en-US" sz="2400" dirty="0" smtClean="0"/>
              <a:t> </a:t>
            </a:r>
          </a:p>
          <a:p>
            <a:pPr marL="282575" eaLnBrk="1" hangingPunct="1">
              <a:lnSpc>
                <a:spcPct val="125000"/>
              </a:lnSpc>
              <a:spcBef>
                <a:spcPts val="600"/>
              </a:spcBef>
              <a:spcAft>
                <a:spcPts val="0"/>
              </a:spcAft>
              <a:buClr>
                <a:srgbClr val="0067AD"/>
              </a:buClr>
            </a:pPr>
            <a:r>
              <a:rPr lang="en-US" altLang="en-US" sz="2400" dirty="0" smtClean="0"/>
              <a:t>Nondiscrimination rules</a:t>
            </a:r>
          </a:p>
          <a:p>
            <a:pPr marL="682625" lvl="1" eaLnBrk="1" hangingPunct="1">
              <a:lnSpc>
                <a:spcPct val="125000"/>
              </a:lnSpc>
              <a:spcBef>
                <a:spcPts val="600"/>
              </a:spcBef>
              <a:spcAft>
                <a:spcPts val="0"/>
              </a:spcAft>
              <a:buClr>
                <a:srgbClr val="0067AD"/>
              </a:buClr>
            </a:pPr>
            <a:r>
              <a:rPr lang="en-US" altLang="en-US" sz="2000" u="sng" dirty="0" smtClean="0"/>
              <a:t>General Test </a:t>
            </a:r>
            <a:r>
              <a:rPr lang="en-US" altLang="en-US" sz="2000" dirty="0" smtClean="0"/>
              <a:t>compares actual benefit accruals of NHCs against actual benefit accruals of HCEs.</a:t>
            </a:r>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11267"/>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11267">
                                            <p:txEl>
                                              <p:pRg st="0" end="0"/>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11267">
                                            <p:txEl>
                                              <p:pRg st="1" end="1"/>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11267">
                                            <p:txEl>
                                              <p:pRg st="2" end="2"/>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11267">
                                            <p:txEl>
                                              <p:pRg st="3" end="3"/>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11267">
                                            <p:txEl>
                                              <p:pRg st="4" end="4"/>
                                            </p:txEl>
                                          </p:spTgt>
                                        </p:tgtEl>
                                        <p:attrNameLst>
                                          <p:attrName>style.fontWeight</p:attrName>
                                        </p:attrNameLst>
                                      </p:cBhvr>
                                      <p:to>
                                        <p:strVal val="bold"/>
                                      </p:to>
                                    </p:set>
                                  </p:childTnLst>
                                </p:cTn>
                              </p:par>
                            </p:childTnLst>
                          </p:cTn>
                        </p:par>
                      </p:childTnLst>
                    </p:cTn>
                  </p:par>
                </p:childTnLst>
              </p:cTn>
              <p:nextCondLst>
                <p:cond evt="onClick" delay="0">
                  <p:tgtEl>
                    <p:spTgt spid="11267"/>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idx="4294967295"/>
          </p:nvPr>
        </p:nvSpPr>
        <p:spPr>
          <a:xfrm>
            <a:off x="457200" y="304800"/>
            <a:ext cx="8077200" cy="609600"/>
          </a:xfrm>
          <a:extLst/>
        </p:spPr>
        <p:txBody>
          <a:bodyPr>
            <a:normAutofit fontScale="90000"/>
          </a:bodyPr>
          <a:lstStyle/>
          <a:p>
            <a:pPr eaLnBrk="1" hangingPunct="1">
              <a:defRPr/>
            </a:pPr>
            <a:r>
              <a:rPr lang="en-US" sz="3600" dirty="0" smtClean="0">
                <a:ea typeface="+mj-ea"/>
              </a:rPr>
              <a:t>Minimum Vesting Standards</a:t>
            </a:r>
          </a:p>
        </p:txBody>
      </p:sp>
      <p:sp>
        <p:nvSpPr>
          <p:cNvPr id="11267" name="Rectangle 3"/>
          <p:cNvSpPr>
            <a:spLocks noGrp="1" noChangeArrowheads="1"/>
          </p:cNvSpPr>
          <p:nvPr>
            <p:ph idx="4294967295"/>
          </p:nvPr>
        </p:nvSpPr>
        <p:spPr>
          <a:xfrm>
            <a:off x="533400" y="1295400"/>
            <a:ext cx="8305800" cy="4800600"/>
          </a:xfrm>
        </p:spPr>
        <p:txBody>
          <a:bodyPr/>
          <a:lstStyle/>
          <a:p>
            <a:pPr marL="401638" eaLnBrk="1" hangingPunct="1">
              <a:spcBef>
                <a:spcPts val="600"/>
              </a:spcBef>
              <a:spcAft>
                <a:spcPts val="0"/>
              </a:spcAft>
              <a:buClr>
                <a:srgbClr val="0067AD"/>
              </a:buClr>
            </a:pPr>
            <a:r>
              <a:rPr lang="en-US" altLang="en-US" sz="2400" dirty="0" smtClean="0"/>
              <a:t>DB benefits must fully vest in 5 years or:</a:t>
            </a:r>
          </a:p>
          <a:p>
            <a:pPr marL="282575" eaLnBrk="1" hangingPunct="1">
              <a:spcBef>
                <a:spcPts val="600"/>
              </a:spcBef>
              <a:spcAft>
                <a:spcPts val="0"/>
              </a:spcAft>
              <a:buClr>
                <a:srgbClr val="0067AD"/>
              </a:buClr>
              <a:buFont typeface="Wingdings 2" pitchFamily="18" charset="2"/>
              <a:buNone/>
              <a:tabLst>
                <a:tab pos="406400" algn="l"/>
              </a:tabLst>
            </a:pPr>
            <a:r>
              <a:rPr lang="en-US" altLang="en-US" sz="2400" dirty="0" smtClean="0"/>
              <a:t>		</a:t>
            </a:r>
            <a:r>
              <a:rPr lang="en-US" altLang="en-US" u="sng" dirty="0" smtClean="0"/>
              <a:t>Years of Service</a:t>
            </a:r>
            <a:r>
              <a:rPr lang="en-US" altLang="en-US" dirty="0" smtClean="0"/>
              <a:t>       	</a:t>
            </a:r>
            <a:r>
              <a:rPr lang="en-US" altLang="en-US" u="sng" dirty="0" smtClean="0"/>
              <a:t>Vesting Percentage</a:t>
            </a:r>
            <a:endParaRPr lang="en-US" altLang="en-US" sz="2400" dirty="0" smtClean="0"/>
          </a:p>
          <a:p>
            <a:pPr marL="282575" eaLnBrk="1" hangingPunct="1">
              <a:spcBef>
                <a:spcPts val="600"/>
              </a:spcBef>
              <a:spcAft>
                <a:spcPts val="0"/>
              </a:spcAft>
              <a:buClr>
                <a:srgbClr val="0067AD"/>
              </a:buClr>
              <a:buFont typeface="Wingdings 2" pitchFamily="18" charset="2"/>
              <a:buNone/>
              <a:tabLst>
                <a:tab pos="406400" algn="l"/>
              </a:tabLst>
            </a:pPr>
            <a:r>
              <a:rPr lang="en-US" altLang="en-US" sz="2400" dirty="0" smtClean="0"/>
              <a:t>		</a:t>
            </a:r>
            <a:r>
              <a:rPr lang="en-US" altLang="en-US" dirty="0" smtClean="0"/>
              <a:t>Less than 3			  0%</a:t>
            </a:r>
          </a:p>
          <a:p>
            <a:pPr marL="282575" eaLnBrk="1" hangingPunct="1">
              <a:spcBef>
                <a:spcPts val="600"/>
              </a:spcBef>
              <a:spcAft>
                <a:spcPts val="0"/>
              </a:spcAft>
              <a:buClr>
                <a:srgbClr val="0067AD"/>
              </a:buClr>
              <a:buFont typeface="Wingdings 2" pitchFamily="18" charset="2"/>
              <a:buNone/>
              <a:tabLst>
                <a:tab pos="406400" algn="l"/>
              </a:tabLst>
            </a:pPr>
            <a:r>
              <a:rPr lang="en-US" altLang="en-US" dirty="0" smtClean="0"/>
              <a:t>		At least 3, 4, 5 or 6	20%, 40%, 60% or 80%</a:t>
            </a:r>
            <a:endParaRPr lang="en-US" altLang="en-US" u="sng" dirty="0" smtClean="0"/>
          </a:p>
          <a:p>
            <a:pPr marL="282575" eaLnBrk="1" hangingPunct="1">
              <a:spcBef>
                <a:spcPts val="600"/>
              </a:spcBef>
              <a:spcAft>
                <a:spcPts val="0"/>
              </a:spcAft>
              <a:buClr>
                <a:srgbClr val="0067AD"/>
              </a:buClr>
              <a:buFont typeface="Wingdings 2" pitchFamily="18" charset="2"/>
              <a:buNone/>
            </a:pPr>
            <a:r>
              <a:rPr lang="en-US" altLang="en-US" dirty="0" smtClean="0"/>
              <a:t>	 7 or more				100%</a:t>
            </a:r>
          </a:p>
          <a:p>
            <a:pPr marL="282575" eaLnBrk="1" hangingPunct="1">
              <a:spcBef>
                <a:spcPts val="600"/>
              </a:spcBef>
              <a:spcAft>
                <a:spcPts val="0"/>
              </a:spcAft>
              <a:buClr>
                <a:srgbClr val="0067AD"/>
              </a:buClr>
              <a:buFont typeface="Wingdings 2" pitchFamily="18" charset="2"/>
              <a:buNone/>
            </a:pPr>
            <a:endParaRPr lang="en-US" altLang="en-US" sz="1600" u="sng" dirty="0" smtClean="0"/>
          </a:p>
          <a:p>
            <a:pPr marL="282575" eaLnBrk="1" hangingPunct="1">
              <a:spcBef>
                <a:spcPts val="600"/>
              </a:spcBef>
              <a:spcAft>
                <a:spcPts val="0"/>
              </a:spcAft>
              <a:buClr>
                <a:srgbClr val="0067AD"/>
              </a:buClr>
            </a:pPr>
            <a:r>
              <a:rPr lang="en-US" altLang="en-US" sz="2400" dirty="0" smtClean="0"/>
              <a:t>Special 3 year cliff vesting for cash balance plans.</a:t>
            </a:r>
          </a:p>
          <a:p>
            <a:pPr marL="282575" eaLnBrk="1" hangingPunct="1">
              <a:spcBef>
                <a:spcPts val="600"/>
              </a:spcBef>
              <a:spcAft>
                <a:spcPts val="0"/>
              </a:spcAft>
              <a:buClr>
                <a:srgbClr val="0067AD"/>
              </a:buClr>
            </a:pPr>
            <a:endParaRPr lang="en-US" altLang="en-US" sz="1600" dirty="0" smtClean="0"/>
          </a:p>
          <a:p>
            <a:pPr marL="282575" eaLnBrk="1" hangingPunct="1">
              <a:spcBef>
                <a:spcPts val="600"/>
              </a:spcBef>
              <a:spcAft>
                <a:spcPts val="0"/>
              </a:spcAft>
              <a:buClr>
                <a:srgbClr val="0067AD"/>
              </a:buClr>
            </a:pPr>
            <a:r>
              <a:rPr lang="en-US" altLang="en-US" sz="2400" dirty="0" smtClean="0"/>
              <a:t>Must vest upon </a:t>
            </a:r>
            <a:r>
              <a:rPr lang="en-US" altLang="en-US" sz="2400" i="1" dirty="0" smtClean="0"/>
              <a:t>Normal Retirement Age.</a:t>
            </a:r>
          </a:p>
          <a:p>
            <a:pPr marL="282575" eaLnBrk="1" hangingPunct="1">
              <a:spcBef>
                <a:spcPts val="600"/>
              </a:spcBef>
              <a:spcAft>
                <a:spcPts val="0"/>
              </a:spcAft>
              <a:buClr>
                <a:srgbClr val="0067AD"/>
              </a:buClr>
            </a:pPr>
            <a:endParaRPr lang="en-US" altLang="en-US" sz="1600" i="1" dirty="0" smtClean="0"/>
          </a:p>
          <a:p>
            <a:pPr marL="282575" eaLnBrk="1" hangingPunct="1">
              <a:spcBef>
                <a:spcPts val="600"/>
              </a:spcBef>
              <a:spcAft>
                <a:spcPts val="0"/>
              </a:spcAft>
              <a:buClr>
                <a:srgbClr val="0067AD"/>
              </a:buClr>
            </a:pPr>
            <a:r>
              <a:rPr lang="en-US" altLang="en-US" sz="2400" dirty="0" smtClean="0"/>
              <a:t>Year of service based on </a:t>
            </a:r>
            <a:r>
              <a:rPr lang="ja-JP" altLang="en-US" sz="2400" dirty="0" smtClean="0"/>
              <a:t>“</a:t>
            </a:r>
            <a:r>
              <a:rPr lang="en-US" altLang="ja-JP" sz="2400" dirty="0" smtClean="0"/>
              <a:t>1,000 hour</a:t>
            </a:r>
            <a:r>
              <a:rPr lang="ja-JP" altLang="en-US" sz="2400" dirty="0" smtClean="0"/>
              <a:t>”</a:t>
            </a:r>
            <a:r>
              <a:rPr lang="en-US" altLang="ja-JP" sz="2400" dirty="0" smtClean="0"/>
              <a:t> rule.</a:t>
            </a:r>
          </a:p>
          <a:p>
            <a:pPr marL="682625" lvl="1" eaLnBrk="1" hangingPunct="1">
              <a:lnSpc>
                <a:spcPct val="90000"/>
              </a:lnSpc>
              <a:spcBef>
                <a:spcPts val="600"/>
              </a:spcBef>
              <a:spcAft>
                <a:spcPts val="0"/>
              </a:spcAft>
              <a:buClr>
                <a:srgbClr val="0067AD"/>
              </a:buClr>
              <a:buFont typeface="Verdana" pitchFamily="34" charset="0"/>
              <a:buNone/>
            </a:pPr>
            <a:endParaRPr lang="en-US" altLang="en-US" sz="2400" dirty="0" smtClean="0">
              <a:latin typeface="Calibri" pitchFamily="34" charset="0"/>
            </a:endParaRPr>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11267"/>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11267">
                                            <p:txEl>
                                              <p:pRg st="0" end="0"/>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11267">
                                            <p:txEl>
                                              <p:pRg st="1" end="1"/>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11267">
                                            <p:txEl>
                                              <p:pRg st="2" end="2"/>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11267">
                                            <p:txEl>
                                              <p:pRg st="3" end="3"/>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11267">
                                            <p:txEl>
                                              <p:pRg st="4" end="4"/>
                                            </p:txEl>
                                          </p:spTgt>
                                        </p:tgtEl>
                                        <p:attrNameLst>
                                          <p:attrName>style.fontWeight</p:attrName>
                                        </p:attrNameLst>
                                      </p:cBhvr>
                                      <p:to>
                                        <p:strVal val="bold"/>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5" presetClass="emph" presetSubtype="0" nodeType="clickEffect">
                                  <p:stCondLst>
                                    <p:cond delay="0"/>
                                  </p:stCondLst>
                                  <p:childTnLst>
                                    <p:set>
                                      <p:cBhvr override="childStyle">
                                        <p:cTn id="26" dur="indefinite"/>
                                        <p:tgtEl>
                                          <p:spTgt spid="11267">
                                            <p:txEl>
                                              <p:pRg st="6" end="6"/>
                                            </p:txEl>
                                          </p:spTgt>
                                        </p:tgtEl>
                                        <p:attrNameLst>
                                          <p:attrName>style.fontWeight</p:attrName>
                                        </p:attrNameLst>
                                      </p:cBhvr>
                                      <p:to>
                                        <p:strVal val="bold"/>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5" presetClass="emph" presetSubtype="0" nodeType="clickEffect">
                                  <p:stCondLst>
                                    <p:cond delay="0"/>
                                  </p:stCondLst>
                                  <p:childTnLst>
                                    <p:set>
                                      <p:cBhvr override="childStyle">
                                        <p:cTn id="30" dur="indefinite"/>
                                        <p:tgtEl>
                                          <p:spTgt spid="11267">
                                            <p:txEl>
                                              <p:pRg st="8" end="8"/>
                                            </p:txEl>
                                          </p:spTgt>
                                        </p:tgtEl>
                                        <p:attrNameLst>
                                          <p:attrName>style.fontWeight</p:attrName>
                                        </p:attrNameLst>
                                      </p:cBhvr>
                                      <p:to>
                                        <p:strVal val="bold"/>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5" presetClass="emph" presetSubtype="0" nodeType="clickEffect">
                                  <p:stCondLst>
                                    <p:cond delay="0"/>
                                  </p:stCondLst>
                                  <p:childTnLst>
                                    <p:set>
                                      <p:cBhvr override="childStyle">
                                        <p:cTn id="34" dur="indefinite"/>
                                        <p:tgtEl>
                                          <p:spTgt spid="11267">
                                            <p:txEl>
                                              <p:pRg st="10" end="10"/>
                                            </p:txEl>
                                          </p:spTgt>
                                        </p:tgtEl>
                                        <p:attrNameLst>
                                          <p:attrName>style.fontWeight</p:attrName>
                                        </p:attrNameLst>
                                      </p:cBhvr>
                                      <p:to>
                                        <p:strVal val="bold"/>
                                      </p:to>
                                    </p:set>
                                  </p:childTnLst>
                                </p:cTn>
                              </p:par>
                            </p:childTnLst>
                          </p:cTn>
                        </p:par>
                      </p:childTnLst>
                    </p:cTn>
                  </p:par>
                </p:childTnLst>
              </p:cTn>
              <p:nextCondLst>
                <p:cond evt="onClick" delay="0">
                  <p:tgtEl>
                    <p:spTgt spid="11267"/>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0" name="Rectangle 2"/>
          <p:cNvSpPr>
            <a:spLocks noGrp="1" noChangeArrowheads="1"/>
          </p:cNvSpPr>
          <p:nvPr>
            <p:ph type="title" idx="4294967295"/>
          </p:nvPr>
        </p:nvSpPr>
        <p:spPr>
          <a:xfrm>
            <a:off x="381000" y="152400"/>
            <a:ext cx="8077200" cy="838200"/>
          </a:xfrm>
          <a:extLst/>
        </p:spPr>
        <p:txBody>
          <a:bodyPr>
            <a:normAutofit/>
          </a:bodyPr>
          <a:lstStyle/>
          <a:p>
            <a:pPr eaLnBrk="1" hangingPunct="1">
              <a:defRPr/>
            </a:pPr>
            <a:r>
              <a:rPr lang="en-US" dirty="0" smtClean="0">
                <a:ea typeface="+mj-ea"/>
              </a:rPr>
              <a:t>Top-Heavy Rules</a:t>
            </a:r>
          </a:p>
        </p:txBody>
      </p:sp>
      <p:sp>
        <p:nvSpPr>
          <p:cNvPr id="11267" name="Rectangle 3"/>
          <p:cNvSpPr>
            <a:spLocks noGrp="1" noChangeArrowheads="1"/>
          </p:cNvSpPr>
          <p:nvPr>
            <p:ph idx="4294967295"/>
          </p:nvPr>
        </p:nvSpPr>
        <p:spPr>
          <a:xfrm>
            <a:off x="533400" y="1219200"/>
            <a:ext cx="7924800" cy="5105400"/>
          </a:xfrm>
        </p:spPr>
        <p:txBody>
          <a:bodyPr/>
          <a:lstStyle/>
          <a:p>
            <a:pPr marL="282575" eaLnBrk="1" hangingPunct="1">
              <a:spcBef>
                <a:spcPct val="30000"/>
              </a:spcBef>
              <a:buClr>
                <a:srgbClr val="0067AD"/>
              </a:buClr>
            </a:pPr>
            <a:r>
              <a:rPr lang="en-US" altLang="en-US" sz="2400" dirty="0" smtClean="0"/>
              <a:t>Purpose</a:t>
            </a:r>
          </a:p>
          <a:p>
            <a:pPr marL="682625" lvl="1" eaLnBrk="1" hangingPunct="1">
              <a:spcBef>
                <a:spcPct val="30000"/>
              </a:spcBef>
              <a:buClr>
                <a:srgbClr val="0067AD"/>
              </a:buClr>
            </a:pPr>
            <a:r>
              <a:rPr lang="en-US" altLang="en-US" sz="2000" dirty="0" smtClean="0"/>
              <a:t>Participants who are NHCs must receive minimum benefit or contribution if plan becomes </a:t>
            </a:r>
            <a:r>
              <a:rPr lang="en-US" altLang="en-US" sz="2000" i="1" dirty="0" smtClean="0"/>
              <a:t>Top Heavy</a:t>
            </a:r>
            <a:r>
              <a:rPr lang="en-US" altLang="en-US" sz="2000" dirty="0" smtClean="0"/>
              <a:t>.</a:t>
            </a:r>
          </a:p>
          <a:p>
            <a:pPr marL="282575" eaLnBrk="1" hangingPunct="1">
              <a:spcBef>
                <a:spcPct val="50000"/>
              </a:spcBef>
              <a:buClr>
                <a:srgbClr val="0067AD"/>
              </a:buClr>
            </a:pPr>
            <a:r>
              <a:rPr lang="en-US" altLang="en-US" sz="2400" dirty="0" smtClean="0"/>
              <a:t>Definition of </a:t>
            </a:r>
            <a:r>
              <a:rPr lang="ja-JP" altLang="en-US" sz="2400" dirty="0" smtClean="0"/>
              <a:t>“</a:t>
            </a:r>
            <a:r>
              <a:rPr lang="en-US" altLang="ja-JP" sz="2400" dirty="0" smtClean="0"/>
              <a:t>Top-Heavy</a:t>
            </a:r>
            <a:r>
              <a:rPr lang="ja-JP" altLang="en-US" sz="2400" dirty="0" smtClean="0"/>
              <a:t>”</a:t>
            </a:r>
            <a:r>
              <a:rPr lang="en-US" altLang="ja-JP" sz="2400" dirty="0" smtClean="0"/>
              <a:t> plan.</a:t>
            </a:r>
          </a:p>
          <a:p>
            <a:pPr marL="682625" lvl="1" eaLnBrk="1" hangingPunct="1">
              <a:spcBef>
                <a:spcPct val="30000"/>
              </a:spcBef>
              <a:buClr>
                <a:srgbClr val="0067AD"/>
              </a:buClr>
            </a:pPr>
            <a:r>
              <a:rPr lang="en-US" altLang="en-US" sz="2000" dirty="0" smtClean="0"/>
              <a:t>Disproportionate amount of plan’</a:t>
            </a:r>
            <a:r>
              <a:rPr lang="en-US" altLang="ja-JP" sz="2000" dirty="0" smtClean="0"/>
              <a:t>s accrued benefits are for the benefit of key employees.</a:t>
            </a:r>
          </a:p>
          <a:p>
            <a:pPr marL="682625" lvl="1" eaLnBrk="1" hangingPunct="1">
              <a:spcBef>
                <a:spcPct val="30000"/>
              </a:spcBef>
              <a:buClr>
                <a:srgbClr val="0067AD"/>
              </a:buClr>
            </a:pPr>
            <a:r>
              <a:rPr lang="en-US" altLang="en-US" sz="2000" dirty="0" smtClean="0"/>
              <a:t>Key employees generally include officers earning more than $165,000 for 2013 ($170,000 for 2014) and 1% owners.</a:t>
            </a:r>
          </a:p>
          <a:p>
            <a:pPr marL="347663" indent="-347663" eaLnBrk="1" hangingPunct="1">
              <a:spcBef>
                <a:spcPct val="50000"/>
              </a:spcBef>
              <a:buClr>
                <a:srgbClr val="0067AD"/>
              </a:buClr>
            </a:pPr>
            <a:r>
              <a:rPr lang="en-US" altLang="en-US" sz="2400" dirty="0" smtClean="0"/>
              <a:t>If plan is top-heavy for any year, NHCs must receive minimum benefit/contribution.</a:t>
            </a:r>
          </a:p>
          <a:p>
            <a:pPr marL="682625" lvl="1" eaLnBrk="1" hangingPunct="1">
              <a:spcBef>
                <a:spcPct val="50000"/>
              </a:spcBef>
              <a:buClr>
                <a:srgbClr val="0067AD"/>
              </a:buClr>
            </a:pPr>
            <a:r>
              <a:rPr lang="en-US" altLang="en-US" sz="2000" dirty="0" smtClean="0"/>
              <a:t>Separate minimum vesting schedule also applies.</a:t>
            </a:r>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11267"/>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11267">
                                            <p:txEl>
                                              <p:pRg st="0" end="0"/>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11267">
                                            <p:txEl>
                                              <p:pRg st="1" end="1"/>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11267">
                                            <p:txEl>
                                              <p:pRg st="2" end="2"/>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11267">
                                            <p:txEl>
                                              <p:pRg st="3" end="3"/>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11267">
                                            <p:txEl>
                                              <p:pRg st="4" end="4"/>
                                            </p:txEl>
                                          </p:spTgt>
                                        </p:tgtEl>
                                        <p:attrNameLst>
                                          <p:attrName>style.fontWeight</p:attrName>
                                        </p:attrNameLst>
                                      </p:cBhvr>
                                      <p:to>
                                        <p:strVal val="bold"/>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5" presetClass="emph" presetSubtype="0" nodeType="clickEffect">
                                  <p:stCondLst>
                                    <p:cond delay="0"/>
                                  </p:stCondLst>
                                  <p:childTnLst>
                                    <p:set>
                                      <p:cBhvr override="childStyle">
                                        <p:cTn id="26" dur="indefinite"/>
                                        <p:tgtEl>
                                          <p:spTgt spid="11267">
                                            <p:txEl>
                                              <p:pRg st="5" end="5"/>
                                            </p:txEl>
                                          </p:spTgt>
                                        </p:tgtEl>
                                        <p:attrNameLst>
                                          <p:attrName>style.fontWeight</p:attrName>
                                        </p:attrNameLst>
                                      </p:cBhvr>
                                      <p:to>
                                        <p:strVal val="bold"/>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5" presetClass="emph" presetSubtype="0" nodeType="clickEffect">
                                  <p:stCondLst>
                                    <p:cond delay="0"/>
                                  </p:stCondLst>
                                  <p:childTnLst>
                                    <p:set>
                                      <p:cBhvr override="childStyle">
                                        <p:cTn id="30" dur="indefinite"/>
                                        <p:tgtEl>
                                          <p:spTgt spid="11267">
                                            <p:txEl>
                                              <p:pRg st="6" end="6"/>
                                            </p:txEl>
                                          </p:spTgt>
                                        </p:tgtEl>
                                        <p:attrNameLst>
                                          <p:attrName>style.fontWeight</p:attrName>
                                        </p:attrNameLst>
                                      </p:cBhvr>
                                      <p:to>
                                        <p:strVal val="bold"/>
                                      </p:to>
                                    </p:set>
                                  </p:childTnLst>
                                </p:cTn>
                              </p:par>
                            </p:childTnLst>
                          </p:cTn>
                        </p:par>
                      </p:childTnLst>
                    </p:cTn>
                  </p:par>
                </p:childTnLst>
              </p:cTn>
              <p:nextCondLst>
                <p:cond evt="onClick" delay="0">
                  <p:tgtEl>
                    <p:spTgt spid="11267"/>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8" name="Rectangle 2"/>
          <p:cNvSpPr>
            <a:spLocks noGrp="1" noChangeArrowheads="1"/>
          </p:cNvSpPr>
          <p:nvPr>
            <p:ph type="title" idx="4294967295"/>
          </p:nvPr>
        </p:nvSpPr>
        <p:spPr>
          <a:xfrm>
            <a:off x="381000" y="0"/>
            <a:ext cx="8229600" cy="1066800"/>
          </a:xfrm>
          <a:extLst/>
        </p:spPr>
        <p:txBody>
          <a:bodyPr>
            <a:noAutofit/>
          </a:bodyPr>
          <a:lstStyle/>
          <a:p>
            <a:pPr eaLnBrk="1" hangingPunct="1">
              <a:defRPr/>
            </a:pPr>
            <a:r>
              <a:rPr lang="en-US" dirty="0" smtClean="0">
                <a:latin typeface="+mn-lt"/>
                <a:ea typeface="+mj-ea"/>
              </a:rPr>
              <a:t>Special Accrual and Funding Rules for DB Plans</a:t>
            </a:r>
          </a:p>
        </p:txBody>
      </p:sp>
      <p:sp>
        <p:nvSpPr>
          <p:cNvPr id="11267" name="Rectangle 3"/>
          <p:cNvSpPr>
            <a:spLocks noGrp="1" noChangeArrowheads="1"/>
          </p:cNvSpPr>
          <p:nvPr>
            <p:ph idx="4294967295"/>
          </p:nvPr>
        </p:nvSpPr>
        <p:spPr>
          <a:xfrm>
            <a:off x="1143000" y="1295400"/>
            <a:ext cx="7315200" cy="4953000"/>
          </a:xfrm>
        </p:spPr>
        <p:txBody>
          <a:bodyPr/>
          <a:lstStyle/>
          <a:p>
            <a:pPr marL="282575" eaLnBrk="1" hangingPunct="1">
              <a:spcBef>
                <a:spcPct val="30000"/>
              </a:spcBef>
              <a:buClr>
                <a:srgbClr val="0067AD"/>
              </a:buClr>
            </a:pPr>
            <a:r>
              <a:rPr lang="en-US" altLang="en-US" sz="2400" dirty="0" smtClean="0"/>
              <a:t>Benefit accrual rule for DB plans</a:t>
            </a:r>
          </a:p>
          <a:p>
            <a:pPr marL="682625" lvl="1" eaLnBrk="1" hangingPunct="1">
              <a:spcBef>
                <a:spcPct val="30000"/>
              </a:spcBef>
              <a:buClr>
                <a:srgbClr val="0067AD"/>
              </a:buClr>
            </a:pPr>
            <a:r>
              <a:rPr lang="en-US" altLang="en-US" sz="2000" dirty="0" smtClean="0"/>
              <a:t>Plan must not provide </a:t>
            </a:r>
            <a:r>
              <a:rPr lang="ja-JP" altLang="en-US" sz="2000" dirty="0" smtClean="0"/>
              <a:t>“</a:t>
            </a:r>
            <a:r>
              <a:rPr lang="en-US" altLang="ja-JP" sz="2000" dirty="0" smtClean="0"/>
              <a:t>back loaded</a:t>
            </a:r>
            <a:r>
              <a:rPr lang="ja-JP" altLang="en-US" sz="2000" dirty="0" smtClean="0"/>
              <a:t>”</a:t>
            </a:r>
            <a:r>
              <a:rPr lang="en-US" altLang="ja-JP" sz="2000" dirty="0" smtClean="0"/>
              <a:t> benefit accruals.</a:t>
            </a:r>
          </a:p>
          <a:p>
            <a:pPr marL="682625" lvl="1" eaLnBrk="1" hangingPunct="1">
              <a:spcBef>
                <a:spcPct val="30000"/>
              </a:spcBef>
              <a:buClr>
                <a:srgbClr val="0067AD"/>
              </a:buClr>
            </a:pPr>
            <a:r>
              <a:rPr lang="en-US" altLang="en-US" sz="2000" dirty="0" smtClean="0"/>
              <a:t>Benefit must accrue ratably over employee</a:t>
            </a:r>
            <a:r>
              <a:rPr lang="ja-JP" altLang="en-US" sz="2000" dirty="0" smtClean="0"/>
              <a:t>’</a:t>
            </a:r>
            <a:r>
              <a:rPr lang="en-US" altLang="ja-JP" sz="2000" dirty="0" smtClean="0"/>
              <a:t>s career.</a:t>
            </a:r>
          </a:p>
          <a:p>
            <a:pPr marL="682625" lvl="1" eaLnBrk="1" hangingPunct="1">
              <a:spcBef>
                <a:spcPct val="30000"/>
              </a:spcBef>
              <a:buClr>
                <a:srgbClr val="0067AD"/>
              </a:buClr>
            </a:pPr>
            <a:r>
              <a:rPr lang="en-US" altLang="ja-JP" sz="2000" dirty="0" smtClean="0"/>
              <a:t>After PPA, benefit can be “front loaded”</a:t>
            </a:r>
          </a:p>
          <a:p>
            <a:pPr marL="282575" eaLnBrk="1" hangingPunct="1">
              <a:spcBef>
                <a:spcPct val="50000"/>
              </a:spcBef>
              <a:buClr>
                <a:srgbClr val="0067AD"/>
              </a:buClr>
            </a:pPr>
            <a:r>
              <a:rPr lang="en-US" altLang="en-US" sz="2400" dirty="0" smtClean="0"/>
              <a:t>Minimum funding standard for DB plans</a:t>
            </a:r>
          </a:p>
          <a:p>
            <a:pPr marL="682625" lvl="1" eaLnBrk="1" hangingPunct="1">
              <a:spcBef>
                <a:spcPct val="30000"/>
              </a:spcBef>
              <a:buClr>
                <a:srgbClr val="0067AD"/>
              </a:buClr>
            </a:pPr>
            <a:r>
              <a:rPr lang="en-US" altLang="en-US" sz="2000" dirty="0" smtClean="0"/>
              <a:t>Designed to ensure plans are able to pay benefits when they become due.</a:t>
            </a:r>
          </a:p>
          <a:p>
            <a:pPr marL="682625" lvl="1" eaLnBrk="1" hangingPunct="1">
              <a:spcBef>
                <a:spcPct val="30000"/>
              </a:spcBef>
              <a:buClr>
                <a:srgbClr val="0067AD"/>
              </a:buClr>
            </a:pPr>
            <a:r>
              <a:rPr lang="en-US" altLang="en-US" sz="2000" dirty="0" smtClean="0"/>
              <a:t>Requirements backed by 10% excise tax (and 100% excise tax if deficiency is not corrected).</a:t>
            </a:r>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11267"/>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11267">
                                            <p:txEl>
                                              <p:pRg st="0" end="0"/>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11267">
                                            <p:txEl>
                                              <p:pRg st="1" end="1"/>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11267">
                                            <p:txEl>
                                              <p:pRg st="2" end="2"/>
                                            </p:txEl>
                                          </p:spTgt>
                                        </p:tgtEl>
                                        <p:attrNameLst>
                                          <p:attrName>style.fontWeight</p:attrName>
                                        </p:attrNameLst>
                                      </p:cBhvr>
                                      <p:to>
                                        <p:strVal val="bold"/>
                                      </p:to>
                                    </p:set>
                                  </p:childTnLst>
                                </p:cTn>
                              </p:par>
                            </p:childTnLst>
                          </p:cTn>
                        </p:par>
                      </p:childTnLst>
                    </p:cTn>
                  </p:par>
                  <p:par>
                    <p:cTn id="15" fill="hold">
                      <p:stCondLst>
                        <p:cond delay="indefinite"/>
                      </p:stCondLst>
                      <p:childTnLst>
                        <p:par>
                          <p:cTn id="16" fill="hold">
                            <p:stCondLst>
                              <p:cond delay="0"/>
                            </p:stCondLst>
                            <p:childTnLst>
                              <p:par>
                                <p:cTn id="17" presetID="15" presetClass="emph" presetSubtype="0" nodeType="clickEffect">
                                  <p:stCondLst>
                                    <p:cond delay="0"/>
                                  </p:stCondLst>
                                  <p:childTnLst>
                                    <p:set>
                                      <p:cBhvr override="childStyle">
                                        <p:cTn id="18" dur="indefinite"/>
                                        <p:tgtEl>
                                          <p:spTgt spid="11267">
                                            <p:txEl>
                                              <p:pRg st="3" end="3"/>
                                            </p:txEl>
                                          </p:spTgt>
                                        </p:tgtEl>
                                        <p:attrNameLst>
                                          <p:attrName>style.fontWeight</p:attrName>
                                        </p:attrNameLst>
                                      </p:cBhvr>
                                      <p:to>
                                        <p:strVal val="bold"/>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mph" presetSubtype="0" nodeType="clickEffect">
                                  <p:stCondLst>
                                    <p:cond delay="0"/>
                                  </p:stCondLst>
                                  <p:childTnLst>
                                    <p:set>
                                      <p:cBhvr override="childStyle">
                                        <p:cTn id="22" dur="indefinite"/>
                                        <p:tgtEl>
                                          <p:spTgt spid="11267">
                                            <p:txEl>
                                              <p:pRg st="4" end="4"/>
                                            </p:txEl>
                                          </p:spTgt>
                                        </p:tgtEl>
                                        <p:attrNameLst>
                                          <p:attrName>style.fontWeight</p:attrName>
                                        </p:attrNameLst>
                                      </p:cBhvr>
                                      <p:to>
                                        <p:strVal val="bold"/>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5" presetClass="emph" presetSubtype="0" nodeType="clickEffect">
                                  <p:stCondLst>
                                    <p:cond delay="0"/>
                                  </p:stCondLst>
                                  <p:childTnLst>
                                    <p:set>
                                      <p:cBhvr override="childStyle">
                                        <p:cTn id="26" dur="indefinite"/>
                                        <p:tgtEl>
                                          <p:spTgt spid="11267">
                                            <p:txEl>
                                              <p:pRg st="5" end="5"/>
                                            </p:txEl>
                                          </p:spTgt>
                                        </p:tgtEl>
                                        <p:attrNameLst>
                                          <p:attrName>style.fontWeight</p:attrName>
                                        </p:attrNameLst>
                                      </p:cBhvr>
                                      <p:to>
                                        <p:strVal val="bold"/>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5" presetClass="emph" presetSubtype="0" nodeType="clickEffect">
                                  <p:stCondLst>
                                    <p:cond delay="0"/>
                                  </p:stCondLst>
                                  <p:childTnLst>
                                    <p:set>
                                      <p:cBhvr override="childStyle">
                                        <p:cTn id="30" dur="indefinite"/>
                                        <p:tgtEl>
                                          <p:spTgt spid="11267">
                                            <p:txEl>
                                              <p:pRg st="6" end="6"/>
                                            </p:txEl>
                                          </p:spTgt>
                                        </p:tgtEl>
                                        <p:attrNameLst>
                                          <p:attrName>style.fontWeight</p:attrName>
                                        </p:attrNameLst>
                                      </p:cBhvr>
                                      <p:to>
                                        <p:strVal val="bold"/>
                                      </p:to>
                                    </p:set>
                                  </p:childTnLst>
                                </p:cTn>
                              </p:par>
                            </p:childTnLst>
                          </p:cTn>
                        </p:par>
                      </p:childTnLst>
                    </p:cTn>
                  </p:par>
                </p:childTnLst>
              </p:cTn>
              <p:nextCondLst>
                <p:cond evt="onClick" delay="0">
                  <p:tgtEl>
                    <p:spTgt spid="11267"/>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idx="4294967295"/>
          </p:nvPr>
        </p:nvSpPr>
        <p:spPr>
          <a:xfrm>
            <a:off x="914400" y="29029"/>
            <a:ext cx="7543800" cy="990600"/>
          </a:xfrm>
        </p:spPr>
        <p:txBody>
          <a:bodyPr/>
          <a:lstStyle/>
          <a:p>
            <a:pPr eaLnBrk="1" hangingPunct="1"/>
            <a:r>
              <a:rPr lang="en-US" altLang="en-US" dirty="0" smtClean="0"/>
              <a:t>Limitations on Benefits</a:t>
            </a:r>
          </a:p>
        </p:txBody>
      </p:sp>
      <p:sp>
        <p:nvSpPr>
          <p:cNvPr id="11267" name="Rectangle 3"/>
          <p:cNvSpPr>
            <a:spLocks noGrp="1" noChangeArrowheads="1"/>
          </p:cNvSpPr>
          <p:nvPr>
            <p:ph idx="4294967295"/>
          </p:nvPr>
        </p:nvSpPr>
        <p:spPr>
          <a:xfrm>
            <a:off x="990600" y="1447800"/>
            <a:ext cx="7467600" cy="4419600"/>
          </a:xfrm>
        </p:spPr>
        <p:txBody>
          <a:bodyPr/>
          <a:lstStyle/>
          <a:p>
            <a:pPr eaLnBrk="1" hangingPunct="1">
              <a:spcBef>
                <a:spcPts val="600"/>
              </a:spcBef>
              <a:spcAft>
                <a:spcPts val="600"/>
              </a:spcAft>
              <a:buClr>
                <a:srgbClr val="0067AD"/>
              </a:buClr>
              <a:defRPr/>
            </a:pPr>
            <a:r>
              <a:rPr lang="en-US" sz="2400" dirty="0" smtClean="0">
                <a:ea typeface="+mn-ea"/>
              </a:rPr>
              <a:t>Maximum annual benefit under DB plan</a:t>
            </a:r>
          </a:p>
          <a:p>
            <a:pPr marL="739775" lvl="1" indent="-342900" eaLnBrk="1" hangingPunct="1">
              <a:spcBef>
                <a:spcPts val="600"/>
              </a:spcBef>
              <a:spcAft>
                <a:spcPts val="600"/>
              </a:spcAft>
              <a:buClr>
                <a:srgbClr val="0067AD"/>
              </a:buClr>
              <a:buFont typeface="Verdana" panose="020B0604030504040204" pitchFamily="34" charset="0"/>
              <a:buChar char="−"/>
              <a:defRPr/>
            </a:pPr>
            <a:r>
              <a:rPr lang="en-US" sz="2000" dirty="0" smtClean="0">
                <a:ea typeface="+mn-ea"/>
              </a:rPr>
              <a:t>Lesser of 100% of average pay, or $205,000 (2013), $210,000 (2014)</a:t>
            </a:r>
          </a:p>
          <a:p>
            <a:pPr marL="739775" lvl="1" indent="-342900" eaLnBrk="1" hangingPunct="1">
              <a:spcBef>
                <a:spcPts val="600"/>
              </a:spcBef>
              <a:spcAft>
                <a:spcPts val="600"/>
              </a:spcAft>
              <a:buClr>
                <a:srgbClr val="0067AD"/>
              </a:buClr>
              <a:buFont typeface="Verdana" panose="020B0604030504040204" pitchFamily="34" charset="0"/>
              <a:buChar char="−"/>
              <a:defRPr/>
            </a:pPr>
            <a:endParaRPr lang="en-US" sz="2000" dirty="0" smtClean="0">
              <a:ea typeface="+mn-ea"/>
            </a:endParaRPr>
          </a:p>
          <a:p>
            <a:pPr eaLnBrk="1" hangingPunct="1">
              <a:spcBef>
                <a:spcPts val="600"/>
              </a:spcBef>
              <a:spcAft>
                <a:spcPts val="600"/>
              </a:spcAft>
              <a:buClr>
                <a:srgbClr val="0067AD"/>
              </a:buClr>
              <a:defRPr/>
            </a:pPr>
            <a:r>
              <a:rPr lang="en-US" sz="2400" dirty="0" smtClean="0">
                <a:ea typeface="+mn-ea"/>
              </a:rPr>
              <a:t>Maximum deduction for plan contributions</a:t>
            </a:r>
          </a:p>
          <a:p>
            <a:pPr marL="739775" lvl="1" indent="-342900" eaLnBrk="1" hangingPunct="1">
              <a:spcBef>
                <a:spcPts val="600"/>
              </a:spcBef>
              <a:spcAft>
                <a:spcPts val="600"/>
              </a:spcAft>
              <a:buClr>
                <a:srgbClr val="0067AD"/>
              </a:buClr>
              <a:buFont typeface="Verdana" panose="020B0604030504040204" pitchFamily="34" charset="0"/>
              <a:buChar char="−"/>
              <a:defRPr/>
            </a:pPr>
            <a:r>
              <a:rPr lang="en-US" sz="2000" dirty="0" smtClean="0">
                <a:ea typeface="+mn-ea"/>
              </a:rPr>
              <a:t>linked to funding standards — minimum required contributions always deductible</a:t>
            </a:r>
          </a:p>
          <a:p>
            <a:pPr marL="682625" lvl="1" eaLnBrk="1" hangingPunct="1">
              <a:lnSpc>
                <a:spcPct val="90000"/>
              </a:lnSpc>
              <a:spcBef>
                <a:spcPts val="600"/>
              </a:spcBef>
              <a:spcAft>
                <a:spcPts val="600"/>
              </a:spcAft>
              <a:buClr>
                <a:srgbClr val="0067AD"/>
              </a:buClr>
              <a:buFont typeface="Verdana" pitchFamily="34" charset="0"/>
              <a:buNone/>
              <a:defRPr/>
            </a:pPr>
            <a:endParaRPr lang="en-US" sz="2000" dirty="0" smtClean="0">
              <a:ea typeface="+mn-ea"/>
            </a:endParaRPr>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11267"/>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11267">
                                            <p:txEl>
                                              <p:pRg st="0" end="0"/>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11267">
                                            <p:txEl>
                                              <p:pRg st="1" end="1"/>
                                            </p:txEl>
                                          </p:spTgt>
                                        </p:tgtEl>
                                        <p:attrNameLst>
                                          <p:attrName>style.fontWeight</p:attrName>
                                        </p:attrNameLst>
                                      </p:cBhvr>
                                      <p:to>
                                        <p:strVal val="bold"/>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mph" presetSubtype="0" nodeType="clickEffect">
                                  <p:stCondLst>
                                    <p:cond delay="0"/>
                                  </p:stCondLst>
                                  <p:childTnLst>
                                    <p:set>
                                      <p:cBhvr override="childStyle">
                                        <p:cTn id="14" dur="indefinite"/>
                                        <p:tgtEl>
                                          <p:spTgt spid="11267">
                                            <p:txEl>
                                              <p:pRg st="3" end="3"/>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11267">
                                            <p:txEl>
                                              <p:pRg st="4" end="4"/>
                                            </p:txEl>
                                          </p:spTgt>
                                        </p:tgtEl>
                                        <p:attrNameLst>
                                          <p:attrName>style.fontWeight</p:attrName>
                                        </p:attrNameLst>
                                      </p:cBhvr>
                                      <p:to>
                                        <p:strVal val="bold"/>
                                      </p:to>
                                    </p:set>
                                  </p:childTnLst>
                                </p:cTn>
                              </p:par>
                            </p:childTnLst>
                          </p:cTn>
                        </p:par>
                      </p:childTnLst>
                    </p:cTn>
                  </p:par>
                </p:childTnLst>
              </p:cTn>
              <p:nextCondLst>
                <p:cond evt="onClick" delay="0">
                  <p:tgtEl>
                    <p:spTgt spid="11267"/>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idx="4294967295"/>
          </p:nvPr>
        </p:nvSpPr>
        <p:spPr>
          <a:xfrm>
            <a:off x="533400" y="0"/>
            <a:ext cx="8001000" cy="1143000"/>
          </a:xfrm>
        </p:spPr>
        <p:txBody>
          <a:bodyPr/>
          <a:lstStyle/>
          <a:p>
            <a:pPr eaLnBrk="1" hangingPunct="1"/>
            <a:r>
              <a:rPr lang="en-US" altLang="en-US" sz="2800" dirty="0" smtClean="0">
                <a:solidFill>
                  <a:srgbClr val="43792C"/>
                </a:solidFill>
              </a:rPr>
              <a:t>Advantages and Disadvantages of </a:t>
            </a:r>
            <a:br>
              <a:rPr lang="en-US" altLang="en-US" sz="2800" dirty="0" smtClean="0">
                <a:solidFill>
                  <a:srgbClr val="43792C"/>
                </a:solidFill>
              </a:rPr>
            </a:br>
            <a:r>
              <a:rPr lang="en-US" altLang="en-US" sz="2800" dirty="0" smtClean="0">
                <a:solidFill>
                  <a:srgbClr val="43792C"/>
                </a:solidFill>
              </a:rPr>
              <a:t>Tax Qualified Defined Benefit Plans</a:t>
            </a:r>
          </a:p>
        </p:txBody>
      </p:sp>
      <p:sp>
        <p:nvSpPr>
          <p:cNvPr id="11267" name="Rectangle 3"/>
          <p:cNvSpPr>
            <a:spLocks noGrp="1" noChangeArrowheads="1"/>
          </p:cNvSpPr>
          <p:nvPr>
            <p:ph idx="4294967295"/>
          </p:nvPr>
        </p:nvSpPr>
        <p:spPr>
          <a:xfrm>
            <a:off x="609600" y="1447800"/>
            <a:ext cx="8153400" cy="4724400"/>
          </a:xfrm>
        </p:spPr>
        <p:txBody>
          <a:bodyPr/>
          <a:lstStyle/>
          <a:p>
            <a:pPr marL="282575" eaLnBrk="1" hangingPunct="1">
              <a:spcBef>
                <a:spcPct val="30000"/>
              </a:spcBef>
              <a:buClr>
                <a:srgbClr val="0067AD"/>
              </a:buClr>
            </a:pPr>
            <a:r>
              <a:rPr lang="en-US" altLang="en-US" sz="2400" dirty="0" smtClean="0"/>
              <a:t>Advantages</a:t>
            </a:r>
          </a:p>
          <a:p>
            <a:pPr marL="682625" lvl="1" eaLnBrk="1" hangingPunct="1">
              <a:spcBef>
                <a:spcPct val="30000"/>
              </a:spcBef>
              <a:buClr>
                <a:srgbClr val="0067AD"/>
              </a:buClr>
            </a:pPr>
            <a:r>
              <a:rPr lang="en-US" altLang="en-US" sz="2000" dirty="0" smtClean="0"/>
              <a:t>Tax benefits, including immediate deductions.</a:t>
            </a:r>
          </a:p>
          <a:p>
            <a:pPr marL="682625" lvl="1" eaLnBrk="1" hangingPunct="1">
              <a:spcBef>
                <a:spcPct val="30000"/>
              </a:spcBef>
              <a:buClr>
                <a:srgbClr val="0067AD"/>
              </a:buClr>
            </a:pPr>
            <a:r>
              <a:rPr lang="en-US" altLang="en-US" sz="2000" dirty="0" smtClean="0"/>
              <a:t>Upon termination, assets rolled to IRA</a:t>
            </a:r>
          </a:p>
          <a:p>
            <a:pPr marL="282575" eaLnBrk="1" hangingPunct="1">
              <a:spcBef>
                <a:spcPct val="50000"/>
              </a:spcBef>
              <a:buClr>
                <a:srgbClr val="0067AD"/>
              </a:buClr>
            </a:pPr>
            <a:r>
              <a:rPr lang="en-US" altLang="en-US" sz="2400" dirty="0" smtClean="0"/>
              <a:t>Disadvantages</a:t>
            </a:r>
          </a:p>
          <a:p>
            <a:pPr marL="682625" lvl="1" eaLnBrk="1" hangingPunct="1">
              <a:spcBef>
                <a:spcPct val="50000"/>
              </a:spcBef>
              <a:buClr>
                <a:srgbClr val="0067AD"/>
              </a:buClr>
            </a:pPr>
            <a:r>
              <a:rPr lang="en-US" altLang="en-US" sz="2000" dirty="0" smtClean="0"/>
              <a:t>Higher income or older employees earn high benefits</a:t>
            </a:r>
          </a:p>
          <a:p>
            <a:pPr marL="682625" lvl="1" eaLnBrk="1" hangingPunct="1">
              <a:spcBef>
                <a:spcPct val="50000"/>
              </a:spcBef>
              <a:buClr>
                <a:srgbClr val="0067AD"/>
              </a:buClr>
            </a:pPr>
            <a:r>
              <a:rPr lang="en-US" altLang="en-US" sz="2000" dirty="0" smtClean="0"/>
              <a:t>Annual contributions</a:t>
            </a:r>
          </a:p>
          <a:p>
            <a:pPr marL="282575" eaLnBrk="1" hangingPunct="1">
              <a:spcBef>
                <a:spcPct val="50000"/>
              </a:spcBef>
              <a:buClr>
                <a:srgbClr val="0067AD"/>
              </a:buClr>
            </a:pPr>
            <a:r>
              <a:rPr lang="en-US" sz="2400" dirty="0" smtClean="0"/>
              <a:t>Examples of plans meeting business needs</a:t>
            </a:r>
          </a:p>
          <a:p>
            <a:pPr marL="682625" lvl="1" eaLnBrk="1" hangingPunct="1">
              <a:spcBef>
                <a:spcPct val="30000"/>
              </a:spcBef>
              <a:buClr>
                <a:srgbClr val="0067AD"/>
              </a:buClr>
            </a:pPr>
            <a:r>
              <a:rPr lang="en-US" sz="2000" dirty="0" smtClean="0"/>
              <a:t>To maximally benefit owners or management</a:t>
            </a:r>
          </a:p>
          <a:p>
            <a:pPr marL="682625" lvl="1" eaLnBrk="1" hangingPunct="1">
              <a:spcBef>
                <a:spcPct val="30000"/>
              </a:spcBef>
              <a:buClr>
                <a:srgbClr val="0067AD"/>
              </a:buClr>
            </a:pPr>
            <a:r>
              <a:rPr lang="en-US" sz="2000" dirty="0" smtClean="0"/>
              <a:t>To encourage long-term employment</a:t>
            </a:r>
          </a:p>
          <a:p>
            <a:pPr marL="682625" lvl="1" eaLnBrk="1" hangingPunct="1">
              <a:spcBef>
                <a:spcPct val="50000"/>
              </a:spcBef>
              <a:buClr>
                <a:srgbClr val="0067AD"/>
              </a:buClr>
            </a:pPr>
            <a:endParaRPr lang="en-US" altLang="en-US" sz="2000" dirty="0" smtClean="0"/>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11267"/>
                    </p:tgtEl>
                  </p:cond>
                </p:stCondLst>
                <p:endSync evt="end" delay="0">
                  <p:rtn val="all"/>
                </p:endSync>
                <p:childTnLst>
                  <p:par>
                    <p:cTn id="3" fill="hold" nodeType="clickPar">
                      <p:stCondLst>
                        <p:cond delay="0"/>
                      </p:stCondLst>
                      <p:childTnLst>
                        <p:par>
                          <p:cTn id="4" fill="hold" nodeType="withGroup">
                            <p:stCondLst>
                              <p:cond delay="0"/>
                            </p:stCondLst>
                            <p:childTnLst>
                              <p:par>
                                <p:cTn id="5" presetID="15" presetClass="emph" presetSubtype="0" nodeType="clickEffect">
                                  <p:stCondLst>
                                    <p:cond delay="0"/>
                                  </p:stCondLst>
                                  <p:childTnLst>
                                    <p:set>
                                      <p:cBhvr override="childStyle">
                                        <p:cTn id="6" dur="indefinite"/>
                                        <p:tgtEl>
                                          <p:spTgt spid="11267">
                                            <p:txEl>
                                              <p:pRg st="0" end="0"/>
                                            </p:txEl>
                                          </p:spTgt>
                                        </p:tgtEl>
                                        <p:attrNameLst>
                                          <p:attrName>style.fontWeight</p:attrName>
                                        </p:attrNameLst>
                                      </p:cBhvr>
                                      <p:to>
                                        <p:strVal val="bold"/>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mph" presetSubtype="0" nodeType="clickEffect">
                                  <p:stCondLst>
                                    <p:cond delay="0"/>
                                  </p:stCondLst>
                                  <p:childTnLst>
                                    <p:set>
                                      <p:cBhvr override="childStyle">
                                        <p:cTn id="10" dur="indefinite"/>
                                        <p:tgtEl>
                                          <p:spTgt spid="11267">
                                            <p:txEl>
                                              <p:pRg st="1" end="1"/>
                                            </p:txEl>
                                          </p:spTgt>
                                        </p:tgtEl>
                                        <p:attrNameLst>
                                          <p:attrName>style.fontWeight</p:attrName>
                                        </p:attrNameLst>
                                      </p:cBhvr>
                                      <p:to>
                                        <p:strVal val="bold"/>
                                      </p:to>
                                    </p:set>
                                  </p:childTnLst>
                                </p:cTn>
                              </p:par>
                            </p:childTnLst>
                          </p:cTn>
                        </p:par>
                      </p:childTnLst>
                    </p:cTn>
                  </p:par>
                  <p:par>
                    <p:cTn id="11" fill="hold">
                      <p:stCondLst>
                        <p:cond delay="indefinite"/>
                      </p:stCondLst>
                      <p:childTnLst>
                        <p:par>
                          <p:cTn id="12" fill="hold">
                            <p:stCondLst>
                              <p:cond delay="0"/>
                            </p:stCondLst>
                            <p:childTnLst>
                              <p:par>
                                <p:cTn id="13" presetID="15" presetClass="emph" presetSubtype="0" nodeType="clickEffect">
                                  <p:stCondLst>
                                    <p:cond delay="0"/>
                                  </p:stCondLst>
                                  <p:childTnLst>
                                    <p:set>
                                      <p:cBhvr override="childStyle">
                                        <p:cTn id="14" dur="indefinite"/>
                                        <p:tgtEl>
                                          <p:spTgt spid="11267">
                                            <p:txEl>
                                              <p:pRg st="2" end="2"/>
                                            </p:txEl>
                                          </p:spTgt>
                                        </p:tgtEl>
                                        <p:attrNameLst>
                                          <p:attrName>style.fontWeight</p:attrName>
                                        </p:attrNameLst>
                                      </p:cBhvr>
                                      <p:to>
                                        <p:strVal val="bol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mph" presetSubtype="0" nodeType="clickEffect">
                                  <p:stCondLst>
                                    <p:cond delay="0"/>
                                  </p:stCondLst>
                                  <p:childTnLst>
                                    <p:set>
                                      <p:cBhvr override="childStyle">
                                        <p:cTn id="18" dur="indefinite"/>
                                        <p:tgtEl>
                                          <p:spTgt spid="11267">
                                            <p:txEl>
                                              <p:pRg st="3" end="3"/>
                                            </p:txEl>
                                          </p:spTgt>
                                        </p:tgtEl>
                                        <p:attrNameLst>
                                          <p:attrName>style.fontWeight</p:attrName>
                                        </p:attrNameLst>
                                      </p:cBhvr>
                                      <p:to>
                                        <p:strVal val="bold"/>
                                      </p:to>
                                    </p:set>
                                  </p:childTnLst>
                                </p:cTn>
                              </p:par>
                            </p:childTnLst>
                          </p:cTn>
                        </p:par>
                      </p:childTnLst>
                    </p:cTn>
                  </p:par>
                  <p:par>
                    <p:cTn id="19" fill="hold">
                      <p:stCondLst>
                        <p:cond delay="indefinite"/>
                      </p:stCondLst>
                      <p:childTnLst>
                        <p:par>
                          <p:cTn id="20" fill="hold">
                            <p:stCondLst>
                              <p:cond delay="0"/>
                            </p:stCondLst>
                            <p:childTnLst>
                              <p:par>
                                <p:cTn id="21" presetID="15" presetClass="emph" presetSubtype="0" nodeType="clickEffect">
                                  <p:stCondLst>
                                    <p:cond delay="0"/>
                                  </p:stCondLst>
                                  <p:childTnLst>
                                    <p:set>
                                      <p:cBhvr override="childStyle">
                                        <p:cTn id="22" dur="indefinite"/>
                                        <p:tgtEl>
                                          <p:spTgt spid="11267">
                                            <p:txEl>
                                              <p:pRg st="4" end="4"/>
                                            </p:txEl>
                                          </p:spTgt>
                                        </p:tgtEl>
                                        <p:attrNameLst>
                                          <p:attrName>style.fontWeight</p:attrName>
                                        </p:attrNameLst>
                                      </p:cBhvr>
                                      <p:to>
                                        <p:strVal val="bold"/>
                                      </p:to>
                                    </p:set>
                                  </p:childTnLst>
                                </p:cTn>
                              </p:par>
                            </p:childTnLst>
                          </p:cTn>
                        </p:par>
                      </p:childTnLst>
                    </p:cTn>
                  </p:par>
                  <p:par>
                    <p:cTn id="23" fill="hold">
                      <p:stCondLst>
                        <p:cond delay="indefinite"/>
                      </p:stCondLst>
                      <p:childTnLst>
                        <p:par>
                          <p:cTn id="24" fill="hold">
                            <p:stCondLst>
                              <p:cond delay="0"/>
                            </p:stCondLst>
                            <p:childTnLst>
                              <p:par>
                                <p:cTn id="25" presetID="15" presetClass="emph" presetSubtype="0" nodeType="clickEffect">
                                  <p:stCondLst>
                                    <p:cond delay="0"/>
                                  </p:stCondLst>
                                  <p:childTnLst>
                                    <p:set>
                                      <p:cBhvr override="childStyle">
                                        <p:cTn id="26" dur="indefinite"/>
                                        <p:tgtEl>
                                          <p:spTgt spid="11267">
                                            <p:txEl>
                                              <p:pRg st="5" end="5"/>
                                            </p:txEl>
                                          </p:spTgt>
                                        </p:tgtEl>
                                        <p:attrNameLst>
                                          <p:attrName>style.fontWeight</p:attrName>
                                        </p:attrNameLst>
                                      </p:cBhvr>
                                      <p:to>
                                        <p:strVal val="bold"/>
                                      </p:to>
                                    </p:set>
                                  </p:childTnLst>
                                </p:cTn>
                              </p:par>
                            </p:childTnLst>
                          </p:cTn>
                        </p:par>
                      </p:childTnLst>
                    </p:cTn>
                  </p:par>
                  <p:par>
                    <p:cTn id="27" fill="hold">
                      <p:stCondLst>
                        <p:cond delay="indefinite"/>
                      </p:stCondLst>
                      <p:childTnLst>
                        <p:par>
                          <p:cTn id="28" fill="hold">
                            <p:stCondLst>
                              <p:cond delay="0"/>
                            </p:stCondLst>
                            <p:childTnLst>
                              <p:par>
                                <p:cTn id="29" presetID="15" presetClass="emph" presetSubtype="0" nodeType="clickEffect">
                                  <p:stCondLst>
                                    <p:cond delay="0"/>
                                  </p:stCondLst>
                                  <p:childTnLst>
                                    <p:set>
                                      <p:cBhvr override="childStyle">
                                        <p:cTn id="30" dur="indefinite"/>
                                        <p:tgtEl>
                                          <p:spTgt spid="11267">
                                            <p:txEl>
                                              <p:pRg st="6" end="6"/>
                                            </p:txEl>
                                          </p:spTgt>
                                        </p:tgtEl>
                                        <p:attrNameLst>
                                          <p:attrName>style.fontWeight</p:attrName>
                                        </p:attrNameLst>
                                      </p:cBhvr>
                                      <p:to>
                                        <p:strVal val="bold"/>
                                      </p:to>
                                    </p:set>
                                  </p:childTnLst>
                                </p:cTn>
                              </p:par>
                            </p:childTnLst>
                          </p:cTn>
                        </p:par>
                      </p:childTnLst>
                    </p:cTn>
                  </p:par>
                  <p:par>
                    <p:cTn id="31" fill="hold">
                      <p:stCondLst>
                        <p:cond delay="indefinite"/>
                      </p:stCondLst>
                      <p:childTnLst>
                        <p:par>
                          <p:cTn id="32" fill="hold">
                            <p:stCondLst>
                              <p:cond delay="0"/>
                            </p:stCondLst>
                            <p:childTnLst>
                              <p:par>
                                <p:cTn id="33" presetID="15" presetClass="emph" presetSubtype="0" nodeType="clickEffect">
                                  <p:stCondLst>
                                    <p:cond delay="0"/>
                                  </p:stCondLst>
                                  <p:childTnLst>
                                    <p:set>
                                      <p:cBhvr override="childStyle">
                                        <p:cTn id="34" dur="indefinite"/>
                                        <p:tgtEl>
                                          <p:spTgt spid="11267">
                                            <p:txEl>
                                              <p:pRg st="7" end="7"/>
                                            </p:txEl>
                                          </p:spTgt>
                                        </p:tgtEl>
                                        <p:attrNameLst>
                                          <p:attrName>style.fontWeight</p:attrName>
                                        </p:attrNameLst>
                                      </p:cBhvr>
                                      <p:to>
                                        <p:strVal val="bold"/>
                                      </p:to>
                                    </p:set>
                                  </p:childTnLst>
                                </p:cTn>
                              </p:par>
                            </p:childTnLst>
                          </p:cTn>
                        </p:par>
                      </p:childTnLst>
                    </p:cTn>
                  </p:par>
                  <p:par>
                    <p:cTn id="35" fill="hold">
                      <p:stCondLst>
                        <p:cond delay="indefinite"/>
                      </p:stCondLst>
                      <p:childTnLst>
                        <p:par>
                          <p:cTn id="36" fill="hold">
                            <p:stCondLst>
                              <p:cond delay="0"/>
                            </p:stCondLst>
                            <p:childTnLst>
                              <p:par>
                                <p:cTn id="37" presetID="15" presetClass="emph" presetSubtype="0" nodeType="clickEffect">
                                  <p:stCondLst>
                                    <p:cond delay="0"/>
                                  </p:stCondLst>
                                  <p:childTnLst>
                                    <p:set>
                                      <p:cBhvr override="childStyle">
                                        <p:cTn id="38" dur="indefinite"/>
                                        <p:tgtEl>
                                          <p:spTgt spid="11267">
                                            <p:txEl>
                                              <p:pRg st="8" end="8"/>
                                            </p:txEl>
                                          </p:spTgt>
                                        </p:tgtEl>
                                        <p:attrNameLst>
                                          <p:attrName>style.fontWeight</p:attrName>
                                        </p:attrNameLst>
                                      </p:cBhvr>
                                      <p:to>
                                        <p:strVal val="bold"/>
                                      </p:to>
                                    </p:set>
                                  </p:childTnLst>
                                </p:cTn>
                              </p:par>
                            </p:childTnLst>
                          </p:cTn>
                        </p:par>
                      </p:childTnLst>
                    </p:cTn>
                  </p:par>
                </p:childTnLst>
              </p:cTn>
              <p:nextCondLst>
                <p:cond evt="onClick" delay="0">
                  <p:tgtEl>
                    <p:spTgt spid="11267"/>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
          <p:cNvSpPr>
            <a:spLocks noChangeArrowheads="1"/>
          </p:cNvSpPr>
          <p:nvPr/>
        </p:nvSpPr>
        <p:spPr bwMode="auto">
          <a:xfrm>
            <a:off x="215900" y="380999"/>
            <a:ext cx="8610600" cy="535531"/>
          </a:xfrm>
          <a:prstGeom prst="rect">
            <a:avLst/>
          </a:prstGeom>
          <a:noFill/>
          <a:ln>
            <a:noFill/>
          </a:ln>
          <a:extLst/>
        </p:spPr>
        <p:txBody>
          <a:bodyPr wrap="square">
            <a:spAutoFit/>
          </a:bodyPr>
          <a:lstStyle/>
          <a:p>
            <a:pPr>
              <a:lnSpc>
                <a:spcPct val="90000"/>
              </a:lnSpc>
              <a:defRPr/>
            </a:pPr>
            <a:r>
              <a:rPr lang="en-US" sz="3200" b="1" dirty="0" smtClean="0">
                <a:solidFill>
                  <a:srgbClr val="387C2B"/>
                </a:solidFill>
                <a:latin typeface="Calibri" panose="020F0502020204030204" pitchFamily="34" charset="0"/>
                <a:ea typeface="ＭＳ Ｐゴシック" pitchFamily="34" charset="-128"/>
              </a:rPr>
              <a:t>How </a:t>
            </a:r>
            <a:r>
              <a:rPr lang="en-US" sz="3200" b="1" dirty="0">
                <a:solidFill>
                  <a:srgbClr val="387C2B"/>
                </a:solidFill>
                <a:latin typeface="Calibri" panose="020F0502020204030204" pitchFamily="34" charset="0"/>
                <a:ea typeface="ＭＳ Ｐゴシック" pitchFamily="34" charset="-128"/>
              </a:rPr>
              <a:t>Does </a:t>
            </a:r>
            <a:r>
              <a:rPr lang="en-US" sz="3200" b="1" dirty="0" smtClean="0">
                <a:solidFill>
                  <a:srgbClr val="387C2B"/>
                </a:solidFill>
                <a:latin typeface="Calibri" panose="020F0502020204030204" pitchFamily="34" charset="0"/>
                <a:ea typeface="ＭＳ Ｐゴシック" pitchFamily="34" charset="-128"/>
              </a:rPr>
              <a:t>the “Micro” DB Work for Your Client?</a:t>
            </a:r>
            <a:endParaRPr lang="en-US" sz="3200" b="1" dirty="0">
              <a:solidFill>
                <a:srgbClr val="387C2B"/>
              </a:solidFill>
              <a:latin typeface="Calibri" panose="020F0502020204030204" pitchFamily="34" charset="0"/>
              <a:ea typeface="ＭＳ Ｐゴシック" pitchFamily="34" charset="-128"/>
            </a:endParaRPr>
          </a:p>
        </p:txBody>
      </p:sp>
      <p:sp>
        <p:nvSpPr>
          <p:cNvPr id="103426" name="Rectangle 2"/>
          <p:cNvSpPr>
            <a:spLocks noChangeArrowheads="1"/>
          </p:cNvSpPr>
          <p:nvPr/>
        </p:nvSpPr>
        <p:spPr bwMode="auto">
          <a:xfrm>
            <a:off x="431800" y="1295400"/>
            <a:ext cx="8178800" cy="4508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6075" indent="-342900"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803275" indent="-3429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indent="-274320" eaLnBrk="1" hangingPunct="1">
              <a:spcBef>
                <a:spcPts val="0"/>
              </a:spcBef>
              <a:spcAft>
                <a:spcPts val="0"/>
              </a:spcAft>
              <a:buClr>
                <a:srgbClr val="0067AD"/>
              </a:buClr>
              <a:buFont typeface="Wingdings" pitchFamily="2" charset="2"/>
              <a:buChar char="§"/>
            </a:pPr>
            <a:r>
              <a:rPr lang="en-US" altLang="en-US" sz="2800" dirty="0" smtClean="0">
                <a:latin typeface="Calibri" panose="020F0502020204030204" pitchFamily="34" charset="0"/>
              </a:rPr>
              <a:t>Actuary calculates </a:t>
            </a:r>
            <a:r>
              <a:rPr lang="en-US" altLang="en-US" sz="2800" dirty="0">
                <a:latin typeface="Calibri" panose="020F0502020204030204" pitchFamily="34" charset="0"/>
              </a:rPr>
              <a:t>goal </a:t>
            </a:r>
            <a:r>
              <a:rPr lang="en-US" altLang="en-US" sz="2800" dirty="0" smtClean="0">
                <a:latin typeface="Calibri" panose="020F0502020204030204" pitchFamily="34" charset="0"/>
              </a:rPr>
              <a:t> (benefit </a:t>
            </a:r>
            <a:r>
              <a:rPr lang="en-US" altLang="en-US" sz="2800" dirty="0">
                <a:latin typeface="Calibri" panose="020F0502020204030204" pitchFamily="34" charset="0"/>
              </a:rPr>
              <a:t>in </a:t>
            </a:r>
            <a:r>
              <a:rPr lang="en-US" altLang="en-US" sz="2800" dirty="0" smtClean="0">
                <a:latin typeface="Calibri" panose="020F0502020204030204" pitchFamily="34" charset="0"/>
              </a:rPr>
              <a:t>retirement), the accumulation &amp; </a:t>
            </a:r>
            <a:r>
              <a:rPr lang="en-US" altLang="en-US" sz="2800" dirty="0">
                <a:latin typeface="Calibri" panose="020F0502020204030204" pitchFamily="34" charset="0"/>
              </a:rPr>
              <a:t>contributions </a:t>
            </a:r>
            <a:r>
              <a:rPr lang="en-US" altLang="en-US" sz="2800" dirty="0" smtClean="0">
                <a:latin typeface="Calibri" panose="020F0502020204030204" pitchFamily="34" charset="0"/>
              </a:rPr>
              <a:t>required to </a:t>
            </a:r>
            <a:r>
              <a:rPr lang="en-US" altLang="en-US" sz="2800" dirty="0">
                <a:latin typeface="Calibri" panose="020F0502020204030204" pitchFamily="34" charset="0"/>
              </a:rPr>
              <a:t>reach goal </a:t>
            </a:r>
          </a:p>
          <a:p>
            <a:pPr indent="-274320" eaLnBrk="1" hangingPunct="1">
              <a:spcBef>
                <a:spcPts val="0"/>
              </a:spcBef>
              <a:spcAft>
                <a:spcPts val="0"/>
              </a:spcAft>
              <a:buClr>
                <a:srgbClr val="0067AD"/>
              </a:buClr>
              <a:buFont typeface="Wingdings" pitchFamily="2" charset="2"/>
              <a:buChar char="§"/>
            </a:pPr>
            <a:r>
              <a:rPr lang="en-US" altLang="en-US" dirty="0">
                <a:latin typeface="Calibri" panose="020F0502020204030204" pitchFamily="34" charset="0"/>
              </a:rPr>
              <a:t>Calculation based on</a:t>
            </a:r>
          </a:p>
          <a:p>
            <a:pPr lvl="2" indent="-274320" eaLnBrk="1" hangingPunct="1">
              <a:spcBef>
                <a:spcPts val="0"/>
              </a:spcBef>
              <a:spcAft>
                <a:spcPts val="0"/>
              </a:spcAft>
              <a:buClr>
                <a:srgbClr val="0067AD"/>
              </a:buClr>
              <a:buFont typeface="Verdana" pitchFamily="34" charset="0"/>
              <a:buChar char="–"/>
            </a:pPr>
            <a:r>
              <a:rPr lang="en-US" altLang="en-US" sz="2000" dirty="0" smtClean="0">
                <a:latin typeface="Calibri" panose="020F0502020204030204" pitchFamily="34" charset="0"/>
              </a:rPr>
              <a:t>Compensation, </a:t>
            </a:r>
            <a:r>
              <a:rPr lang="en-US" altLang="en-US" sz="2000" dirty="0">
                <a:latin typeface="Calibri" panose="020F0502020204030204" pitchFamily="34" charset="0"/>
              </a:rPr>
              <a:t>age, years to </a:t>
            </a:r>
            <a:r>
              <a:rPr lang="en-US" altLang="en-US" sz="2000" dirty="0" smtClean="0">
                <a:latin typeface="Calibri" panose="020F0502020204030204" pitchFamily="34" charset="0"/>
              </a:rPr>
              <a:t>retirement, benefit formula, interest rates, etc.</a:t>
            </a:r>
            <a:endParaRPr lang="en-US" altLang="en-US" sz="2000" dirty="0">
              <a:latin typeface="Calibri" panose="020F0502020204030204" pitchFamily="34" charset="0"/>
            </a:endParaRPr>
          </a:p>
          <a:p>
            <a:pPr lvl="2" indent="-274320" eaLnBrk="1" hangingPunct="1">
              <a:spcBef>
                <a:spcPts val="0"/>
              </a:spcBef>
              <a:spcAft>
                <a:spcPts val="0"/>
              </a:spcAft>
              <a:buClr>
                <a:srgbClr val="0067AD"/>
              </a:buClr>
              <a:buFont typeface="Verdana" pitchFamily="34" charset="0"/>
              <a:buChar char="–"/>
            </a:pPr>
            <a:r>
              <a:rPr lang="en-US" altLang="en-US" sz="2000" dirty="0" smtClean="0">
                <a:latin typeface="Calibri" panose="020F0502020204030204" pitchFamily="34" charset="0"/>
              </a:rPr>
              <a:t>Generally</a:t>
            </a:r>
            <a:r>
              <a:rPr lang="en-US" altLang="en-US" sz="2000" dirty="0">
                <a:latin typeface="Calibri" panose="020F0502020204030204" pitchFamily="34" charset="0"/>
              </a:rPr>
              <a:t>, the older you are, the higher the </a:t>
            </a:r>
            <a:r>
              <a:rPr lang="en-US" altLang="en-US" sz="2000" dirty="0" smtClean="0">
                <a:latin typeface="Calibri" panose="020F0502020204030204" pitchFamily="34" charset="0"/>
              </a:rPr>
              <a:t>limit</a:t>
            </a:r>
          </a:p>
          <a:p>
            <a:pPr lvl="2" indent="-274320" eaLnBrk="1" hangingPunct="1">
              <a:spcBef>
                <a:spcPts val="0"/>
              </a:spcBef>
              <a:spcAft>
                <a:spcPts val="0"/>
              </a:spcAft>
              <a:buClr>
                <a:srgbClr val="0067AD"/>
              </a:buClr>
              <a:buFont typeface="Verdana" pitchFamily="34" charset="0"/>
              <a:buChar char="–"/>
            </a:pPr>
            <a:r>
              <a:rPr lang="en-US" altLang="en-US" sz="2000" dirty="0" smtClean="0">
                <a:latin typeface="Calibri" panose="020F0502020204030204" pitchFamily="34" charset="0"/>
              </a:rPr>
              <a:t>Investment performance in subsequent years</a:t>
            </a:r>
            <a:endParaRPr lang="en-US" altLang="en-US" sz="2000" dirty="0">
              <a:latin typeface="Calibri" panose="020F0502020204030204" pitchFamily="34" charset="0"/>
            </a:endParaRPr>
          </a:p>
          <a:p>
            <a:pPr indent="-274320" eaLnBrk="1" hangingPunct="1">
              <a:spcBef>
                <a:spcPts val="600"/>
              </a:spcBef>
              <a:spcAft>
                <a:spcPts val="0"/>
              </a:spcAft>
              <a:buClr>
                <a:srgbClr val="0067AD"/>
              </a:buClr>
              <a:buFont typeface="Wingdings" pitchFamily="2" charset="2"/>
              <a:buChar char="§"/>
            </a:pPr>
            <a:r>
              <a:rPr lang="en-US" altLang="en-US" sz="2800" dirty="0" smtClean="0">
                <a:latin typeface="Calibri" panose="020F0502020204030204" pitchFamily="34" charset="0"/>
              </a:rPr>
              <a:t>Employer </a:t>
            </a:r>
            <a:r>
              <a:rPr lang="en-US" altLang="en-US" sz="2800" dirty="0">
                <a:latin typeface="Calibri" panose="020F0502020204030204" pitchFamily="34" charset="0"/>
              </a:rPr>
              <a:t>contributes annually</a:t>
            </a:r>
          </a:p>
          <a:p>
            <a:pPr indent="-274320" eaLnBrk="1" hangingPunct="1">
              <a:spcBef>
                <a:spcPts val="600"/>
              </a:spcBef>
              <a:spcAft>
                <a:spcPts val="0"/>
              </a:spcAft>
              <a:buClr>
                <a:srgbClr val="0067AD"/>
              </a:buClr>
              <a:buFont typeface="Wingdings" pitchFamily="2" charset="2"/>
              <a:buChar char="§"/>
            </a:pPr>
            <a:r>
              <a:rPr lang="en-US" altLang="en-US" sz="2800" dirty="0">
                <a:latin typeface="Calibri" panose="020F0502020204030204" pitchFamily="34" charset="0"/>
              </a:rPr>
              <a:t>Employer should be able to maintain the plan for a minimum of three </a:t>
            </a:r>
            <a:r>
              <a:rPr lang="en-US" altLang="en-US" sz="2800" dirty="0" smtClean="0">
                <a:latin typeface="Calibri" panose="020F0502020204030204" pitchFamily="34" charset="0"/>
              </a:rPr>
              <a:t>to five years</a:t>
            </a:r>
            <a:endParaRPr lang="en-US" altLang="en-US" sz="2800" dirty="0">
              <a:latin typeface="Calibri" panose="020F0502020204030204" pitchFamily="34" charset="0"/>
            </a:endParaRPr>
          </a:p>
          <a:p>
            <a:pPr indent="-274320" eaLnBrk="1" hangingPunct="1">
              <a:spcBef>
                <a:spcPts val="600"/>
              </a:spcBef>
              <a:spcAft>
                <a:spcPts val="0"/>
              </a:spcAft>
              <a:buClr>
                <a:srgbClr val="0067AD"/>
              </a:buClr>
              <a:buFont typeface="Wingdings" pitchFamily="2" charset="2"/>
              <a:buChar char="§"/>
            </a:pPr>
            <a:r>
              <a:rPr lang="en-US" altLang="en-US" sz="2800" dirty="0">
                <a:latin typeface="Calibri" panose="020F0502020204030204" pitchFamily="34" charset="0"/>
              </a:rPr>
              <a:t>When plan is terminated, assets rolled into an IRA</a:t>
            </a:r>
          </a:p>
        </p:txBody>
      </p:sp>
    </p:spTree>
  </p:cSld>
  <p:clrMapOvr>
    <a:masterClrMapping/>
  </p:clrMapOvr>
  <p:transition>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3"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61288" y="133350"/>
            <a:ext cx="1243012" cy="1466850"/>
          </a:xfrm>
          <a:prstGeom prst="rect">
            <a:avLst/>
          </a:prstGeom>
          <a:noFill/>
          <a:ln w="190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95234" name="Rectangle 1"/>
          <p:cNvSpPr>
            <a:spLocks noChangeArrowheads="1"/>
          </p:cNvSpPr>
          <p:nvPr/>
        </p:nvSpPr>
        <p:spPr bwMode="auto">
          <a:xfrm>
            <a:off x="228600" y="379413"/>
            <a:ext cx="7258050" cy="53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lnSpc>
                <a:spcPct val="90000"/>
              </a:lnSpc>
            </a:pPr>
            <a:r>
              <a:rPr lang="en-US" altLang="en-US" sz="3200" b="1" dirty="0">
                <a:solidFill>
                  <a:srgbClr val="387C2B"/>
                </a:solidFill>
              </a:rPr>
              <a:t>Owner–only, Sole Proprietor</a:t>
            </a:r>
            <a:endParaRPr lang="en-US" altLang="en-US" sz="3200" b="1" baseline="70000" dirty="0">
              <a:solidFill>
                <a:srgbClr val="387C2B"/>
              </a:solidFill>
            </a:endParaRPr>
          </a:p>
        </p:txBody>
      </p:sp>
      <p:sp>
        <p:nvSpPr>
          <p:cNvPr id="95235" name="Rectangle 2"/>
          <p:cNvSpPr>
            <a:spLocks noChangeArrowheads="1"/>
          </p:cNvSpPr>
          <p:nvPr/>
        </p:nvSpPr>
        <p:spPr bwMode="auto">
          <a:xfrm>
            <a:off x="381000" y="2362200"/>
            <a:ext cx="8623300" cy="3847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defTabSz="793750" eaLnBrk="0" hangingPunct="0">
              <a:defRPr sz="2400">
                <a:solidFill>
                  <a:schemeClr val="tx1"/>
                </a:solidFill>
                <a:latin typeface="Verdana" pitchFamily="34" charset="0"/>
                <a:ea typeface="MS PGothic" pitchFamily="34" charset="-128"/>
              </a:defRPr>
            </a:lvl1pPr>
            <a:lvl2pPr marL="693738" indent="-352425" defTabSz="793750" eaLnBrk="0" hangingPunct="0">
              <a:defRPr sz="2400">
                <a:solidFill>
                  <a:schemeClr val="tx1"/>
                </a:solidFill>
                <a:latin typeface="Verdana" pitchFamily="34" charset="0"/>
                <a:ea typeface="MS PGothic" pitchFamily="34" charset="-128"/>
              </a:defRPr>
            </a:lvl2pPr>
            <a:lvl3pPr marL="1143000" indent="-228600" defTabSz="793750" eaLnBrk="0" hangingPunct="0">
              <a:defRPr sz="2400">
                <a:solidFill>
                  <a:schemeClr val="tx1"/>
                </a:solidFill>
                <a:latin typeface="Verdana" pitchFamily="34" charset="0"/>
                <a:ea typeface="MS PGothic" pitchFamily="34" charset="-128"/>
              </a:defRPr>
            </a:lvl3pPr>
            <a:lvl4pPr marL="1600200" indent="-228600" defTabSz="793750" eaLnBrk="0" hangingPunct="0">
              <a:defRPr sz="2400">
                <a:solidFill>
                  <a:schemeClr val="tx1"/>
                </a:solidFill>
                <a:latin typeface="Verdana" pitchFamily="34" charset="0"/>
                <a:ea typeface="MS PGothic" pitchFamily="34" charset="-128"/>
              </a:defRPr>
            </a:lvl4pPr>
            <a:lvl5pPr marL="2057400" indent="-228600" defTabSz="793750" eaLnBrk="0" hangingPunct="0">
              <a:defRPr sz="2400">
                <a:solidFill>
                  <a:schemeClr val="tx1"/>
                </a:solidFill>
                <a:latin typeface="Verdana" pitchFamily="34" charset="0"/>
                <a:ea typeface="MS PGothic" pitchFamily="34" charset="-128"/>
              </a:defRPr>
            </a:lvl5pPr>
            <a:lvl6pPr marL="2514600" indent="-228600" defTabSz="79375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defTabSz="79375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defTabSz="79375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defTabSz="79375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a:spcBef>
                <a:spcPts val="600"/>
              </a:spcBef>
              <a:buClr>
                <a:srgbClr val="0067AD"/>
              </a:buClr>
              <a:buFont typeface="Wingdings" pitchFamily="2" charset="2"/>
              <a:buChar char="§"/>
            </a:pPr>
            <a:r>
              <a:rPr lang="en-US" altLang="en-US" dirty="0"/>
              <a:t>Annual earnings: </a:t>
            </a:r>
            <a:r>
              <a:rPr lang="en-US" altLang="en-US" b="1" dirty="0">
                <a:solidFill>
                  <a:srgbClr val="E46C0A"/>
                </a:solidFill>
              </a:rPr>
              <a:t>$450,000 </a:t>
            </a:r>
          </a:p>
          <a:p>
            <a:pPr>
              <a:spcBef>
                <a:spcPts val="600"/>
              </a:spcBef>
              <a:buClr>
                <a:srgbClr val="0067AD"/>
              </a:buClr>
              <a:buFont typeface="Wingdings" pitchFamily="2" charset="2"/>
              <a:buChar char="§"/>
            </a:pPr>
            <a:r>
              <a:rPr lang="en-US" altLang="en-US" dirty="0"/>
              <a:t>Maximum DB+ 401(k) contribution for: </a:t>
            </a:r>
            <a:r>
              <a:rPr lang="en-US" altLang="en-US" b="1" dirty="0">
                <a:solidFill>
                  <a:srgbClr val="E46C0A"/>
                </a:solidFill>
              </a:rPr>
              <a:t>$212,100</a:t>
            </a:r>
          </a:p>
          <a:p>
            <a:pPr lvl="1">
              <a:spcBef>
                <a:spcPts val="600"/>
              </a:spcBef>
              <a:buClr>
                <a:srgbClr val="0067AD"/>
              </a:buClr>
              <a:buFont typeface="Verdana" pitchFamily="34" charset="0"/>
              <a:buChar char="–"/>
            </a:pPr>
            <a:r>
              <a:rPr lang="en-US" altLang="en-US" sz="2000" dirty="0"/>
              <a:t>Contribution to DB plan: </a:t>
            </a:r>
            <a:r>
              <a:rPr lang="en-US" altLang="en-US" sz="2000" b="1" dirty="0">
                <a:solidFill>
                  <a:srgbClr val="E46C0A"/>
                </a:solidFill>
              </a:rPr>
              <a:t>$173,800 </a:t>
            </a:r>
          </a:p>
          <a:p>
            <a:pPr lvl="1">
              <a:spcBef>
                <a:spcPts val="600"/>
              </a:spcBef>
              <a:buClr>
                <a:srgbClr val="0067AD"/>
              </a:buClr>
              <a:buFont typeface="Verdana" pitchFamily="34" charset="0"/>
              <a:buChar char="–"/>
            </a:pPr>
            <a:r>
              <a:rPr lang="en-US" altLang="en-US" sz="2000" dirty="0"/>
              <a:t>Contribution to 401(k): </a:t>
            </a:r>
            <a:r>
              <a:rPr lang="en-US" altLang="en-US" sz="2000" b="1" dirty="0">
                <a:solidFill>
                  <a:srgbClr val="E46C0A"/>
                </a:solidFill>
              </a:rPr>
              <a:t>$38,300</a:t>
            </a:r>
          </a:p>
          <a:p>
            <a:pPr>
              <a:spcBef>
                <a:spcPts val="600"/>
              </a:spcBef>
              <a:buClr>
                <a:srgbClr val="0067AD"/>
              </a:buClr>
              <a:buFont typeface="Wingdings" pitchFamily="2" charset="2"/>
              <a:buChar char="§"/>
            </a:pPr>
            <a:r>
              <a:rPr lang="en-US" altLang="en-US" dirty="0"/>
              <a:t>Annual tax savings: </a:t>
            </a:r>
            <a:r>
              <a:rPr lang="en-US" altLang="en-US" b="1" dirty="0">
                <a:solidFill>
                  <a:srgbClr val="E46C0A"/>
                </a:solidFill>
              </a:rPr>
              <a:t>$80,500 </a:t>
            </a:r>
          </a:p>
          <a:p>
            <a:pPr lvl="1">
              <a:spcBef>
                <a:spcPts val="600"/>
              </a:spcBef>
              <a:buClr>
                <a:srgbClr val="0067AD"/>
              </a:buClr>
              <a:buFont typeface="Verdana" pitchFamily="34" charset="0"/>
              <a:buChar char="–"/>
            </a:pPr>
            <a:r>
              <a:rPr lang="en-US" altLang="en-US" sz="2000" dirty="0"/>
              <a:t>Combined marginal tax rate of 38%</a:t>
            </a:r>
          </a:p>
          <a:p>
            <a:pPr>
              <a:spcBef>
                <a:spcPts val="600"/>
              </a:spcBef>
              <a:buClr>
                <a:srgbClr val="0067AD"/>
              </a:buClr>
              <a:buFont typeface="Wingdings" pitchFamily="2" charset="2"/>
              <a:buChar char="§"/>
            </a:pPr>
            <a:r>
              <a:rPr lang="en-US" altLang="en-US" dirty="0"/>
              <a:t>Estimated DB accumulation at age 62: </a:t>
            </a:r>
            <a:r>
              <a:rPr lang="en-US" altLang="en-US" b="1" dirty="0">
                <a:solidFill>
                  <a:srgbClr val="E46C0A"/>
                </a:solidFill>
              </a:rPr>
              <a:t>$</a:t>
            </a:r>
            <a:r>
              <a:rPr lang="en-US" altLang="en-US" b="1" dirty="0" smtClean="0">
                <a:solidFill>
                  <a:srgbClr val="E46C0A"/>
                </a:solidFill>
              </a:rPr>
              <a:t>2.48 MM </a:t>
            </a:r>
          </a:p>
          <a:p>
            <a:pPr marL="465138" indent="-465138">
              <a:spcBef>
                <a:spcPts val="600"/>
              </a:spcBef>
              <a:buClr>
                <a:srgbClr val="0067AD"/>
              </a:buClr>
            </a:pPr>
            <a:r>
              <a:rPr lang="en-US" altLang="en-US" sz="2000" b="1" dirty="0" smtClean="0">
                <a:solidFill>
                  <a:srgbClr val="E46C0A"/>
                </a:solidFill>
              </a:rPr>
              <a:t>	</a:t>
            </a:r>
            <a:r>
              <a:rPr lang="en-US" altLang="en-US" sz="2000" b="1" dirty="0" smtClean="0"/>
              <a:t>-</a:t>
            </a:r>
            <a:r>
              <a:rPr lang="en-US" altLang="en-US" sz="2000" dirty="0" smtClean="0"/>
              <a:t>10 </a:t>
            </a:r>
            <a:r>
              <a:rPr lang="en-US" altLang="en-US" sz="2000" dirty="0"/>
              <a:t>years, 5% – 7% rate of return</a:t>
            </a:r>
          </a:p>
          <a:p>
            <a:pPr>
              <a:spcBef>
                <a:spcPts val="600"/>
              </a:spcBef>
              <a:buClr>
                <a:srgbClr val="0067AD"/>
              </a:buClr>
              <a:buFont typeface="Wingdings" pitchFamily="2" charset="2"/>
              <a:buChar char="§"/>
            </a:pPr>
            <a:r>
              <a:rPr lang="en-US" altLang="en-US" dirty="0"/>
              <a:t>Annual DB benefit: </a:t>
            </a:r>
            <a:r>
              <a:rPr lang="en-US" altLang="en-US" b="1" dirty="0">
                <a:solidFill>
                  <a:srgbClr val="E46C0A"/>
                </a:solidFill>
              </a:rPr>
              <a:t>$205,000</a:t>
            </a:r>
          </a:p>
        </p:txBody>
      </p:sp>
      <p:sp>
        <p:nvSpPr>
          <p:cNvPr id="32774" name="Rectangle 3"/>
          <p:cNvSpPr>
            <a:spLocks noChangeArrowheads="1"/>
          </p:cNvSpPr>
          <p:nvPr/>
        </p:nvSpPr>
        <p:spPr bwMode="auto">
          <a:xfrm>
            <a:off x="228600" y="1227138"/>
            <a:ext cx="7726363" cy="954107"/>
          </a:xfrm>
          <a:prstGeom prst="rect">
            <a:avLst/>
          </a:prstGeom>
          <a:noFill/>
          <a:ln>
            <a:noFill/>
          </a:ln>
          <a:extLst/>
        </p:spPr>
        <p:txBody>
          <a:bodyPr>
            <a:spAutoFit/>
          </a:bodyPr>
          <a:lstStyle/>
          <a:p>
            <a:pPr eaLnBrk="0" hangingPunct="0">
              <a:defRPr/>
            </a:pPr>
            <a:r>
              <a:rPr lang="en-US" sz="2800" b="1" dirty="0">
                <a:latin typeface="+mn-lt"/>
                <a:ea typeface="ＭＳ Ｐゴシック" pitchFamily="34" charset="-128"/>
                <a:cs typeface="Arial" charset="0"/>
              </a:rPr>
              <a:t>Charles, Age 52</a:t>
            </a:r>
          </a:p>
          <a:p>
            <a:pPr eaLnBrk="0" hangingPunct="0">
              <a:defRPr/>
            </a:pPr>
            <a:r>
              <a:rPr lang="en-US" sz="2800" b="1" dirty="0">
                <a:latin typeface="+mn-lt"/>
                <a:ea typeface="ＭＳ Ｐゴシック" pitchFamily="34" charset="-128"/>
                <a:cs typeface="Arial" charset="0"/>
              </a:rPr>
              <a:t>Objective: </a:t>
            </a:r>
            <a:r>
              <a:rPr lang="en-US" sz="2800" b="1" dirty="0" smtClean="0">
                <a:latin typeface="+mn-lt"/>
                <a:ea typeface="ＭＳ Ｐゴシック" pitchFamily="34" charset="-128"/>
                <a:cs typeface="Arial" charset="0"/>
              </a:rPr>
              <a:t>Maximum </a:t>
            </a:r>
            <a:r>
              <a:rPr lang="en-US" sz="2800" b="1" dirty="0">
                <a:latin typeface="+mn-lt"/>
                <a:ea typeface="ＭＳ Ｐゴシック" pitchFamily="34" charset="-128"/>
                <a:cs typeface="Arial" charset="0"/>
              </a:rPr>
              <a:t>Tax Deduction</a:t>
            </a:r>
          </a:p>
        </p:txBody>
      </p:sp>
    </p:spTree>
  </p:cSld>
  <p:clrMapOvr>
    <a:masterClrMapping/>
  </p:clrMapOvr>
  <p:transition>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4"/>
          <p:cNvSpPr>
            <a:spLocks noChangeArrowheads="1"/>
          </p:cNvSpPr>
          <p:nvPr/>
        </p:nvSpPr>
        <p:spPr bwMode="auto">
          <a:xfrm>
            <a:off x="381000" y="6156325"/>
            <a:ext cx="5867400" cy="246221"/>
          </a:xfrm>
          <a:prstGeom prst="rect">
            <a:avLst/>
          </a:prstGeom>
          <a:noFill/>
          <a:ln>
            <a:noFill/>
          </a:ln>
          <a:extLst/>
        </p:spPr>
        <p:txBody>
          <a:bodyPr wrap="square" lIns="0" tIns="0" rIns="0" bIns="0">
            <a:spAutoFit/>
          </a:bodyPr>
          <a:lstStyle/>
          <a:p>
            <a:pPr>
              <a:defRPr/>
            </a:pPr>
            <a:r>
              <a:rPr lang="en-US" sz="1400" dirty="0">
                <a:latin typeface="+mn-lt"/>
                <a:ea typeface="ＭＳ Ｐゴシック" pitchFamily="34" charset="-128"/>
              </a:rPr>
              <a:t>* </a:t>
            </a:r>
            <a:r>
              <a:rPr lang="en-US" sz="1600" dirty="0">
                <a:latin typeface="+mn-lt"/>
                <a:ea typeface="ＭＳ Ｐゴシック" pitchFamily="34" charset="-128"/>
              </a:rPr>
              <a:t>Business can be incorporated or unincorporated</a:t>
            </a:r>
            <a:r>
              <a:rPr lang="en-US" sz="1400" dirty="0">
                <a:solidFill>
                  <a:schemeClr val="bg1"/>
                </a:solidFill>
                <a:latin typeface="Arial Narrow" pitchFamily="34" charset="0"/>
                <a:ea typeface="ＭＳ Ｐゴシック" pitchFamily="34" charset="-128"/>
              </a:rPr>
              <a:t>.</a:t>
            </a:r>
          </a:p>
        </p:txBody>
      </p:sp>
      <p:sp>
        <p:nvSpPr>
          <p:cNvPr id="21508" name="Rectangle 1"/>
          <p:cNvSpPr>
            <a:spLocks noChangeArrowheads="1"/>
          </p:cNvSpPr>
          <p:nvPr/>
        </p:nvSpPr>
        <p:spPr bwMode="auto">
          <a:xfrm>
            <a:off x="1050925" y="381000"/>
            <a:ext cx="7026275" cy="534988"/>
          </a:xfrm>
          <a:prstGeom prst="rect">
            <a:avLst/>
          </a:prstGeom>
          <a:noFill/>
          <a:ln w="9525">
            <a:noFill/>
            <a:miter lim="800000"/>
            <a:headEnd/>
            <a:tailEnd/>
          </a:ln>
        </p:spPr>
        <p:txBody>
          <a:bodyPr>
            <a:spAutoFit/>
          </a:bodyPr>
          <a:lstStyle/>
          <a:p>
            <a:pPr algn="ctr">
              <a:lnSpc>
                <a:spcPct val="90000"/>
              </a:lnSpc>
              <a:defRPr/>
            </a:pPr>
            <a:r>
              <a:rPr lang="en-US" sz="3200" b="1" dirty="0">
                <a:solidFill>
                  <a:srgbClr val="387C2B"/>
                </a:solidFill>
                <a:latin typeface="+mj-lt"/>
                <a:ea typeface="ＭＳ Ｐゴシック" pitchFamily="34" charset="-128"/>
              </a:rPr>
              <a:t>Who Qualifies?</a:t>
            </a:r>
          </a:p>
        </p:txBody>
      </p:sp>
      <p:sp>
        <p:nvSpPr>
          <p:cNvPr id="76803" name="Rectangle 2"/>
          <p:cNvSpPr>
            <a:spLocks noChangeArrowheads="1"/>
          </p:cNvSpPr>
          <p:nvPr/>
        </p:nvSpPr>
        <p:spPr bwMode="auto">
          <a:xfrm>
            <a:off x="381000" y="1447800"/>
            <a:ext cx="8501063" cy="441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347663" eaLnBrk="0" hangingPunct="0">
              <a:defRPr sz="2400">
                <a:solidFill>
                  <a:schemeClr val="tx1"/>
                </a:solidFill>
                <a:latin typeface="Verdana" pitchFamily="34" charset="0"/>
                <a:ea typeface="MS PGothic" pitchFamily="34" charset="-128"/>
              </a:defRPr>
            </a:lvl1pPr>
            <a:lvl2pPr marL="1036638" indent="-45720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lnSpc>
                <a:spcPct val="90000"/>
              </a:lnSpc>
              <a:spcAft>
                <a:spcPts val="600"/>
              </a:spcAft>
              <a:buClr>
                <a:srgbClr val="0067AD"/>
              </a:buClr>
              <a:buFont typeface="Wingdings" pitchFamily="2" charset="2"/>
              <a:buChar char="§"/>
            </a:pPr>
            <a:r>
              <a:rPr lang="en-US" altLang="en-US" sz="2800" dirty="0" err="1" smtClean="0"/>
              <a:t>OnePersonPlus</a:t>
            </a:r>
            <a:r>
              <a:rPr lang="en-US" altLang="en-US" sz="2800" baseline="50000" dirty="0" smtClean="0"/>
              <a:t>®</a:t>
            </a:r>
            <a:r>
              <a:rPr lang="en-US" altLang="en-US" sz="2800" dirty="0" smtClean="0"/>
              <a:t> </a:t>
            </a:r>
            <a:r>
              <a:rPr lang="en-US" altLang="en-US" sz="2800" dirty="0"/>
              <a:t>Defined Benefit Plan</a:t>
            </a:r>
          </a:p>
          <a:p>
            <a:pPr lvl="1" eaLnBrk="1" hangingPunct="1">
              <a:lnSpc>
                <a:spcPct val="90000"/>
              </a:lnSpc>
              <a:spcBef>
                <a:spcPts val="600"/>
              </a:spcBef>
              <a:spcAft>
                <a:spcPts val="600"/>
              </a:spcAft>
              <a:buClr>
                <a:srgbClr val="0067AD"/>
              </a:buClr>
              <a:buFont typeface="Verdana" pitchFamily="34" charset="0"/>
              <a:buChar char="–"/>
            </a:pPr>
            <a:r>
              <a:rPr lang="en-US" altLang="en-US" dirty="0"/>
              <a:t>Owners and immediate family</a:t>
            </a:r>
          </a:p>
          <a:p>
            <a:pPr lvl="1" eaLnBrk="1" hangingPunct="1">
              <a:lnSpc>
                <a:spcPct val="90000"/>
              </a:lnSpc>
              <a:spcBef>
                <a:spcPts val="600"/>
              </a:spcBef>
              <a:spcAft>
                <a:spcPts val="600"/>
              </a:spcAft>
              <a:buClr>
                <a:srgbClr val="0067AD"/>
              </a:buClr>
              <a:buFont typeface="Verdana" pitchFamily="34" charset="0"/>
              <a:buChar char="–"/>
            </a:pPr>
            <a:r>
              <a:rPr lang="en-US" altLang="en-US" dirty="0"/>
              <a:t>Owners with up to 4 common-law employees</a:t>
            </a:r>
            <a:r>
              <a:rPr lang="en-US" altLang="en-US" dirty="0" smtClean="0"/>
              <a:t>*</a:t>
            </a:r>
          </a:p>
          <a:p>
            <a:pPr lvl="1" eaLnBrk="1" hangingPunct="1">
              <a:lnSpc>
                <a:spcPct val="90000"/>
              </a:lnSpc>
              <a:spcAft>
                <a:spcPts val="600"/>
              </a:spcAft>
              <a:buClr>
                <a:srgbClr val="0067AD"/>
              </a:buClr>
              <a:buFont typeface="Verdana" pitchFamily="34" charset="0"/>
              <a:buChar char="–"/>
            </a:pPr>
            <a:endParaRPr lang="en-US" altLang="en-US" sz="2000" dirty="0" smtClean="0"/>
          </a:p>
          <a:p>
            <a:pPr eaLnBrk="1" hangingPunct="1">
              <a:lnSpc>
                <a:spcPct val="90000"/>
              </a:lnSpc>
              <a:spcAft>
                <a:spcPts val="600"/>
              </a:spcAft>
              <a:buClr>
                <a:srgbClr val="0067AD"/>
              </a:buClr>
              <a:buFont typeface="Wingdings" pitchFamily="2" charset="2"/>
              <a:buChar char="§"/>
            </a:pPr>
            <a:r>
              <a:rPr lang="en-US" altLang="en-US" sz="2800" dirty="0" smtClean="0"/>
              <a:t>Defined Benefit Plan + Individual 401(k)</a:t>
            </a:r>
          </a:p>
          <a:p>
            <a:pPr lvl="1" eaLnBrk="1" hangingPunct="1">
              <a:spcBef>
                <a:spcPts val="600"/>
              </a:spcBef>
              <a:spcAft>
                <a:spcPts val="600"/>
              </a:spcAft>
              <a:buClr>
                <a:srgbClr val="0067AD"/>
              </a:buClr>
              <a:buFont typeface="Verdana" pitchFamily="34" charset="0"/>
              <a:buChar char="–"/>
            </a:pPr>
            <a:r>
              <a:rPr lang="en-US" altLang="en-US" dirty="0" smtClean="0"/>
              <a:t>Owners and immediate family </a:t>
            </a:r>
          </a:p>
          <a:p>
            <a:pPr lvl="1" eaLnBrk="1" hangingPunct="1">
              <a:spcBef>
                <a:spcPts val="600"/>
              </a:spcBef>
              <a:spcAft>
                <a:spcPts val="600"/>
              </a:spcAft>
              <a:buClr>
                <a:srgbClr val="0067AD"/>
              </a:buClr>
              <a:buFont typeface="Verdana" pitchFamily="34" charset="0"/>
              <a:buChar char="–"/>
            </a:pPr>
            <a:r>
              <a:rPr lang="en-US" altLang="en-US" dirty="0" smtClean="0"/>
              <a:t>Individual </a:t>
            </a:r>
            <a:r>
              <a:rPr lang="en-US" altLang="en-US" dirty="0"/>
              <a:t>401(k) + Defined Benefit Plan can be combined to MAXIMIZE deductible contributions for owner and spouse.</a:t>
            </a:r>
          </a:p>
          <a:p>
            <a:pPr eaLnBrk="1" hangingPunct="1">
              <a:lnSpc>
                <a:spcPct val="90000"/>
              </a:lnSpc>
              <a:spcAft>
                <a:spcPts val="600"/>
              </a:spcAft>
              <a:buClr>
                <a:srgbClr val="0067AD"/>
              </a:buClr>
              <a:buFont typeface="Verdana" pitchFamily="34" charset="0"/>
              <a:buNone/>
            </a:pPr>
            <a:endParaRPr lang="en-US" altLang="en-US" sz="2000" dirty="0"/>
          </a:p>
        </p:txBody>
      </p:sp>
    </p:spTree>
  </p:cSld>
  <p:clrMapOvr>
    <a:masterClrMapping/>
  </p:clrMapOvr>
  <p:transition>
    <p:wipe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1"/>
          <p:cNvSpPr>
            <a:spLocks noGrp="1" noChangeArrowheads="1"/>
          </p:cNvSpPr>
          <p:nvPr>
            <p:ph type="title"/>
          </p:nvPr>
        </p:nvSpPr>
        <p:spPr>
          <a:xfrm>
            <a:off x="457200" y="0"/>
            <a:ext cx="8150225" cy="1050925"/>
          </a:xfrm>
        </p:spPr>
        <p:txBody>
          <a:bodyPr lIns="0" tIns="0" rIns="0" bIns="0">
            <a:normAutofit/>
          </a:bodyPr>
          <a:lstStyle/>
          <a:p>
            <a:pPr eaLnBrk="1" hangingPunct="1">
              <a:lnSpc>
                <a:spcPct val="95000"/>
              </a:lnSpc>
            </a:pPr>
            <a:r>
              <a:rPr lang="en-US" altLang="en-US" sz="3600" dirty="0" smtClean="0">
                <a:ea typeface="ＭＳ Ｐゴシック" pitchFamily="34" charset="-128"/>
              </a:rPr>
              <a:t>Prime Candidates</a:t>
            </a:r>
          </a:p>
        </p:txBody>
      </p:sp>
      <p:sp>
        <p:nvSpPr>
          <p:cNvPr id="22531" name="Rectangle 2"/>
          <p:cNvSpPr>
            <a:spLocks noGrp="1" noChangeArrowheads="1"/>
          </p:cNvSpPr>
          <p:nvPr>
            <p:ph idx="1"/>
          </p:nvPr>
        </p:nvSpPr>
        <p:spPr>
          <a:xfrm>
            <a:off x="457200" y="1219200"/>
            <a:ext cx="8150225" cy="4800600"/>
          </a:xfrm>
        </p:spPr>
        <p:txBody>
          <a:bodyPr/>
          <a:lstStyle/>
          <a:p>
            <a:pPr marL="457200" lvl="1" indent="-342900" eaLnBrk="1" hangingPunct="1">
              <a:spcBef>
                <a:spcPct val="25000"/>
              </a:spcBef>
              <a:buClr>
                <a:srgbClr val="0066CC"/>
              </a:buClr>
              <a:buFont typeface="Wingdings" pitchFamily="2" charset="2"/>
              <a:buChar char="§"/>
              <a:defRPr/>
            </a:pPr>
            <a:r>
              <a:rPr lang="en-US" sz="2000" b="1" dirty="0" smtClean="0">
                <a:solidFill>
                  <a:srgbClr val="43792C"/>
                </a:solidFill>
                <a:ea typeface="ＭＳ Ｐゴシック" pitchFamily="34" charset="-128"/>
              </a:rPr>
              <a:t>Earned</a:t>
            </a:r>
            <a:r>
              <a:rPr lang="en-US" sz="2000" dirty="0" smtClean="0">
                <a:solidFill>
                  <a:srgbClr val="43792C"/>
                </a:solidFill>
                <a:ea typeface="ＭＳ Ｐゴシック" pitchFamily="34" charset="-128"/>
              </a:rPr>
              <a:t> </a:t>
            </a:r>
            <a:r>
              <a:rPr lang="en-US" sz="2000" dirty="0" smtClean="0">
                <a:solidFill>
                  <a:srgbClr val="000000"/>
                </a:solidFill>
                <a:ea typeface="ＭＳ Ｐゴシック" pitchFamily="34" charset="-128"/>
              </a:rPr>
              <a:t>Income, 1-5 employees</a:t>
            </a:r>
            <a:endParaRPr lang="en-US" sz="2000" dirty="0" smtClean="0">
              <a:ea typeface="ＭＳ Ｐゴシック" pitchFamily="34" charset="-128"/>
            </a:endParaRPr>
          </a:p>
          <a:p>
            <a:pPr marL="857250" lvl="2" indent="-285750" eaLnBrk="1" hangingPunct="1">
              <a:spcBef>
                <a:spcPct val="25000"/>
              </a:spcBef>
              <a:buClr>
                <a:srgbClr val="000000"/>
              </a:buClr>
              <a:buSzPct val="80000"/>
              <a:buFont typeface="Arial" charset="0"/>
              <a:buChar char="‒"/>
              <a:defRPr/>
            </a:pPr>
            <a:r>
              <a:rPr lang="en-US" dirty="0" smtClean="0">
                <a:solidFill>
                  <a:srgbClr val="000000"/>
                </a:solidFill>
                <a:ea typeface="ＭＳ Ｐゴシック" pitchFamily="34" charset="-128"/>
              </a:rPr>
              <a:t>Individuals with self employment income</a:t>
            </a:r>
          </a:p>
          <a:p>
            <a:pPr marL="857250" lvl="2" indent="-285750" eaLnBrk="1" hangingPunct="1">
              <a:spcBef>
                <a:spcPct val="25000"/>
              </a:spcBef>
              <a:buClr>
                <a:srgbClr val="000000"/>
              </a:buClr>
              <a:buSzPct val="80000"/>
              <a:buFont typeface="Arial" charset="0"/>
              <a:buChar char="‒"/>
              <a:defRPr/>
            </a:pPr>
            <a:r>
              <a:rPr lang="en-US" dirty="0" smtClean="0">
                <a:solidFill>
                  <a:srgbClr val="000000"/>
                </a:solidFill>
                <a:ea typeface="ＭＳ Ｐゴシック" pitchFamily="34" charset="-128"/>
              </a:rPr>
              <a:t>Small business owners (1-5 person) </a:t>
            </a:r>
            <a:endParaRPr lang="en-US" dirty="0" smtClean="0">
              <a:ea typeface="ＭＳ Ｐゴシック" pitchFamily="34" charset="-128"/>
            </a:endParaRPr>
          </a:p>
          <a:p>
            <a:pPr marL="857250" lvl="2" indent="-285750" eaLnBrk="1" hangingPunct="1">
              <a:spcBef>
                <a:spcPct val="25000"/>
              </a:spcBef>
              <a:buClr>
                <a:srgbClr val="000000"/>
              </a:buClr>
              <a:buSzPct val="80000"/>
              <a:buFont typeface="Arial" charset="0"/>
              <a:buChar char="‒"/>
              <a:defRPr/>
            </a:pPr>
            <a:r>
              <a:rPr lang="en-US" dirty="0" smtClean="0">
                <a:solidFill>
                  <a:srgbClr val="000000"/>
                </a:solidFill>
                <a:ea typeface="ＭＳ Ｐゴシック" pitchFamily="34" charset="-128"/>
              </a:rPr>
              <a:t>Independent Professionals </a:t>
            </a:r>
          </a:p>
          <a:p>
            <a:pPr marL="857250" lvl="2" indent="-285750" eaLnBrk="1" hangingPunct="1">
              <a:spcBef>
                <a:spcPct val="25000"/>
              </a:spcBef>
              <a:buClr>
                <a:srgbClr val="000000"/>
              </a:buClr>
              <a:buSzPct val="80000"/>
              <a:buFont typeface="Arial" charset="0"/>
              <a:buChar char="‒"/>
              <a:defRPr/>
            </a:pPr>
            <a:r>
              <a:rPr lang="en-US" dirty="0" smtClean="0">
                <a:solidFill>
                  <a:srgbClr val="000000"/>
                </a:solidFill>
                <a:ea typeface="ＭＳ Ｐゴシック" pitchFamily="34" charset="-128"/>
              </a:rPr>
              <a:t>Side Income (consulting, board fees, royalties, etc.)</a:t>
            </a:r>
            <a:endParaRPr lang="en-US" dirty="0" smtClean="0">
              <a:ea typeface="ＭＳ Ｐゴシック" pitchFamily="34" charset="-128"/>
            </a:endParaRPr>
          </a:p>
          <a:p>
            <a:pPr marL="857250" lvl="2" indent="-285750" eaLnBrk="1" hangingPunct="1">
              <a:spcBef>
                <a:spcPct val="25000"/>
              </a:spcBef>
              <a:buClr>
                <a:srgbClr val="000000"/>
              </a:buClr>
              <a:buSzPct val="80000"/>
              <a:buFont typeface="Arial" charset="0"/>
              <a:buChar char="‒"/>
              <a:defRPr/>
            </a:pPr>
            <a:r>
              <a:rPr lang="en-US" dirty="0" smtClean="0">
                <a:solidFill>
                  <a:srgbClr val="000000"/>
                </a:solidFill>
                <a:ea typeface="ＭＳ Ｐゴシック" pitchFamily="34" charset="-128"/>
              </a:rPr>
              <a:t>Spouse income of highly-paid executive</a:t>
            </a:r>
          </a:p>
          <a:p>
            <a:pPr marL="571500" lvl="2" indent="0" eaLnBrk="1" hangingPunct="1">
              <a:spcBef>
                <a:spcPct val="25000"/>
              </a:spcBef>
              <a:buClr>
                <a:srgbClr val="000000"/>
              </a:buClr>
              <a:buSzPct val="80000"/>
              <a:buFont typeface="Wingdings" pitchFamily="2" charset="2"/>
              <a:buNone/>
              <a:defRPr/>
            </a:pPr>
            <a:endParaRPr lang="en-US" dirty="0" smtClean="0">
              <a:solidFill>
                <a:srgbClr val="000000"/>
              </a:solidFill>
              <a:ea typeface="ＭＳ Ｐゴシック" pitchFamily="34" charset="-128"/>
            </a:endParaRPr>
          </a:p>
          <a:p>
            <a:pPr marL="857250" lvl="2" indent="-285750" eaLnBrk="1" hangingPunct="1">
              <a:spcBef>
                <a:spcPct val="25000"/>
              </a:spcBef>
              <a:buClr>
                <a:srgbClr val="000000"/>
              </a:buClr>
              <a:buSzPct val="80000"/>
              <a:buFont typeface="Arial" charset="0"/>
              <a:buChar char="‒"/>
              <a:defRPr/>
            </a:pPr>
            <a:endParaRPr lang="en-US" sz="2000" dirty="0" smtClean="0">
              <a:ea typeface="ＭＳ Ｐゴシック" pitchFamily="34" charset="-128"/>
            </a:endParaRPr>
          </a:p>
          <a:p>
            <a:pPr marL="457200" lvl="1" indent="-342900" eaLnBrk="1" hangingPunct="1">
              <a:spcBef>
                <a:spcPct val="25000"/>
              </a:spcBef>
              <a:buClr>
                <a:srgbClr val="0066CC"/>
              </a:buClr>
              <a:buFont typeface="Wingdings" pitchFamily="2" charset="2"/>
              <a:buChar char="§"/>
              <a:defRPr/>
            </a:pPr>
            <a:endParaRPr lang="en-US" sz="2000" dirty="0">
              <a:solidFill>
                <a:srgbClr val="000000"/>
              </a:solidFill>
              <a:ea typeface="ＭＳ Ｐゴシック" pitchFamily="34" charset="-128"/>
            </a:endParaRPr>
          </a:p>
          <a:p>
            <a:pPr marL="457200" lvl="1" indent="-342900" eaLnBrk="1" hangingPunct="1">
              <a:spcBef>
                <a:spcPct val="25000"/>
              </a:spcBef>
              <a:buClr>
                <a:srgbClr val="0066CC"/>
              </a:buClr>
              <a:buFont typeface="Wingdings" pitchFamily="2" charset="2"/>
              <a:buChar char="§"/>
              <a:defRPr/>
            </a:pPr>
            <a:endParaRPr lang="en-US" sz="2000" dirty="0" smtClean="0">
              <a:solidFill>
                <a:srgbClr val="000000"/>
              </a:solidFill>
              <a:ea typeface="ＭＳ Ｐゴシック" pitchFamily="34" charset="-128"/>
            </a:endParaRPr>
          </a:p>
          <a:p>
            <a:pPr marL="457200" lvl="1" indent="-342900" eaLnBrk="1" hangingPunct="1">
              <a:spcBef>
                <a:spcPct val="25000"/>
              </a:spcBef>
              <a:buClr>
                <a:srgbClr val="0066CC"/>
              </a:buClr>
              <a:buFont typeface="Wingdings" pitchFamily="2" charset="2"/>
              <a:buChar char="§"/>
              <a:defRPr/>
            </a:pPr>
            <a:endParaRPr lang="en-US" sz="2000" dirty="0" smtClean="0">
              <a:solidFill>
                <a:srgbClr val="000000"/>
              </a:solidFill>
              <a:ea typeface="ＭＳ Ｐゴシック" pitchFamily="34" charset="-128"/>
            </a:endParaRPr>
          </a:p>
          <a:p>
            <a:pPr marL="457200" lvl="1" indent="-342900" eaLnBrk="1" hangingPunct="1">
              <a:spcBef>
                <a:spcPct val="25000"/>
              </a:spcBef>
              <a:buClr>
                <a:srgbClr val="0066CC"/>
              </a:buClr>
              <a:buFont typeface="Wingdings" pitchFamily="2" charset="2"/>
              <a:buChar char="§"/>
              <a:defRPr/>
            </a:pPr>
            <a:r>
              <a:rPr lang="en-US" dirty="0" smtClean="0">
                <a:solidFill>
                  <a:srgbClr val="000000"/>
                </a:solidFill>
                <a:ea typeface="ＭＳ Ｐゴシック" pitchFamily="34" charset="-128"/>
              </a:rPr>
              <a:t>Wants to contribute more than $50,000 or a higher percentage of compensation</a:t>
            </a:r>
          </a:p>
          <a:p>
            <a:pPr marL="457200" lvl="1" indent="-342900" eaLnBrk="1" hangingPunct="1">
              <a:spcBef>
                <a:spcPct val="25000"/>
              </a:spcBef>
              <a:buClr>
                <a:srgbClr val="0066CC"/>
              </a:buClr>
              <a:buFont typeface="Wingdings" pitchFamily="2" charset="2"/>
              <a:buChar char="§"/>
              <a:defRPr/>
            </a:pPr>
            <a:r>
              <a:rPr lang="en-US" dirty="0" smtClean="0">
                <a:solidFill>
                  <a:srgbClr val="000000"/>
                </a:solidFill>
                <a:ea typeface="ＭＳ Ｐゴシック" pitchFamily="34" charset="-128"/>
              </a:rPr>
              <a:t>Expect to contribute at least 3-5 years</a:t>
            </a:r>
          </a:p>
          <a:p>
            <a:pPr marL="457200" lvl="1" indent="-342900" eaLnBrk="1" hangingPunct="1">
              <a:spcBef>
                <a:spcPct val="25000"/>
              </a:spcBef>
              <a:buClr>
                <a:srgbClr val="0066CC"/>
              </a:buClr>
              <a:buFont typeface="Wingdings" pitchFamily="2" charset="2"/>
              <a:buChar char="§"/>
              <a:defRPr/>
            </a:pPr>
            <a:endParaRPr lang="en-US" sz="2000" dirty="0" smtClean="0">
              <a:solidFill>
                <a:srgbClr val="000000"/>
              </a:solidFill>
              <a:ea typeface="ＭＳ Ｐゴシック" pitchFamily="34" charset="-128"/>
            </a:endParaRPr>
          </a:p>
          <a:p>
            <a:pPr marL="457200" lvl="1" indent="-342900" eaLnBrk="1" hangingPunct="1">
              <a:spcBef>
                <a:spcPct val="25000"/>
              </a:spcBef>
              <a:buClr>
                <a:srgbClr val="0066CC"/>
              </a:buClr>
              <a:buFont typeface="Wingdings" pitchFamily="2" charset="2"/>
              <a:buChar char="§"/>
              <a:defRPr/>
            </a:pPr>
            <a:endParaRPr lang="en-US" sz="2000" dirty="0" smtClean="0">
              <a:solidFill>
                <a:srgbClr val="000000"/>
              </a:solidFill>
              <a:ea typeface="ＭＳ Ｐゴシック" pitchFamily="34" charset="-128"/>
            </a:endParaRPr>
          </a:p>
          <a:p>
            <a:pPr marL="457200" lvl="1" indent="-342900" eaLnBrk="1" hangingPunct="1">
              <a:spcBef>
                <a:spcPct val="25000"/>
              </a:spcBef>
              <a:buClr>
                <a:srgbClr val="0066CC"/>
              </a:buClr>
              <a:buFont typeface="Wingdings" pitchFamily="2" charset="2"/>
              <a:buChar char="§"/>
              <a:defRPr/>
            </a:pPr>
            <a:endParaRPr lang="en-US" sz="2400" dirty="0" smtClean="0">
              <a:solidFill>
                <a:srgbClr val="000000"/>
              </a:solidFill>
              <a:ea typeface="ＭＳ Ｐゴシック" pitchFamily="34" charset="-128"/>
            </a:endParaRPr>
          </a:p>
        </p:txBody>
      </p:sp>
      <p:graphicFrame>
        <p:nvGraphicFramePr>
          <p:cNvPr id="4" name="Table 3"/>
          <p:cNvGraphicFramePr>
            <a:graphicFrameLocks noGrp="1"/>
          </p:cNvGraphicFramePr>
          <p:nvPr>
            <p:extLst>
              <p:ext uri="{D42A27DB-BD31-4B8C-83A1-F6EECF244321}">
                <p14:modId xmlns:p14="http://schemas.microsoft.com/office/powerpoint/2010/main" val="3825468894"/>
              </p:ext>
            </p:extLst>
          </p:nvPr>
        </p:nvGraphicFramePr>
        <p:xfrm>
          <a:off x="1066800" y="3352800"/>
          <a:ext cx="7086600" cy="1701800"/>
        </p:xfrm>
        <a:graphic>
          <a:graphicData uri="http://schemas.openxmlformats.org/drawingml/2006/table">
            <a:tbl>
              <a:tblPr bandRow="1">
                <a:tableStyleId>{5C22544A-7EE6-4342-B048-85BDC9FD1C3A}</a:tableStyleId>
              </a:tblPr>
              <a:tblGrid>
                <a:gridCol w="2303145"/>
                <a:gridCol w="2480310"/>
                <a:gridCol w="2303145"/>
              </a:tblGrid>
              <a:tr h="340360">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rgbClr val="000000"/>
                          </a:solidFill>
                        </a:rPr>
                        <a:t>Attorney</a:t>
                      </a:r>
                      <a:endParaRPr lang="en-US" sz="160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Designer</a:t>
                      </a:r>
                    </a:p>
                  </a:txBody>
                  <a:tcPr/>
                </a:tc>
                <a:tc>
                  <a:txBody>
                    <a:bodyPr/>
                    <a:lstStyle/>
                    <a:p>
                      <a:r>
                        <a:rPr lang="en-US" sz="1600" dirty="0" smtClean="0"/>
                        <a:t>Sales Rep</a:t>
                      </a:r>
                      <a:endParaRPr lang="en-US" sz="1600" dirty="0"/>
                    </a:p>
                  </a:txBody>
                  <a:tcPr/>
                </a:tc>
              </a:tr>
              <a:tr h="340360">
                <a:tc>
                  <a:txBody>
                    <a:bodyPr/>
                    <a:lstStyle/>
                    <a:p>
                      <a:r>
                        <a:rPr lang="en-US" sz="1600" dirty="0" smtClean="0"/>
                        <a:t>Board Member</a:t>
                      </a:r>
                      <a:endParaRPr lang="en-US"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Engineer</a:t>
                      </a:r>
                    </a:p>
                  </a:txBody>
                  <a:tcPr/>
                </a:tc>
                <a:tc>
                  <a:txBody>
                    <a:bodyPr/>
                    <a:lstStyle/>
                    <a:p>
                      <a:r>
                        <a:rPr lang="en-US" sz="1600" dirty="0" smtClean="0"/>
                        <a:t>Physician</a:t>
                      </a:r>
                      <a:endParaRPr lang="en-US" sz="1600" dirty="0"/>
                    </a:p>
                  </a:txBody>
                  <a:tcPr/>
                </a:tc>
              </a:tr>
              <a:tr h="340360">
                <a:tc>
                  <a:txBody>
                    <a:bodyPr/>
                    <a:lstStyle/>
                    <a:p>
                      <a:r>
                        <a:rPr lang="en-US" sz="1600" dirty="0" smtClean="0"/>
                        <a:t>Consultant</a:t>
                      </a:r>
                      <a:endParaRPr lang="en-US" sz="1600" dirty="0"/>
                    </a:p>
                  </a:txBody>
                  <a:tcPr/>
                </a:tc>
                <a:tc>
                  <a:txBody>
                    <a:bodyPr/>
                    <a:lstStyle/>
                    <a:p>
                      <a:r>
                        <a:rPr lang="en-US" sz="1600" dirty="0" smtClean="0"/>
                        <a:t>Farmer</a:t>
                      </a:r>
                      <a:endParaRPr lang="en-US" sz="1600" dirty="0"/>
                    </a:p>
                  </a:txBody>
                  <a:tcPr/>
                </a:tc>
                <a:tc>
                  <a:txBody>
                    <a:bodyPr/>
                    <a:lstStyle/>
                    <a:p>
                      <a:r>
                        <a:rPr lang="en-US" sz="1600" dirty="0" smtClean="0"/>
                        <a:t>Programmer</a:t>
                      </a:r>
                      <a:endParaRPr lang="en-US" sz="1600" dirty="0"/>
                    </a:p>
                  </a:txBody>
                  <a:tcPr/>
                </a:tc>
              </a:tr>
              <a:tr h="340360">
                <a:tc>
                  <a:txBody>
                    <a:bodyPr/>
                    <a:lstStyle/>
                    <a:p>
                      <a:r>
                        <a:rPr lang="en-US" sz="1600" dirty="0" smtClean="0"/>
                        <a:t>Contractor</a:t>
                      </a:r>
                      <a:endParaRPr lang="en-US" sz="1600" dirty="0"/>
                    </a:p>
                  </a:txBody>
                  <a:tcPr/>
                </a:tc>
                <a:tc>
                  <a:txBody>
                    <a:bodyPr/>
                    <a:lstStyle/>
                    <a:p>
                      <a:r>
                        <a:rPr lang="en-US" sz="1600" dirty="0" smtClean="0"/>
                        <a:t>Financial Advisor</a:t>
                      </a:r>
                      <a:endParaRPr lang="en-US" sz="1600" dirty="0"/>
                    </a:p>
                  </a:txBody>
                  <a:tcPr/>
                </a:tc>
                <a:tc>
                  <a:txBody>
                    <a:bodyPr/>
                    <a:lstStyle/>
                    <a:p>
                      <a:r>
                        <a:rPr lang="en-US" sz="1600" dirty="0" smtClean="0"/>
                        <a:t>Real Estate Agent</a:t>
                      </a:r>
                      <a:endParaRPr lang="en-US" sz="1600" dirty="0"/>
                    </a:p>
                  </a:txBody>
                  <a:tcPr/>
                </a:tc>
              </a:tr>
              <a:tr h="340360">
                <a:tc>
                  <a:txBody>
                    <a:bodyPr/>
                    <a:lstStyle/>
                    <a:p>
                      <a:r>
                        <a:rPr lang="en-US" sz="1600" dirty="0" smtClean="0"/>
                        <a:t>Dentist</a:t>
                      </a:r>
                      <a:endParaRPr lang="en-US" sz="1600" dirty="0"/>
                    </a:p>
                  </a:txBody>
                  <a:tcPr/>
                </a:tc>
                <a:tc>
                  <a:txBody>
                    <a:bodyPr/>
                    <a:lstStyle/>
                    <a:p>
                      <a:r>
                        <a:rPr lang="en-US" sz="1600" dirty="0" smtClean="0"/>
                        <a:t>Insurance Agent</a:t>
                      </a:r>
                      <a:endParaRPr lang="en-US" sz="1600" dirty="0"/>
                    </a:p>
                  </a:txBody>
                  <a:tcPr/>
                </a:tc>
                <a:tc>
                  <a:txBody>
                    <a:bodyPr/>
                    <a:lstStyle/>
                    <a:p>
                      <a:endParaRPr lang="en-US" sz="1600" dirty="0"/>
                    </a:p>
                  </a:txBody>
                  <a:tcPr/>
                </a:tc>
              </a:tr>
            </a:tbl>
          </a:graphicData>
        </a:graphic>
      </p:graphicFrame>
    </p:spTree>
  </p:cSld>
  <p:clrMapOvr>
    <a:masterClrMapping/>
  </p:clrMapOvr>
  <p:transition>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Compensation Considered for Plan</a:t>
            </a:r>
            <a:endParaRPr lang="en-US" dirty="0"/>
          </a:p>
        </p:txBody>
      </p:sp>
      <p:sp>
        <p:nvSpPr>
          <p:cNvPr id="5" name="Content Placeholder 2"/>
          <p:cNvSpPr>
            <a:spLocks noGrp="1"/>
          </p:cNvSpPr>
          <p:nvPr>
            <p:ph idx="1"/>
          </p:nvPr>
        </p:nvSpPr>
        <p:spPr>
          <a:xfrm>
            <a:off x="457200" y="1371601"/>
            <a:ext cx="8229600" cy="1066800"/>
          </a:xfrm>
        </p:spPr>
        <p:txBody>
          <a:bodyPr/>
          <a:lstStyle/>
          <a:p>
            <a:pPr marL="0" indent="0">
              <a:buFont typeface="Wingdings" charset="2"/>
              <a:buNone/>
            </a:pPr>
            <a:r>
              <a:rPr lang="en-US" dirty="0">
                <a:solidFill>
                  <a:srgbClr val="0067AC"/>
                </a:solidFill>
                <a:ea typeface="ＭＳ Ｐゴシック" pitchFamily="-105" charset="-128"/>
              </a:rPr>
              <a:t>Type of </a:t>
            </a:r>
            <a:r>
              <a:rPr lang="en-US" dirty="0" smtClean="0">
                <a:solidFill>
                  <a:srgbClr val="0067AC"/>
                </a:solidFill>
                <a:ea typeface="ＭＳ Ｐゴシック" pitchFamily="-105" charset="-128"/>
              </a:rPr>
              <a:t>Business Entity Determines What Can Be Counted as Compensation </a:t>
            </a:r>
            <a:r>
              <a:rPr lang="en-US" dirty="0">
                <a:solidFill>
                  <a:srgbClr val="0067AC"/>
                </a:solidFill>
                <a:ea typeface="ＭＳ Ｐゴシック" pitchFamily="-105" charset="-128"/>
              </a:rPr>
              <a:t>in </a:t>
            </a:r>
            <a:r>
              <a:rPr lang="en-US" dirty="0" smtClean="0">
                <a:solidFill>
                  <a:srgbClr val="0067AC"/>
                </a:solidFill>
                <a:ea typeface="ＭＳ Ｐゴシック" pitchFamily="-105" charset="-128"/>
              </a:rPr>
              <a:t>Calculating </a:t>
            </a:r>
            <a:r>
              <a:rPr lang="en-US" dirty="0">
                <a:solidFill>
                  <a:srgbClr val="0067AC"/>
                </a:solidFill>
                <a:ea typeface="ＭＳ Ｐゴシック" pitchFamily="-105" charset="-128"/>
              </a:rPr>
              <a:t>the </a:t>
            </a:r>
            <a:r>
              <a:rPr lang="en-US" dirty="0" smtClean="0">
                <a:solidFill>
                  <a:srgbClr val="0067AC"/>
                </a:solidFill>
                <a:ea typeface="ＭＳ Ｐゴシック" pitchFamily="-105" charset="-128"/>
              </a:rPr>
              <a:t>Contribution Amounts </a:t>
            </a:r>
            <a:r>
              <a:rPr lang="en-US" dirty="0">
                <a:solidFill>
                  <a:srgbClr val="0067AC"/>
                </a:solidFill>
                <a:ea typeface="ＭＳ Ｐゴシック" pitchFamily="-105" charset="-128"/>
              </a:rPr>
              <a:t>for a </a:t>
            </a:r>
            <a:r>
              <a:rPr lang="en-US" dirty="0" smtClean="0">
                <a:solidFill>
                  <a:srgbClr val="0067AC"/>
                </a:solidFill>
                <a:ea typeface="ＭＳ Ｐゴシック" pitchFamily="-105" charset="-128"/>
              </a:rPr>
              <a:t>Defined Benefit Plan</a:t>
            </a:r>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1575706744"/>
              </p:ext>
            </p:extLst>
          </p:nvPr>
        </p:nvGraphicFramePr>
        <p:xfrm>
          <a:off x="914400" y="2438401"/>
          <a:ext cx="7315199" cy="2171360"/>
        </p:xfrm>
        <a:graphic>
          <a:graphicData uri="http://schemas.openxmlformats.org/drawingml/2006/table">
            <a:tbl>
              <a:tblPr firstRow="1" bandRow="1">
                <a:tableStyleId>{5C22544A-7EE6-4342-B048-85BDC9FD1C3A}</a:tableStyleId>
              </a:tblPr>
              <a:tblGrid>
                <a:gridCol w="2057400"/>
                <a:gridCol w="2438400"/>
                <a:gridCol w="2819399"/>
              </a:tblGrid>
              <a:tr h="252637">
                <a:tc gridSpan="3">
                  <a:txBody>
                    <a:bodyPr/>
                    <a:lstStyle/>
                    <a:p>
                      <a:pPr algn="ctr"/>
                      <a:r>
                        <a:rPr lang="en-US" sz="1600" dirty="0" smtClean="0"/>
                        <a:t>Compensation Quick Reference Chart</a:t>
                      </a:r>
                      <a:endParaRPr lang="en-US" sz="1600" dirty="0"/>
                    </a:p>
                  </a:txBody>
                  <a:tcPr/>
                </a:tc>
                <a:tc hMerge="1">
                  <a:txBody>
                    <a:bodyPr/>
                    <a:lstStyle/>
                    <a:p>
                      <a:endParaRPr lang="en-US" dirty="0"/>
                    </a:p>
                  </a:txBody>
                  <a:tcPr/>
                </a:tc>
                <a:tc hMerge="1">
                  <a:txBody>
                    <a:bodyPr/>
                    <a:lstStyle/>
                    <a:p>
                      <a:endParaRPr lang="en-US" dirty="0"/>
                    </a:p>
                  </a:txBody>
                  <a:tcPr/>
                </a:tc>
              </a:tr>
              <a:tr h="243004">
                <a:tc>
                  <a:txBody>
                    <a:bodyPr/>
                    <a:lstStyle/>
                    <a:p>
                      <a:r>
                        <a:rPr lang="en-US" sz="1200" b="1" dirty="0" smtClean="0"/>
                        <a:t>Entity Type</a:t>
                      </a:r>
                      <a:endParaRPr lang="en-US" sz="1200" b="1" dirty="0"/>
                    </a:p>
                  </a:txBody>
                  <a:tcPr/>
                </a:tc>
                <a:tc>
                  <a:txBody>
                    <a:bodyPr/>
                    <a:lstStyle/>
                    <a:p>
                      <a:r>
                        <a:rPr lang="en-US" sz="1200" b="1" dirty="0" smtClean="0"/>
                        <a:t>Source of Income</a:t>
                      </a:r>
                      <a:endParaRPr lang="en-US" sz="1200" b="1" dirty="0"/>
                    </a:p>
                  </a:txBody>
                  <a:tcPr/>
                </a:tc>
                <a:tc>
                  <a:txBody>
                    <a:bodyPr/>
                    <a:lstStyle/>
                    <a:p>
                      <a:r>
                        <a:rPr lang="en-US" sz="1200" b="1" dirty="0" smtClean="0"/>
                        <a:t>Compensation</a:t>
                      </a:r>
                      <a:r>
                        <a:rPr lang="en-US" sz="1200" b="1" baseline="0" dirty="0" smtClean="0"/>
                        <a:t> for Plan</a:t>
                      </a:r>
                      <a:endParaRPr lang="en-US" sz="1200" b="1" dirty="0"/>
                    </a:p>
                  </a:txBody>
                  <a:tcPr/>
                </a:tc>
              </a:tr>
              <a:tr h="390440">
                <a:tc>
                  <a:txBody>
                    <a:bodyPr/>
                    <a:lstStyle/>
                    <a:p>
                      <a:r>
                        <a:rPr lang="en-US" sz="1400" dirty="0" smtClean="0"/>
                        <a:t>Corporation</a:t>
                      </a:r>
                      <a:endParaRPr lang="en-US" sz="1400" dirty="0"/>
                    </a:p>
                  </a:txBody>
                  <a:tcPr/>
                </a:tc>
                <a:tc>
                  <a:txBody>
                    <a:bodyPr/>
                    <a:lstStyle/>
                    <a:p>
                      <a:r>
                        <a:rPr lang="en-US" sz="1400" dirty="0" smtClean="0"/>
                        <a:t>W-2 income</a:t>
                      </a:r>
                      <a:endParaRPr lang="en-US" sz="1400" dirty="0"/>
                    </a:p>
                  </a:txBody>
                  <a:tcPr/>
                </a:tc>
                <a:tc>
                  <a:txBody>
                    <a:bodyPr/>
                    <a:lstStyle/>
                    <a:p>
                      <a:r>
                        <a:rPr lang="en-US" sz="1400" dirty="0" smtClean="0"/>
                        <a:t>W-2 income</a:t>
                      </a:r>
                      <a:endParaRPr lang="en-US" sz="1400" dirty="0"/>
                    </a:p>
                  </a:txBody>
                  <a:tcPr/>
                </a:tc>
              </a:tr>
              <a:tr h="390440">
                <a:tc>
                  <a:txBody>
                    <a:bodyPr/>
                    <a:lstStyle/>
                    <a:p>
                      <a:r>
                        <a:rPr lang="en-US" sz="1400" dirty="0" smtClean="0"/>
                        <a:t>S-Corporation</a:t>
                      </a:r>
                      <a:endParaRPr lang="en-US" sz="1400" dirty="0"/>
                    </a:p>
                  </a:txBody>
                  <a:tcPr/>
                </a:tc>
                <a:tc>
                  <a:txBody>
                    <a:bodyPr/>
                    <a:lstStyle/>
                    <a:p>
                      <a:r>
                        <a:rPr lang="en-US" sz="1400" dirty="0" smtClean="0"/>
                        <a:t>W-2 + Schedule K-1</a:t>
                      </a:r>
                      <a:endParaRPr lang="en-US" sz="1400" dirty="0"/>
                    </a:p>
                  </a:txBody>
                  <a:tcPr/>
                </a:tc>
                <a:tc>
                  <a:txBody>
                    <a:bodyPr/>
                    <a:lstStyle/>
                    <a:p>
                      <a:r>
                        <a:rPr lang="en-US" sz="1400" dirty="0" smtClean="0"/>
                        <a:t>W-2 income only</a:t>
                      </a:r>
                    </a:p>
                  </a:txBody>
                  <a:tcPr/>
                </a:tc>
              </a:tr>
              <a:tr h="390440">
                <a:tc>
                  <a:txBody>
                    <a:bodyPr/>
                    <a:lstStyle/>
                    <a:p>
                      <a:r>
                        <a:rPr lang="en-US" sz="1400" dirty="0" smtClean="0"/>
                        <a:t>Sole Proprietorship</a:t>
                      </a:r>
                      <a:endParaRPr lang="en-US" sz="1400" dirty="0"/>
                    </a:p>
                  </a:txBody>
                  <a:tcPr/>
                </a:tc>
                <a:tc>
                  <a:txBody>
                    <a:bodyPr/>
                    <a:lstStyle/>
                    <a:p>
                      <a:r>
                        <a:rPr lang="en-US" sz="1400" dirty="0" smtClean="0"/>
                        <a:t>Schedule C (net profit)</a:t>
                      </a:r>
                      <a:endParaRPr lang="en-US" sz="1400" dirty="0"/>
                    </a:p>
                  </a:txBody>
                  <a:tcPr/>
                </a:tc>
                <a:tc>
                  <a:txBody>
                    <a:bodyPr/>
                    <a:lstStyle/>
                    <a:p>
                      <a:r>
                        <a:rPr lang="en-US" sz="1400" dirty="0" smtClean="0"/>
                        <a:t>Earned Income (calculate)*</a:t>
                      </a:r>
                      <a:endParaRPr lang="en-US" sz="1400" dirty="0"/>
                    </a:p>
                  </a:txBody>
                  <a:tcPr/>
                </a:tc>
              </a:tr>
              <a:tr h="390440">
                <a:tc>
                  <a:txBody>
                    <a:bodyPr/>
                    <a:lstStyle/>
                    <a:p>
                      <a:r>
                        <a:rPr lang="en-US" sz="1400" dirty="0" smtClean="0"/>
                        <a:t>Partnership</a:t>
                      </a:r>
                      <a:endParaRPr 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Schedule K-1 (net profit)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Earned Income (calculate)*</a:t>
                      </a:r>
                      <a:endParaRPr lang="en-US" sz="1400" dirty="0"/>
                    </a:p>
                  </a:txBody>
                  <a:tcPr/>
                </a:tc>
              </a:tr>
            </a:tbl>
          </a:graphicData>
        </a:graphic>
      </p:graphicFrame>
      <p:sp>
        <p:nvSpPr>
          <p:cNvPr id="7" name="TextBox 6"/>
          <p:cNvSpPr txBox="1"/>
          <p:nvPr/>
        </p:nvSpPr>
        <p:spPr>
          <a:xfrm>
            <a:off x="914400" y="4800600"/>
            <a:ext cx="7315200" cy="923330"/>
          </a:xfrm>
          <a:prstGeom prst="rect">
            <a:avLst/>
          </a:prstGeom>
          <a:noFill/>
        </p:spPr>
        <p:txBody>
          <a:bodyPr wrap="square" lIns="0" tIns="0" rIns="0" bIns="0" rtlCol="0">
            <a:spAutoFit/>
          </a:bodyPr>
          <a:lstStyle/>
          <a:p>
            <a:pPr>
              <a:spcBef>
                <a:spcPts val="600"/>
              </a:spcBef>
            </a:pPr>
            <a:r>
              <a:rPr lang="en-US" sz="1000" dirty="0" smtClean="0">
                <a:latin typeface="+mn-lt"/>
              </a:rPr>
              <a:t>Limited Liability Company (LLC) – compensation for plan depends on how LLC is taxed. See above for partnership or corporation rules.</a:t>
            </a:r>
          </a:p>
          <a:p>
            <a:pPr>
              <a:spcBef>
                <a:spcPts val="600"/>
              </a:spcBef>
            </a:pPr>
            <a:r>
              <a:rPr lang="en-US" sz="1000" dirty="0" smtClean="0">
                <a:latin typeface="+mn-lt"/>
              </a:rPr>
              <a:t>Employees, other than owners, are paid W-2 income for all entity types.</a:t>
            </a:r>
          </a:p>
          <a:p>
            <a:pPr>
              <a:spcBef>
                <a:spcPts val="600"/>
              </a:spcBef>
            </a:pPr>
            <a:r>
              <a:rPr lang="en-US" sz="1000" dirty="0" smtClean="0">
                <a:latin typeface="+mn-lt"/>
              </a:rPr>
              <a:t>* Earned Income = net profit minus ½ self-employment tax minus plan contribution. Deductions for sole</a:t>
            </a:r>
          </a:p>
          <a:p>
            <a:pPr>
              <a:spcBef>
                <a:spcPts val="0"/>
              </a:spcBef>
            </a:pPr>
            <a:r>
              <a:rPr lang="en-US" sz="1000" dirty="0" smtClean="0">
                <a:latin typeface="+mn-lt"/>
              </a:rPr>
              <a:t>   proprietors and partners are limited to net profit minus ½ self-employment tax.</a:t>
            </a:r>
            <a:endParaRPr lang="en-US" sz="1000" dirty="0">
              <a:latin typeface="+mn-lt"/>
            </a:endParaRPr>
          </a:p>
        </p:txBody>
      </p:sp>
    </p:spTree>
    <p:extLst>
      <p:ext uri="{BB962C8B-B14F-4D97-AF65-F5344CB8AC3E}">
        <p14:creationId xmlns:p14="http://schemas.microsoft.com/office/powerpoint/2010/main" val="1713376385"/>
      </p:ext>
    </p:extLst>
  </p:cSld>
  <p:clrMapOvr>
    <a:masterClrMapping/>
  </p:clrMapOvr>
  <p:transition>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1"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l="4477" b="9985"/>
          <a:stretch>
            <a:fillRect/>
          </a:stretch>
        </p:blipFill>
        <p:spPr bwMode="auto">
          <a:xfrm>
            <a:off x="7264400" y="304800"/>
            <a:ext cx="1727200" cy="1079500"/>
          </a:xfrm>
          <a:prstGeom prst="rect">
            <a:avLst/>
          </a:prstGeom>
          <a:noFill/>
          <a:ln w="190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34819" name="Rectangle 1"/>
          <p:cNvSpPr>
            <a:spLocks noChangeArrowheads="1"/>
          </p:cNvSpPr>
          <p:nvPr/>
        </p:nvSpPr>
        <p:spPr bwMode="auto">
          <a:xfrm>
            <a:off x="228600" y="152400"/>
            <a:ext cx="8174038" cy="979488"/>
          </a:xfrm>
          <a:prstGeom prst="rect">
            <a:avLst/>
          </a:prstGeom>
          <a:noFill/>
          <a:ln>
            <a:noFill/>
          </a:ln>
          <a:extLst/>
        </p:spPr>
        <p:txBody>
          <a:bodyPr>
            <a:spAutoFit/>
          </a:bodyPr>
          <a:lstStyle/>
          <a:p>
            <a:pPr>
              <a:lnSpc>
                <a:spcPct val="90000"/>
              </a:lnSpc>
              <a:defRPr/>
            </a:pPr>
            <a:r>
              <a:rPr lang="en-US" sz="3200" dirty="0">
                <a:solidFill>
                  <a:srgbClr val="387C2B"/>
                </a:solidFill>
                <a:latin typeface="+mj-lt"/>
                <a:ea typeface="ＭＳ Ｐゴシック" pitchFamily="34" charset="-128"/>
              </a:rPr>
              <a:t>Married Couple in </a:t>
            </a:r>
            <a:endParaRPr lang="en-US" sz="3200" dirty="0" smtClean="0">
              <a:solidFill>
                <a:srgbClr val="387C2B"/>
              </a:solidFill>
              <a:latin typeface="+mj-lt"/>
              <a:ea typeface="ＭＳ Ｐゴシック" pitchFamily="34" charset="-128"/>
            </a:endParaRPr>
          </a:p>
          <a:p>
            <a:pPr>
              <a:lnSpc>
                <a:spcPct val="90000"/>
              </a:lnSpc>
              <a:defRPr/>
            </a:pPr>
            <a:r>
              <a:rPr lang="en-US" sz="3200" dirty="0" smtClean="0">
                <a:solidFill>
                  <a:srgbClr val="387C2B"/>
                </a:solidFill>
                <a:latin typeface="+mj-lt"/>
                <a:ea typeface="ＭＳ Ｐゴシック" pitchFamily="34" charset="-128"/>
              </a:rPr>
              <a:t>Business </a:t>
            </a:r>
            <a:r>
              <a:rPr lang="en-US" sz="3200" dirty="0">
                <a:solidFill>
                  <a:srgbClr val="387C2B"/>
                </a:solidFill>
                <a:latin typeface="+mj-lt"/>
                <a:ea typeface="ＭＳ Ｐゴシック" pitchFamily="34" charset="-128"/>
              </a:rPr>
              <a:t>Together, C-Corp</a:t>
            </a:r>
            <a:endParaRPr lang="en-US" sz="3200" baseline="96000" dirty="0">
              <a:solidFill>
                <a:srgbClr val="387C2B"/>
              </a:solidFill>
              <a:latin typeface="+mj-lt"/>
              <a:ea typeface="ＭＳ Ｐゴシック" pitchFamily="34" charset="-128"/>
            </a:endParaRPr>
          </a:p>
        </p:txBody>
      </p:sp>
      <p:sp>
        <p:nvSpPr>
          <p:cNvPr id="34820" name="Rectangle 2"/>
          <p:cNvSpPr>
            <a:spLocks noChangeArrowheads="1"/>
          </p:cNvSpPr>
          <p:nvPr/>
        </p:nvSpPr>
        <p:spPr bwMode="auto">
          <a:xfrm>
            <a:off x="304800" y="1206481"/>
            <a:ext cx="8534400" cy="954107"/>
          </a:xfrm>
          <a:prstGeom prst="rect">
            <a:avLst/>
          </a:prstGeom>
          <a:noFill/>
          <a:ln>
            <a:noFill/>
          </a:ln>
          <a:extLst/>
        </p:spPr>
        <p:txBody>
          <a:bodyPr wrap="square">
            <a:spAutoFit/>
          </a:bodyPr>
          <a:lstStyle/>
          <a:p>
            <a:pPr eaLnBrk="0" hangingPunct="0">
              <a:defRPr/>
            </a:pPr>
            <a:r>
              <a:rPr lang="en-US" sz="2800" dirty="0">
                <a:latin typeface="+mn-lt"/>
                <a:ea typeface="ＭＳ Ｐゴシック" pitchFamily="34" charset="-128"/>
                <a:cs typeface="Arial" charset="0"/>
              </a:rPr>
              <a:t>Paul, Age 60, Mary, Age 58</a:t>
            </a:r>
          </a:p>
          <a:p>
            <a:pPr eaLnBrk="0" hangingPunct="0">
              <a:defRPr/>
            </a:pPr>
            <a:r>
              <a:rPr lang="en-US" sz="2800" dirty="0">
                <a:latin typeface="+mn-lt"/>
                <a:ea typeface="ＭＳ Ｐゴシック" pitchFamily="34" charset="-128"/>
                <a:cs typeface="Arial" charset="0"/>
              </a:rPr>
              <a:t>Objective: Maximize Retirement Savings</a:t>
            </a:r>
          </a:p>
        </p:txBody>
      </p:sp>
      <p:sp>
        <p:nvSpPr>
          <p:cNvPr id="97284" name="Rectangle 3"/>
          <p:cNvSpPr>
            <a:spLocks noChangeArrowheads="1"/>
          </p:cNvSpPr>
          <p:nvPr/>
        </p:nvSpPr>
        <p:spPr bwMode="auto">
          <a:xfrm>
            <a:off x="358095" y="2175639"/>
            <a:ext cx="8051800"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defTabSz="793750" eaLnBrk="0" hangingPunct="0">
              <a:defRPr sz="2400">
                <a:solidFill>
                  <a:schemeClr val="tx1"/>
                </a:solidFill>
                <a:latin typeface="Verdana" pitchFamily="34" charset="0"/>
                <a:ea typeface="MS PGothic" pitchFamily="34" charset="-128"/>
              </a:defRPr>
            </a:lvl1pPr>
            <a:lvl2pPr defTabSz="793750" eaLnBrk="0" hangingPunct="0">
              <a:defRPr sz="2400">
                <a:solidFill>
                  <a:schemeClr val="tx1"/>
                </a:solidFill>
                <a:latin typeface="Verdana" pitchFamily="34" charset="0"/>
                <a:ea typeface="MS PGothic" pitchFamily="34" charset="-128"/>
              </a:defRPr>
            </a:lvl2pPr>
            <a:lvl3pPr marL="1143000" indent="-228600" defTabSz="793750" eaLnBrk="0" hangingPunct="0">
              <a:defRPr sz="2400">
                <a:solidFill>
                  <a:schemeClr val="tx1"/>
                </a:solidFill>
                <a:latin typeface="Verdana" pitchFamily="34" charset="0"/>
                <a:ea typeface="MS PGothic" pitchFamily="34" charset="-128"/>
              </a:defRPr>
            </a:lvl3pPr>
            <a:lvl4pPr marL="1600200" indent="-228600" defTabSz="793750" eaLnBrk="0" hangingPunct="0">
              <a:defRPr sz="2400">
                <a:solidFill>
                  <a:schemeClr val="tx1"/>
                </a:solidFill>
                <a:latin typeface="Verdana" pitchFamily="34" charset="0"/>
                <a:ea typeface="MS PGothic" pitchFamily="34" charset="-128"/>
              </a:defRPr>
            </a:lvl4pPr>
            <a:lvl5pPr marL="2057400" indent="-228600" defTabSz="793750" eaLnBrk="0" hangingPunct="0">
              <a:defRPr sz="2400">
                <a:solidFill>
                  <a:schemeClr val="tx1"/>
                </a:solidFill>
                <a:latin typeface="Verdana" pitchFamily="34" charset="0"/>
                <a:ea typeface="MS PGothic" pitchFamily="34" charset="-128"/>
              </a:defRPr>
            </a:lvl5pPr>
            <a:lvl6pPr marL="2514600" indent="-228600" defTabSz="79375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defTabSz="79375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defTabSz="79375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defTabSz="79375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a:spcBef>
                <a:spcPts val="600"/>
              </a:spcBef>
              <a:buClr>
                <a:srgbClr val="0067AD"/>
              </a:buClr>
              <a:buFont typeface="Wingdings" pitchFamily="2" charset="2"/>
              <a:buChar char="§"/>
            </a:pPr>
            <a:r>
              <a:rPr lang="en-US" altLang="en-US" dirty="0"/>
              <a:t>5 Years from Retirement</a:t>
            </a:r>
          </a:p>
          <a:p>
            <a:pPr>
              <a:spcBef>
                <a:spcPts val="600"/>
              </a:spcBef>
              <a:buClr>
                <a:srgbClr val="0067AD"/>
              </a:buClr>
              <a:buFont typeface="Wingdings" pitchFamily="2" charset="2"/>
              <a:buChar char="§"/>
            </a:pPr>
            <a:r>
              <a:rPr lang="en-US" altLang="en-US" dirty="0"/>
              <a:t>W-2 Income:  </a:t>
            </a:r>
            <a:r>
              <a:rPr lang="en-US" altLang="en-US" b="1" dirty="0">
                <a:solidFill>
                  <a:srgbClr val="E46C0A"/>
                </a:solidFill>
              </a:rPr>
              <a:t>$510,000 </a:t>
            </a:r>
            <a:r>
              <a:rPr lang="en-US" altLang="en-US" dirty="0"/>
              <a:t>($255,000 each)</a:t>
            </a:r>
          </a:p>
          <a:p>
            <a:pPr>
              <a:spcBef>
                <a:spcPts val="600"/>
              </a:spcBef>
              <a:buClr>
                <a:srgbClr val="0067AD"/>
              </a:buClr>
              <a:buFont typeface="Wingdings" pitchFamily="2" charset="2"/>
              <a:buChar char="§"/>
            </a:pPr>
            <a:r>
              <a:rPr lang="en-US" altLang="en-US" dirty="0"/>
              <a:t>Total annual DB contribution: </a:t>
            </a:r>
            <a:r>
              <a:rPr lang="en-US" altLang="en-US" b="1" dirty="0">
                <a:solidFill>
                  <a:srgbClr val="E46C0A"/>
                </a:solidFill>
              </a:rPr>
              <a:t>$412,100</a:t>
            </a:r>
            <a:endParaRPr lang="en-US" altLang="en-US" dirty="0"/>
          </a:p>
          <a:p>
            <a:pPr lvl="1" eaLnBrk="1" hangingPunct="1">
              <a:spcBef>
                <a:spcPts val="600"/>
              </a:spcBef>
            </a:pPr>
            <a:r>
              <a:rPr lang="en-US" altLang="en-US" sz="2000" b="1" dirty="0">
                <a:solidFill>
                  <a:srgbClr val="E46C0A"/>
                </a:solidFill>
              </a:rPr>
              <a:t>$201,200 </a:t>
            </a:r>
            <a:r>
              <a:rPr lang="en-US" altLang="en-US" sz="2000" dirty="0"/>
              <a:t>towards Paul</a:t>
            </a:r>
            <a:r>
              <a:rPr lang="ja-JP" altLang="en-US" sz="2000" dirty="0"/>
              <a:t>’</a:t>
            </a:r>
            <a:r>
              <a:rPr lang="en-US" altLang="ja-JP" sz="2000" dirty="0"/>
              <a:t>s Retirement</a:t>
            </a:r>
          </a:p>
          <a:p>
            <a:pPr lvl="1" eaLnBrk="1" hangingPunct="1">
              <a:spcBef>
                <a:spcPts val="600"/>
              </a:spcBef>
            </a:pPr>
            <a:r>
              <a:rPr lang="en-US" altLang="en-US" sz="2000" b="1" dirty="0">
                <a:solidFill>
                  <a:srgbClr val="E46C0A"/>
                </a:solidFill>
              </a:rPr>
              <a:t>$210,900 </a:t>
            </a:r>
            <a:r>
              <a:rPr lang="en-US" altLang="en-US" sz="2000" dirty="0"/>
              <a:t>towards Mary</a:t>
            </a:r>
            <a:r>
              <a:rPr lang="ja-JP" altLang="en-US" sz="2000" dirty="0"/>
              <a:t>’</a:t>
            </a:r>
            <a:r>
              <a:rPr lang="en-US" altLang="ja-JP" sz="2000" dirty="0"/>
              <a:t>s Retirement</a:t>
            </a:r>
          </a:p>
          <a:p>
            <a:pPr eaLnBrk="1" hangingPunct="1">
              <a:spcBef>
                <a:spcPts val="600"/>
              </a:spcBef>
              <a:buClr>
                <a:srgbClr val="0067AD"/>
              </a:buClr>
              <a:buFont typeface="Wingdings" pitchFamily="2" charset="2"/>
              <a:buChar char="§"/>
            </a:pPr>
            <a:r>
              <a:rPr lang="en-US" altLang="en-US" dirty="0"/>
              <a:t>Annual income tax savings: </a:t>
            </a:r>
            <a:r>
              <a:rPr lang="en-US" altLang="en-US" b="1" dirty="0">
                <a:solidFill>
                  <a:srgbClr val="E46C0A"/>
                </a:solidFill>
              </a:rPr>
              <a:t>$156,500</a:t>
            </a:r>
            <a:endParaRPr lang="en-US" altLang="en-US" b="1" dirty="0">
              <a:solidFill>
                <a:srgbClr val="43792C"/>
              </a:solidFill>
            </a:endParaRPr>
          </a:p>
          <a:p>
            <a:pPr eaLnBrk="1" hangingPunct="1">
              <a:spcBef>
                <a:spcPts val="600"/>
              </a:spcBef>
              <a:buClr>
                <a:srgbClr val="0067AD"/>
              </a:buClr>
              <a:buFont typeface="Wingdings" pitchFamily="2" charset="2"/>
              <a:buChar char="§"/>
            </a:pPr>
            <a:r>
              <a:rPr lang="en-US" altLang="en-US" dirty="0"/>
              <a:t>Accumulation at retirement:</a:t>
            </a:r>
          </a:p>
          <a:p>
            <a:pPr lvl="1" eaLnBrk="1" hangingPunct="1">
              <a:spcBef>
                <a:spcPts val="600"/>
              </a:spcBef>
            </a:pPr>
            <a:r>
              <a:rPr lang="en-US" altLang="en-US" sz="2000" dirty="0"/>
              <a:t>Paul:  </a:t>
            </a:r>
            <a:r>
              <a:rPr lang="en-US" altLang="en-US" sz="2000" b="1" dirty="0">
                <a:solidFill>
                  <a:srgbClr val="E46C0A"/>
                </a:solidFill>
              </a:rPr>
              <a:t>$1.15 Million</a:t>
            </a:r>
          </a:p>
          <a:p>
            <a:pPr lvl="1" eaLnBrk="1" hangingPunct="1">
              <a:spcBef>
                <a:spcPts val="600"/>
              </a:spcBef>
            </a:pPr>
            <a:r>
              <a:rPr lang="en-US" altLang="en-US" sz="2000" dirty="0"/>
              <a:t>Mary: </a:t>
            </a:r>
            <a:r>
              <a:rPr lang="en-US" altLang="en-US" sz="2000" b="1" dirty="0">
                <a:solidFill>
                  <a:srgbClr val="E46C0A"/>
                </a:solidFill>
              </a:rPr>
              <a:t>$1.21 Million</a:t>
            </a:r>
          </a:p>
        </p:txBody>
      </p:sp>
      <p:sp>
        <p:nvSpPr>
          <p:cNvPr id="34823" name="Text Box 23"/>
          <p:cNvSpPr txBox="1">
            <a:spLocks noChangeArrowheads="1"/>
          </p:cNvSpPr>
          <p:nvPr/>
        </p:nvSpPr>
        <p:spPr bwMode="auto">
          <a:xfrm>
            <a:off x="762000" y="6096000"/>
            <a:ext cx="4538663" cy="331788"/>
          </a:xfrm>
          <a:prstGeom prst="rect">
            <a:avLst/>
          </a:prstGeom>
          <a:noFill/>
          <a:ln>
            <a:noFill/>
          </a:ln>
          <a:extLst/>
        </p:spPr>
        <p:txBody>
          <a:bodyPr lIns="0" tIns="0" rIns="0" bIns="0" anchor="b">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a:lnSpc>
                <a:spcPct val="90000"/>
              </a:lnSpc>
              <a:defRPr/>
            </a:pPr>
            <a:r>
              <a:rPr lang="en-US" sz="1200" dirty="0" smtClean="0">
                <a:latin typeface="+mn-lt"/>
              </a:rPr>
              <a:t>1. Assumes 38% combined federal/state marginal rate.</a:t>
            </a:r>
          </a:p>
          <a:p>
            <a:pPr>
              <a:lnSpc>
                <a:spcPct val="90000"/>
              </a:lnSpc>
              <a:defRPr/>
            </a:pPr>
            <a:r>
              <a:rPr lang="en-US" sz="1200" dirty="0" smtClean="0">
                <a:latin typeface="+mn-lt"/>
              </a:rPr>
              <a:t>2. 5-7% rate of return.</a:t>
            </a:r>
          </a:p>
        </p:txBody>
      </p:sp>
    </p:spTree>
  </p:cSld>
  <p:clrMapOvr>
    <a:masterClrMapping/>
  </p:clrMapOvr>
  <p:transition>
    <p:wipe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29" name="Picture 17" descr="dentist picksml.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13638" y="133350"/>
            <a:ext cx="1490662" cy="1731963"/>
          </a:xfrm>
          <a:prstGeom prst="rect">
            <a:avLst/>
          </a:prstGeom>
          <a:noFill/>
          <a:ln w="190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33795" name="Text Box 23"/>
          <p:cNvSpPr txBox="1">
            <a:spLocks noChangeArrowheads="1"/>
          </p:cNvSpPr>
          <p:nvPr/>
        </p:nvSpPr>
        <p:spPr bwMode="auto">
          <a:xfrm>
            <a:off x="719138" y="6096000"/>
            <a:ext cx="4538662" cy="331788"/>
          </a:xfrm>
          <a:prstGeom prst="rect">
            <a:avLst/>
          </a:prstGeom>
          <a:noFill/>
          <a:ln>
            <a:noFill/>
          </a:ln>
          <a:extLst/>
        </p:spPr>
        <p:txBody>
          <a:bodyPr lIns="0" tIns="0" rIns="0" bIns="0" anchor="b">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a:lnSpc>
                <a:spcPct val="90000"/>
              </a:lnSpc>
              <a:defRPr/>
            </a:pPr>
            <a:r>
              <a:rPr lang="en-US" sz="1200" dirty="0" smtClean="0">
                <a:latin typeface="+mn-lt"/>
              </a:rPr>
              <a:t>1. Assumes 38% combined federal/state marginal rate.</a:t>
            </a:r>
          </a:p>
          <a:p>
            <a:pPr>
              <a:lnSpc>
                <a:spcPct val="90000"/>
              </a:lnSpc>
              <a:defRPr/>
            </a:pPr>
            <a:r>
              <a:rPr lang="en-US" sz="1200" dirty="0" smtClean="0">
                <a:latin typeface="+mn-lt"/>
              </a:rPr>
              <a:t>2. 5-7% rate of return.</a:t>
            </a:r>
          </a:p>
        </p:txBody>
      </p:sp>
      <p:sp>
        <p:nvSpPr>
          <p:cNvPr id="33796" name="Rectangle 1"/>
          <p:cNvSpPr>
            <a:spLocks noChangeArrowheads="1"/>
          </p:cNvSpPr>
          <p:nvPr/>
        </p:nvSpPr>
        <p:spPr bwMode="auto">
          <a:xfrm>
            <a:off x="304800" y="76200"/>
            <a:ext cx="7285038" cy="979488"/>
          </a:xfrm>
          <a:prstGeom prst="rect">
            <a:avLst/>
          </a:prstGeom>
          <a:noFill/>
          <a:ln>
            <a:noFill/>
          </a:ln>
          <a:extLst/>
        </p:spPr>
        <p:txBody>
          <a:bodyPr>
            <a:spAutoFit/>
          </a:bodyPr>
          <a:lstStyle/>
          <a:p>
            <a:pPr>
              <a:lnSpc>
                <a:spcPct val="90000"/>
              </a:lnSpc>
              <a:defRPr/>
            </a:pPr>
            <a:r>
              <a:rPr lang="en-US" sz="3200" b="1" dirty="0">
                <a:solidFill>
                  <a:srgbClr val="387C2B"/>
                </a:solidFill>
                <a:latin typeface="+mj-lt"/>
                <a:ea typeface="ＭＳ Ｐゴシック" pitchFamily="34" charset="-128"/>
              </a:rPr>
              <a:t>Small Business Owner, C-Corp,</a:t>
            </a:r>
          </a:p>
          <a:p>
            <a:pPr>
              <a:lnSpc>
                <a:spcPct val="90000"/>
              </a:lnSpc>
              <a:defRPr/>
            </a:pPr>
            <a:r>
              <a:rPr lang="en-US" sz="3200" b="1" dirty="0">
                <a:solidFill>
                  <a:srgbClr val="387C2B"/>
                </a:solidFill>
                <a:latin typeface="+mj-lt"/>
                <a:ea typeface="ＭＳ Ｐゴシック" pitchFamily="34" charset="-128"/>
              </a:rPr>
              <a:t> +2 Employees,</a:t>
            </a:r>
            <a:endParaRPr lang="en-US" sz="3200" b="1" baseline="70000" dirty="0">
              <a:solidFill>
                <a:srgbClr val="387C2B"/>
              </a:solidFill>
              <a:latin typeface="+mj-lt"/>
              <a:ea typeface="ＭＳ Ｐゴシック" pitchFamily="34" charset="-128"/>
            </a:endParaRPr>
          </a:p>
        </p:txBody>
      </p:sp>
      <p:sp>
        <p:nvSpPr>
          <p:cNvPr id="99332" name="Rectangle 2"/>
          <p:cNvSpPr>
            <a:spLocks noChangeArrowheads="1"/>
          </p:cNvSpPr>
          <p:nvPr/>
        </p:nvSpPr>
        <p:spPr bwMode="auto">
          <a:xfrm>
            <a:off x="381000" y="1981200"/>
            <a:ext cx="8259763" cy="365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defTabSz="793750" eaLnBrk="0" hangingPunct="0">
              <a:defRPr sz="2400">
                <a:solidFill>
                  <a:schemeClr val="tx1"/>
                </a:solidFill>
                <a:latin typeface="Verdana" pitchFamily="34" charset="0"/>
                <a:ea typeface="MS PGothic" pitchFamily="34" charset="-128"/>
              </a:defRPr>
            </a:lvl1pPr>
            <a:lvl2pPr marL="742950" indent="-285750" defTabSz="793750" eaLnBrk="0" hangingPunct="0">
              <a:defRPr sz="2400">
                <a:solidFill>
                  <a:schemeClr val="tx1"/>
                </a:solidFill>
                <a:latin typeface="Verdana" pitchFamily="34" charset="0"/>
                <a:ea typeface="MS PGothic" pitchFamily="34" charset="-128"/>
              </a:defRPr>
            </a:lvl2pPr>
            <a:lvl3pPr marL="1143000" indent="-228600" defTabSz="793750" eaLnBrk="0" hangingPunct="0">
              <a:defRPr sz="2400">
                <a:solidFill>
                  <a:schemeClr val="tx1"/>
                </a:solidFill>
                <a:latin typeface="Verdana" pitchFamily="34" charset="0"/>
                <a:ea typeface="MS PGothic" pitchFamily="34" charset="-128"/>
              </a:defRPr>
            </a:lvl3pPr>
            <a:lvl4pPr marL="1600200" indent="-228600" defTabSz="793750" eaLnBrk="0" hangingPunct="0">
              <a:defRPr sz="2400">
                <a:solidFill>
                  <a:schemeClr val="tx1"/>
                </a:solidFill>
                <a:latin typeface="Verdana" pitchFamily="34" charset="0"/>
                <a:ea typeface="MS PGothic" pitchFamily="34" charset="-128"/>
              </a:defRPr>
            </a:lvl4pPr>
            <a:lvl5pPr marL="2057400" indent="-228600" defTabSz="793750" eaLnBrk="0" hangingPunct="0">
              <a:defRPr sz="2400">
                <a:solidFill>
                  <a:schemeClr val="tx1"/>
                </a:solidFill>
                <a:latin typeface="Verdana" pitchFamily="34" charset="0"/>
                <a:ea typeface="MS PGothic" pitchFamily="34" charset="-128"/>
              </a:defRPr>
            </a:lvl5pPr>
            <a:lvl6pPr marL="2514600" indent="-228600" defTabSz="79375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defTabSz="79375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defTabSz="79375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defTabSz="79375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a:spcBef>
                <a:spcPct val="20000"/>
              </a:spcBef>
              <a:buClr>
                <a:srgbClr val="0067AD"/>
              </a:buClr>
              <a:buFont typeface="Wingdings" pitchFamily="2" charset="2"/>
              <a:buChar char="§"/>
            </a:pPr>
            <a:r>
              <a:rPr lang="en-US" altLang="en-US" sz="2000" dirty="0"/>
              <a:t>Owner’s W-2 income: </a:t>
            </a:r>
            <a:r>
              <a:rPr lang="en-US" altLang="en-US" sz="2000" b="1" dirty="0">
                <a:solidFill>
                  <a:srgbClr val="E46C0A"/>
                </a:solidFill>
              </a:rPr>
              <a:t>$400,000</a:t>
            </a:r>
          </a:p>
          <a:p>
            <a:pPr lvl="1">
              <a:spcBef>
                <a:spcPct val="20000"/>
              </a:spcBef>
              <a:buClr>
                <a:srgbClr val="0067AD"/>
              </a:buClr>
              <a:buFont typeface="Verdana" pitchFamily="34" charset="0"/>
              <a:buChar char="–"/>
            </a:pPr>
            <a:r>
              <a:rPr lang="en-US" altLang="en-US" sz="2000" dirty="0"/>
              <a:t>Employee 1 age 28 earning: </a:t>
            </a:r>
            <a:r>
              <a:rPr lang="en-US" altLang="en-US" sz="2000" b="1" dirty="0">
                <a:solidFill>
                  <a:srgbClr val="E46C0A"/>
                </a:solidFill>
              </a:rPr>
              <a:t>$35,000</a:t>
            </a:r>
          </a:p>
          <a:p>
            <a:pPr lvl="1">
              <a:spcBef>
                <a:spcPct val="20000"/>
              </a:spcBef>
              <a:buClr>
                <a:srgbClr val="0067AD"/>
              </a:buClr>
              <a:buFont typeface="Verdana" pitchFamily="34" charset="0"/>
              <a:buChar char="–"/>
            </a:pPr>
            <a:r>
              <a:rPr lang="en-US" altLang="en-US" sz="2000" dirty="0"/>
              <a:t>Employee 2 age 35 earning: </a:t>
            </a:r>
            <a:r>
              <a:rPr lang="en-US" altLang="en-US" sz="2000" b="1" dirty="0">
                <a:solidFill>
                  <a:srgbClr val="E46C0A"/>
                </a:solidFill>
              </a:rPr>
              <a:t>$45,000</a:t>
            </a:r>
          </a:p>
          <a:p>
            <a:pPr>
              <a:spcBef>
                <a:spcPct val="75000"/>
              </a:spcBef>
              <a:buClr>
                <a:srgbClr val="0067AD"/>
              </a:buClr>
              <a:buFont typeface="Wingdings" pitchFamily="2" charset="2"/>
              <a:buChar char="§"/>
            </a:pPr>
            <a:r>
              <a:rPr lang="en-US" altLang="en-US" sz="2000" dirty="0"/>
              <a:t>Maximum DB contribution for owner: </a:t>
            </a:r>
            <a:r>
              <a:rPr lang="en-US" altLang="en-US" sz="2000" b="1" dirty="0">
                <a:solidFill>
                  <a:srgbClr val="E46C0A"/>
                </a:solidFill>
              </a:rPr>
              <a:t>$197,800</a:t>
            </a:r>
          </a:p>
          <a:p>
            <a:pPr lvl="1">
              <a:spcBef>
                <a:spcPct val="20000"/>
              </a:spcBef>
              <a:buClr>
                <a:srgbClr val="0067AD"/>
              </a:buClr>
              <a:buFont typeface="Verdana" pitchFamily="34" charset="0"/>
              <a:buChar char="–"/>
            </a:pPr>
            <a:r>
              <a:rPr lang="en-US" altLang="en-US" sz="2000" dirty="0"/>
              <a:t>DB contribution for Employee 1: </a:t>
            </a:r>
            <a:r>
              <a:rPr lang="en-US" altLang="en-US" sz="2000" b="1" dirty="0">
                <a:solidFill>
                  <a:srgbClr val="E46C0A"/>
                </a:solidFill>
              </a:rPr>
              <a:t>$6,100</a:t>
            </a:r>
          </a:p>
          <a:p>
            <a:pPr lvl="1">
              <a:spcBef>
                <a:spcPct val="20000"/>
              </a:spcBef>
              <a:buClr>
                <a:srgbClr val="0067AD"/>
              </a:buClr>
              <a:buFont typeface="Verdana" pitchFamily="34" charset="0"/>
              <a:buChar char="–"/>
            </a:pPr>
            <a:r>
              <a:rPr lang="en-US" altLang="en-US" sz="2000" dirty="0"/>
              <a:t>DB contribution for Employee 2: </a:t>
            </a:r>
            <a:r>
              <a:rPr lang="en-US" altLang="en-US" sz="2000" b="1" dirty="0">
                <a:solidFill>
                  <a:srgbClr val="E46C0A"/>
                </a:solidFill>
              </a:rPr>
              <a:t>$11,400</a:t>
            </a:r>
          </a:p>
          <a:p>
            <a:pPr lvl="1">
              <a:spcBef>
                <a:spcPct val="20000"/>
              </a:spcBef>
              <a:buClr>
                <a:srgbClr val="0067AD"/>
              </a:buClr>
              <a:buFont typeface="Verdana" pitchFamily="34" charset="0"/>
              <a:buChar char="–"/>
            </a:pPr>
            <a:r>
              <a:rPr lang="en-US" altLang="en-US" sz="2000" dirty="0"/>
              <a:t>92% of contribution for Mollie </a:t>
            </a:r>
          </a:p>
          <a:p>
            <a:pPr>
              <a:spcBef>
                <a:spcPct val="75000"/>
              </a:spcBef>
              <a:buClr>
                <a:srgbClr val="0067AD"/>
              </a:buClr>
              <a:buFont typeface="Wingdings" pitchFamily="2" charset="2"/>
              <a:buChar char="§"/>
            </a:pPr>
            <a:r>
              <a:rPr lang="en-US" altLang="en-US" sz="2000" dirty="0"/>
              <a:t>Annual income tax savings for Mollie: </a:t>
            </a:r>
            <a:r>
              <a:rPr lang="en-US" altLang="en-US" sz="2000" b="1" dirty="0">
                <a:solidFill>
                  <a:srgbClr val="E46C0A"/>
                </a:solidFill>
              </a:rPr>
              <a:t>$75,100</a:t>
            </a:r>
            <a:r>
              <a:rPr lang="en-US" altLang="en-US" sz="2000" b="1" baseline="50000" dirty="0">
                <a:solidFill>
                  <a:srgbClr val="E46C0A"/>
                </a:solidFill>
              </a:rPr>
              <a:t>1</a:t>
            </a:r>
          </a:p>
          <a:p>
            <a:pPr>
              <a:spcBef>
                <a:spcPct val="20000"/>
              </a:spcBef>
              <a:buClr>
                <a:srgbClr val="0067AD"/>
              </a:buClr>
              <a:buFont typeface="Wingdings" pitchFamily="2" charset="2"/>
              <a:buChar char="§"/>
            </a:pPr>
            <a:r>
              <a:rPr lang="en-US" altLang="en-US" sz="2000" dirty="0"/>
              <a:t>Estimated accumulation for Mollie at 62: </a:t>
            </a:r>
            <a:r>
              <a:rPr lang="en-US" altLang="en-US" sz="2000" b="1" dirty="0">
                <a:solidFill>
                  <a:srgbClr val="E46C0A"/>
                </a:solidFill>
              </a:rPr>
              <a:t>$1.73 Million</a:t>
            </a:r>
            <a:r>
              <a:rPr lang="en-US" altLang="en-US" sz="2000" b="1" baseline="72000" dirty="0">
                <a:solidFill>
                  <a:srgbClr val="E46C0A"/>
                </a:solidFill>
              </a:rPr>
              <a:t>2</a:t>
            </a:r>
          </a:p>
        </p:txBody>
      </p:sp>
      <p:sp>
        <p:nvSpPr>
          <p:cNvPr id="6" name="TextBox 5"/>
          <p:cNvSpPr txBox="1"/>
          <p:nvPr/>
        </p:nvSpPr>
        <p:spPr>
          <a:xfrm>
            <a:off x="304800" y="1295400"/>
            <a:ext cx="5125121" cy="523220"/>
          </a:xfrm>
          <a:prstGeom prst="rect">
            <a:avLst/>
          </a:prstGeom>
          <a:noFill/>
        </p:spPr>
        <p:txBody>
          <a:bodyPr wrap="none">
            <a:spAutoFit/>
          </a:bodyPr>
          <a:lstStyle/>
          <a:p>
            <a:pPr>
              <a:defRPr/>
            </a:pPr>
            <a:r>
              <a:rPr lang="en-US" sz="2800" dirty="0">
                <a:latin typeface="+mn-lt"/>
                <a:ea typeface="ＭＳ Ｐゴシック" pitchFamily="34" charset="-128"/>
              </a:rPr>
              <a:t>Mollie, </a:t>
            </a:r>
            <a:r>
              <a:rPr lang="en-US" sz="2800" dirty="0" err="1">
                <a:latin typeface="+mn-lt"/>
                <a:ea typeface="ＭＳ Ｐゴシック" pitchFamily="34" charset="-128"/>
              </a:rPr>
              <a:t>Endodontist</a:t>
            </a:r>
            <a:r>
              <a:rPr lang="en-US" sz="2800" dirty="0">
                <a:latin typeface="+mn-lt"/>
                <a:ea typeface="ＭＳ Ｐゴシック" pitchFamily="34" charset="-128"/>
              </a:rPr>
              <a:t>, Age 55</a:t>
            </a:r>
          </a:p>
        </p:txBody>
      </p:sp>
    </p:spTree>
  </p:cSld>
  <p:clrMapOvr>
    <a:masterClrMapping/>
  </p:clrMapOvr>
  <p:transition>
    <p:wipe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1"/>
          <p:cNvSpPr>
            <a:spLocks noChangeArrowheads="1"/>
          </p:cNvSpPr>
          <p:nvPr/>
        </p:nvSpPr>
        <p:spPr bwMode="auto">
          <a:xfrm>
            <a:off x="0" y="25400"/>
            <a:ext cx="8534400" cy="1077913"/>
          </a:xfrm>
          <a:prstGeom prst="rect">
            <a:avLst/>
          </a:prstGeom>
          <a:noFill/>
          <a:ln>
            <a:noFill/>
          </a:ln>
          <a:extLst/>
        </p:spPr>
        <p:txBody>
          <a:bodyPr>
            <a:spAutoFit/>
          </a:bodyPr>
          <a:lstStyle/>
          <a:p>
            <a:pPr>
              <a:spcAft>
                <a:spcPts val="600"/>
              </a:spcAft>
              <a:defRPr/>
            </a:pPr>
            <a:r>
              <a:rPr lang="en-US" sz="3200" b="1" dirty="0">
                <a:solidFill>
                  <a:srgbClr val="387C2B"/>
                </a:solidFill>
                <a:latin typeface="+mj-lt"/>
                <a:ea typeface="ＭＳ Ｐゴシック" pitchFamily="34" charset="-128"/>
              </a:rPr>
              <a:t>Sole </a:t>
            </a:r>
            <a:r>
              <a:rPr lang="en-US" sz="3200" b="1" dirty="0" smtClean="0">
                <a:solidFill>
                  <a:srgbClr val="387C2B"/>
                </a:solidFill>
                <a:latin typeface="+mj-lt"/>
                <a:ea typeface="ＭＳ Ｐゴシック" pitchFamily="34" charset="-128"/>
              </a:rPr>
              <a:t>Proprietor, </a:t>
            </a:r>
            <a:r>
              <a:rPr lang="en-US" sz="3200" b="1" dirty="0">
                <a:solidFill>
                  <a:srgbClr val="387C2B"/>
                </a:solidFill>
                <a:ea typeface="ＭＳ Ｐゴシック" pitchFamily="34" charset="-128"/>
              </a:rPr>
              <a:t>Spouse with Self-Employment Income</a:t>
            </a:r>
            <a:endParaRPr lang="en-US" sz="3200" b="1" baseline="70000" dirty="0">
              <a:solidFill>
                <a:srgbClr val="387C2B"/>
              </a:solidFill>
              <a:ea typeface="ＭＳ Ｐゴシック" pitchFamily="34" charset="-128"/>
            </a:endParaRPr>
          </a:p>
        </p:txBody>
      </p:sp>
      <p:sp>
        <p:nvSpPr>
          <p:cNvPr id="101378" name="Rectangle 3"/>
          <p:cNvSpPr>
            <a:spLocks noChangeArrowheads="1"/>
          </p:cNvSpPr>
          <p:nvPr/>
        </p:nvSpPr>
        <p:spPr bwMode="auto">
          <a:xfrm>
            <a:off x="304800" y="2017713"/>
            <a:ext cx="8001000" cy="3773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14350" indent="-514350" eaLnBrk="0" hangingPunct="0">
              <a:defRPr sz="2400">
                <a:solidFill>
                  <a:schemeClr val="tx1"/>
                </a:solidFill>
                <a:latin typeface="Verdana" pitchFamily="34" charset="0"/>
                <a:ea typeface="MS PGothic" pitchFamily="34" charset="-128"/>
              </a:defRPr>
            </a:lvl1pPr>
            <a:lvl2pPr marL="971550" indent="-514350" eaLnBrk="0" hangingPunct="0">
              <a:defRPr sz="2400">
                <a:solidFill>
                  <a:schemeClr val="tx1"/>
                </a:solidFill>
                <a:latin typeface="Verdana" pitchFamily="34" charset="0"/>
                <a:ea typeface="MS PGothic" pitchFamily="34" charset="-128"/>
              </a:defRPr>
            </a:lvl2pPr>
            <a:lvl3pPr marL="971550" indent="-51435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lnSpc>
                <a:spcPct val="90000"/>
              </a:lnSpc>
              <a:spcBef>
                <a:spcPts val="600"/>
              </a:spcBef>
              <a:spcAft>
                <a:spcPts val="600"/>
              </a:spcAft>
              <a:buClr>
                <a:srgbClr val="0067AD"/>
              </a:buClr>
              <a:buFont typeface="Wingdings" pitchFamily="2" charset="2"/>
              <a:buChar char="§"/>
            </a:pPr>
            <a:r>
              <a:rPr lang="en-US" altLang="en-US"/>
              <a:t>Annual earnings: </a:t>
            </a:r>
            <a:r>
              <a:rPr lang="en-US" altLang="en-US" b="1">
                <a:solidFill>
                  <a:srgbClr val="E46C0A"/>
                </a:solidFill>
              </a:rPr>
              <a:t>$100,000</a:t>
            </a:r>
          </a:p>
          <a:p>
            <a:pPr lvl="2" eaLnBrk="1" hangingPunct="1">
              <a:lnSpc>
                <a:spcPct val="90000"/>
              </a:lnSpc>
              <a:spcBef>
                <a:spcPts val="600"/>
              </a:spcBef>
              <a:spcAft>
                <a:spcPts val="600"/>
              </a:spcAft>
              <a:buClr>
                <a:srgbClr val="0067AD"/>
              </a:buClr>
              <a:buFont typeface="Verdana" pitchFamily="34" charset="0"/>
              <a:buChar char="—"/>
            </a:pPr>
            <a:r>
              <a:rPr lang="en-US" altLang="en-US" sz="2000"/>
              <a:t>After paying SE Tax</a:t>
            </a:r>
            <a:endParaRPr lang="en-US" altLang="en-US" b="1">
              <a:solidFill>
                <a:srgbClr val="E46C0A"/>
              </a:solidFill>
            </a:endParaRPr>
          </a:p>
          <a:p>
            <a:pPr eaLnBrk="1" hangingPunct="1">
              <a:lnSpc>
                <a:spcPct val="90000"/>
              </a:lnSpc>
              <a:spcBef>
                <a:spcPts val="600"/>
              </a:spcBef>
              <a:spcAft>
                <a:spcPts val="600"/>
              </a:spcAft>
              <a:buClr>
                <a:srgbClr val="0067AD"/>
              </a:buClr>
              <a:buFont typeface="Wingdings" pitchFamily="2" charset="2"/>
              <a:buChar char="§"/>
            </a:pPr>
            <a:r>
              <a:rPr lang="en-US" altLang="en-US"/>
              <a:t>Maximum DB contribution for 2013: </a:t>
            </a:r>
            <a:r>
              <a:rPr lang="en-US" altLang="en-US" b="1">
                <a:solidFill>
                  <a:srgbClr val="E46C0A"/>
                </a:solidFill>
              </a:rPr>
              <a:t>$80,000</a:t>
            </a:r>
          </a:p>
          <a:p>
            <a:pPr eaLnBrk="1" hangingPunct="1">
              <a:lnSpc>
                <a:spcPct val="90000"/>
              </a:lnSpc>
              <a:spcBef>
                <a:spcPts val="600"/>
              </a:spcBef>
              <a:spcAft>
                <a:spcPts val="600"/>
              </a:spcAft>
              <a:buClr>
                <a:srgbClr val="0067AD"/>
              </a:buClr>
              <a:buFont typeface="Wingdings" pitchFamily="2" charset="2"/>
              <a:buChar char="§"/>
            </a:pPr>
            <a:r>
              <a:rPr lang="en-US" altLang="en-US"/>
              <a:t>2013 max tax savings: </a:t>
            </a:r>
            <a:r>
              <a:rPr lang="en-US" altLang="en-US" b="1">
                <a:solidFill>
                  <a:srgbClr val="E46C0A"/>
                </a:solidFill>
              </a:rPr>
              <a:t>$30,400 </a:t>
            </a:r>
          </a:p>
          <a:p>
            <a:pPr lvl="1" eaLnBrk="1" hangingPunct="1">
              <a:lnSpc>
                <a:spcPct val="90000"/>
              </a:lnSpc>
              <a:spcBef>
                <a:spcPts val="600"/>
              </a:spcBef>
              <a:spcAft>
                <a:spcPts val="600"/>
              </a:spcAft>
              <a:buClr>
                <a:srgbClr val="0067AD"/>
              </a:buClr>
              <a:buFont typeface="Verdana" pitchFamily="34" charset="0"/>
              <a:buChar char="—"/>
            </a:pPr>
            <a:r>
              <a:rPr lang="en-US" altLang="en-US" sz="2000"/>
              <a:t>combined marginal tax rate of 38%</a:t>
            </a:r>
          </a:p>
          <a:p>
            <a:pPr eaLnBrk="1" hangingPunct="1">
              <a:lnSpc>
                <a:spcPct val="90000"/>
              </a:lnSpc>
              <a:spcBef>
                <a:spcPts val="600"/>
              </a:spcBef>
              <a:spcAft>
                <a:spcPts val="600"/>
              </a:spcAft>
              <a:buClr>
                <a:srgbClr val="0067AD"/>
              </a:buClr>
              <a:buFont typeface="Wingdings" pitchFamily="2" charset="2"/>
              <a:buChar char="§"/>
            </a:pPr>
            <a:r>
              <a:rPr lang="en-US" altLang="en-US"/>
              <a:t>DB Accumulation at age 65: </a:t>
            </a:r>
            <a:r>
              <a:rPr lang="en-US" altLang="en-US" b="1">
                <a:solidFill>
                  <a:srgbClr val="E46C0A"/>
                </a:solidFill>
              </a:rPr>
              <a:t>$461,000</a:t>
            </a:r>
          </a:p>
          <a:p>
            <a:pPr lvl="1" eaLnBrk="1" hangingPunct="1">
              <a:lnSpc>
                <a:spcPct val="90000"/>
              </a:lnSpc>
              <a:spcBef>
                <a:spcPts val="600"/>
              </a:spcBef>
              <a:spcAft>
                <a:spcPts val="600"/>
              </a:spcAft>
              <a:buClr>
                <a:srgbClr val="0067AD"/>
              </a:buClr>
              <a:buFont typeface="Verdana" pitchFamily="34" charset="0"/>
              <a:buChar char="—"/>
            </a:pPr>
            <a:r>
              <a:rPr lang="en-US" altLang="en-US" sz="2000"/>
              <a:t>5 years, 5 - 7% rate of return</a:t>
            </a:r>
          </a:p>
          <a:p>
            <a:pPr eaLnBrk="1" hangingPunct="1">
              <a:lnSpc>
                <a:spcPct val="90000"/>
              </a:lnSpc>
              <a:spcBef>
                <a:spcPts val="600"/>
              </a:spcBef>
              <a:spcAft>
                <a:spcPts val="600"/>
              </a:spcAft>
              <a:buClr>
                <a:srgbClr val="0067AD"/>
              </a:buClr>
              <a:buFont typeface="Wingdings" pitchFamily="2" charset="2"/>
              <a:buChar char="§"/>
            </a:pPr>
            <a:r>
              <a:rPr lang="en-US" altLang="en-US"/>
              <a:t>Annual DB Benefit: </a:t>
            </a:r>
            <a:r>
              <a:rPr lang="en-US" altLang="en-US" b="1">
                <a:solidFill>
                  <a:srgbClr val="E46C0A"/>
                </a:solidFill>
              </a:rPr>
              <a:t>$40,700</a:t>
            </a:r>
          </a:p>
        </p:txBody>
      </p:sp>
      <p:sp>
        <p:nvSpPr>
          <p:cNvPr id="26629" name="Rectangle 4"/>
          <p:cNvSpPr>
            <a:spLocks noChangeArrowheads="1"/>
          </p:cNvSpPr>
          <p:nvPr/>
        </p:nvSpPr>
        <p:spPr bwMode="auto">
          <a:xfrm>
            <a:off x="228600" y="1219200"/>
            <a:ext cx="7454900" cy="461963"/>
          </a:xfrm>
          <a:prstGeom prst="rect">
            <a:avLst/>
          </a:prstGeom>
          <a:noFill/>
          <a:ln>
            <a:noFill/>
          </a:ln>
          <a:extLst/>
        </p:spPr>
        <p:txBody>
          <a:bodyPr>
            <a:spAutoFit/>
          </a:bodyPr>
          <a:lstStyle/>
          <a:p>
            <a:pPr eaLnBrk="0" hangingPunct="0">
              <a:spcBef>
                <a:spcPts val="600"/>
              </a:spcBef>
              <a:spcAft>
                <a:spcPts val="600"/>
              </a:spcAft>
              <a:defRPr/>
            </a:pPr>
            <a:r>
              <a:rPr lang="en-US" sz="2400" b="1" dirty="0">
                <a:latin typeface="+mn-lt"/>
                <a:ea typeface="ＭＳ Ｐゴシック" pitchFamily="34" charset="-128"/>
                <a:cs typeface="Arial" charset="0"/>
              </a:rPr>
              <a:t>Ella, interior designer, Age 60</a:t>
            </a:r>
          </a:p>
        </p:txBody>
      </p:sp>
      <p:pic>
        <p:nvPicPr>
          <p:cNvPr id="101380"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48600" y="76200"/>
            <a:ext cx="120967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Rectangle 1"/>
          <p:cNvSpPr>
            <a:spLocks noGrp="1" noChangeArrowheads="1"/>
          </p:cNvSpPr>
          <p:nvPr>
            <p:ph type="title"/>
          </p:nvPr>
        </p:nvSpPr>
        <p:spPr>
          <a:xfrm>
            <a:off x="304800" y="33338"/>
            <a:ext cx="7467600" cy="1076325"/>
          </a:xfrm>
        </p:spPr>
        <p:txBody>
          <a:bodyPr wrap="square">
            <a:spAutoFit/>
          </a:bodyPr>
          <a:lstStyle/>
          <a:p>
            <a:pPr algn="l">
              <a:spcAft>
                <a:spcPts val="600"/>
              </a:spcAft>
            </a:pPr>
            <a:r>
              <a:rPr lang="en-US" altLang="en-US" sz="3200" dirty="0" smtClean="0"/>
              <a:t>Owner-only</a:t>
            </a:r>
            <a:br>
              <a:rPr lang="en-US" altLang="en-US" sz="3200" dirty="0" smtClean="0"/>
            </a:br>
            <a:r>
              <a:rPr lang="en-US" altLang="en-US" sz="3200" dirty="0" smtClean="0"/>
              <a:t>Sole Proprietor, Age 40</a:t>
            </a:r>
          </a:p>
        </p:txBody>
      </p:sp>
      <p:pic>
        <p:nvPicPr>
          <p:cNvPr id="87042" name="Content Placeholder 6" descr="woman age 40.JPG"/>
          <p:cNvPicPr>
            <a:picLocks noGrp="1" noChangeAspect="1"/>
          </p:cNvPicPr>
          <p:nvPr>
            <p:ph idx="1"/>
          </p:nvPr>
        </p:nvPicPr>
        <p:blipFill>
          <a:blip r:embed="rId3" cstate="print">
            <a:extLst>
              <a:ext uri="{28A0092B-C50C-407E-A947-70E740481C1C}">
                <a14:useLocalDpi xmlns:a14="http://schemas.microsoft.com/office/drawing/2010/main" val="0"/>
              </a:ext>
            </a:extLst>
          </a:blip>
          <a:srcRect/>
          <a:stretch>
            <a:fillRect/>
          </a:stretch>
        </p:blipFill>
        <p:spPr>
          <a:xfrm>
            <a:off x="7772400" y="228600"/>
            <a:ext cx="1247775" cy="1447800"/>
          </a:xfrm>
        </p:spPr>
      </p:pic>
      <p:sp>
        <p:nvSpPr>
          <p:cNvPr id="87043" name="Rectangle 3"/>
          <p:cNvSpPr>
            <a:spLocks noChangeArrowheads="1"/>
          </p:cNvSpPr>
          <p:nvPr/>
        </p:nvSpPr>
        <p:spPr bwMode="auto">
          <a:xfrm>
            <a:off x="685800" y="2362200"/>
            <a:ext cx="7467600" cy="272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14350" indent="-514350" eaLnBrk="0" hangingPunct="0">
              <a:defRPr sz="2400">
                <a:solidFill>
                  <a:schemeClr val="tx1"/>
                </a:solidFill>
                <a:latin typeface="Verdana" pitchFamily="34" charset="0"/>
                <a:ea typeface="MS PGothic" pitchFamily="34" charset="-128"/>
              </a:defRPr>
            </a:lvl1pPr>
            <a:lvl2pPr marL="971550" indent="-5143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lnSpc>
                <a:spcPct val="90000"/>
              </a:lnSpc>
              <a:spcBef>
                <a:spcPts val="600"/>
              </a:spcBef>
              <a:spcAft>
                <a:spcPts val="600"/>
              </a:spcAft>
              <a:buClr>
                <a:srgbClr val="0067AD"/>
              </a:buClr>
              <a:buFont typeface="Wingdings" pitchFamily="2" charset="2"/>
              <a:buChar char="§"/>
            </a:pPr>
            <a:r>
              <a:rPr lang="en-US" altLang="en-US"/>
              <a:t>Annual earnings: </a:t>
            </a:r>
            <a:r>
              <a:rPr lang="en-US" altLang="en-US" b="1">
                <a:solidFill>
                  <a:srgbClr val="E46C0A"/>
                </a:solidFill>
              </a:rPr>
              <a:t>$100,000</a:t>
            </a:r>
          </a:p>
          <a:p>
            <a:pPr lvl="1" eaLnBrk="1" hangingPunct="1">
              <a:lnSpc>
                <a:spcPct val="90000"/>
              </a:lnSpc>
              <a:spcAft>
                <a:spcPts val="600"/>
              </a:spcAft>
              <a:buClr>
                <a:srgbClr val="0067AD"/>
              </a:buClr>
              <a:buFont typeface="Verdana" pitchFamily="34" charset="0"/>
              <a:buChar char="—"/>
            </a:pPr>
            <a:r>
              <a:rPr lang="en-US" altLang="en-US" sz="2000"/>
              <a:t>After paying SE Tax</a:t>
            </a:r>
          </a:p>
          <a:p>
            <a:pPr eaLnBrk="1" hangingPunct="1">
              <a:lnSpc>
                <a:spcPct val="90000"/>
              </a:lnSpc>
              <a:spcBef>
                <a:spcPts val="600"/>
              </a:spcBef>
              <a:spcAft>
                <a:spcPts val="600"/>
              </a:spcAft>
              <a:buClr>
                <a:srgbClr val="0067AD"/>
              </a:buClr>
              <a:buFont typeface="Wingdings" pitchFamily="2" charset="2"/>
              <a:buChar char="§"/>
            </a:pPr>
            <a:r>
              <a:rPr lang="en-US" altLang="en-US"/>
              <a:t>401(k) contribution for: </a:t>
            </a:r>
            <a:r>
              <a:rPr lang="en-US" altLang="en-US" b="1">
                <a:solidFill>
                  <a:srgbClr val="E46C0A"/>
                </a:solidFill>
              </a:rPr>
              <a:t>$42,500</a:t>
            </a:r>
          </a:p>
          <a:p>
            <a:pPr eaLnBrk="1" hangingPunct="1">
              <a:lnSpc>
                <a:spcPct val="90000"/>
              </a:lnSpc>
              <a:spcBef>
                <a:spcPts val="600"/>
              </a:spcBef>
              <a:spcAft>
                <a:spcPts val="600"/>
              </a:spcAft>
              <a:buClr>
                <a:srgbClr val="0067AD"/>
              </a:buClr>
              <a:buFont typeface="Wingdings" pitchFamily="2" charset="2"/>
              <a:buChar char="§"/>
            </a:pPr>
            <a:r>
              <a:rPr lang="en-US" altLang="en-US"/>
              <a:t>Annual tax savings: </a:t>
            </a:r>
            <a:r>
              <a:rPr lang="en-US" altLang="en-US" b="1">
                <a:solidFill>
                  <a:srgbClr val="E46C0A"/>
                </a:solidFill>
              </a:rPr>
              <a:t>$16,150 </a:t>
            </a:r>
          </a:p>
          <a:p>
            <a:pPr eaLnBrk="1" hangingPunct="1">
              <a:lnSpc>
                <a:spcPct val="90000"/>
              </a:lnSpc>
              <a:spcBef>
                <a:spcPts val="600"/>
              </a:spcBef>
              <a:spcAft>
                <a:spcPts val="600"/>
              </a:spcAft>
              <a:buClr>
                <a:srgbClr val="0067AD"/>
              </a:buClr>
              <a:buFont typeface="Wingdings" pitchFamily="2" charset="2"/>
              <a:buChar char="§"/>
            </a:pPr>
            <a:r>
              <a:rPr lang="en-US" altLang="en-US"/>
              <a:t>Combined marginal tax rate of 38%</a:t>
            </a:r>
          </a:p>
          <a:p>
            <a:pPr eaLnBrk="1" hangingPunct="1">
              <a:lnSpc>
                <a:spcPct val="90000"/>
              </a:lnSpc>
              <a:spcBef>
                <a:spcPts val="600"/>
              </a:spcBef>
              <a:spcAft>
                <a:spcPts val="600"/>
              </a:spcAft>
              <a:buClr>
                <a:srgbClr val="0067AD"/>
              </a:buClr>
              <a:buFont typeface="Wingdings" pitchFamily="2" charset="2"/>
              <a:buChar char="§"/>
            </a:pPr>
            <a:r>
              <a:rPr lang="en-US" altLang="en-US"/>
              <a:t>Compared to SEP contribution of $25,000</a:t>
            </a:r>
          </a:p>
        </p:txBody>
      </p:sp>
      <p:sp>
        <p:nvSpPr>
          <p:cNvPr id="9" name="Rectangle 4"/>
          <p:cNvSpPr>
            <a:spLocks noChangeArrowheads="1"/>
          </p:cNvSpPr>
          <p:nvPr/>
        </p:nvSpPr>
        <p:spPr bwMode="auto">
          <a:xfrm>
            <a:off x="152400" y="1219200"/>
            <a:ext cx="7454900" cy="830263"/>
          </a:xfrm>
          <a:prstGeom prst="rect">
            <a:avLst/>
          </a:prstGeom>
          <a:noFill/>
          <a:ln>
            <a:noFill/>
          </a:ln>
          <a:extLst/>
        </p:spPr>
        <p:txBody>
          <a:bodyPr>
            <a:spAutoFit/>
          </a:bodyPr>
          <a:lstStyle/>
          <a:p>
            <a:pPr eaLnBrk="0" hangingPunct="0">
              <a:spcBef>
                <a:spcPts val="600"/>
              </a:spcBef>
              <a:spcAft>
                <a:spcPts val="600"/>
              </a:spcAft>
              <a:defRPr/>
            </a:pPr>
            <a:r>
              <a:rPr lang="en-US" sz="2400" dirty="0">
                <a:latin typeface="+mn-lt"/>
                <a:ea typeface="ＭＳ Ｐゴシック" pitchFamily="34" charset="-128"/>
                <a:cs typeface="Arial" charset="0"/>
              </a:rPr>
              <a:t>Cathy is a freelance journalist, </a:t>
            </a:r>
            <a:r>
              <a:rPr lang="en-US" sz="2400" dirty="0">
                <a:ea typeface="ＭＳ Ｐゴシック" pitchFamily="34" charset="-128"/>
                <a:cs typeface="Arial" charset="0"/>
              </a:rPr>
              <a:t>married to a high-earning corporate employee</a:t>
            </a:r>
            <a:endParaRPr lang="en-US" sz="2400" dirty="0">
              <a:latin typeface="+mn-lt"/>
              <a:ea typeface="ＭＳ Ｐゴシック" pitchFamily="34" charset="-128"/>
              <a:cs typeface="Arial" charset="0"/>
            </a:endParaRPr>
          </a:p>
        </p:txBody>
      </p:sp>
    </p:spTree>
  </p:cSld>
  <p:clrMapOvr>
    <a:masterClrMapping/>
  </p:clrMapOvr>
  <p:transition>
    <p:wipe dir="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Rectangle 1"/>
          <p:cNvSpPr>
            <a:spLocks noGrp="1" noChangeArrowheads="1"/>
          </p:cNvSpPr>
          <p:nvPr>
            <p:ph type="title"/>
          </p:nvPr>
        </p:nvSpPr>
        <p:spPr>
          <a:xfrm>
            <a:off x="304800" y="33338"/>
            <a:ext cx="7467600" cy="1076325"/>
          </a:xfrm>
        </p:spPr>
        <p:txBody>
          <a:bodyPr wrap="square">
            <a:spAutoFit/>
          </a:bodyPr>
          <a:lstStyle/>
          <a:p>
            <a:pPr algn="l">
              <a:spcAft>
                <a:spcPts val="600"/>
              </a:spcAft>
            </a:pPr>
            <a:r>
              <a:rPr lang="en-US" altLang="en-US" sz="3200" dirty="0" smtClean="0"/>
              <a:t>Owner-only</a:t>
            </a:r>
            <a:br>
              <a:rPr lang="en-US" altLang="en-US" sz="3200" dirty="0" smtClean="0"/>
            </a:br>
            <a:r>
              <a:rPr lang="en-US" altLang="en-US" sz="3200" dirty="0" smtClean="0"/>
              <a:t>Sole Proprietor, Age 40</a:t>
            </a:r>
          </a:p>
        </p:txBody>
      </p:sp>
      <p:pic>
        <p:nvPicPr>
          <p:cNvPr id="87042" name="Content Placeholder 6" descr="woman age 40.JPG"/>
          <p:cNvPicPr>
            <a:picLocks noGrp="1" noChangeAspect="1"/>
          </p:cNvPicPr>
          <p:nvPr>
            <p:ph idx="1"/>
          </p:nvPr>
        </p:nvPicPr>
        <p:blipFill>
          <a:blip r:embed="rId3" cstate="print">
            <a:extLst>
              <a:ext uri="{28A0092B-C50C-407E-A947-70E740481C1C}">
                <a14:useLocalDpi xmlns:a14="http://schemas.microsoft.com/office/drawing/2010/main" val="0"/>
              </a:ext>
            </a:extLst>
          </a:blip>
          <a:srcRect/>
          <a:stretch>
            <a:fillRect/>
          </a:stretch>
        </p:blipFill>
        <p:spPr>
          <a:xfrm>
            <a:off x="7772400" y="228600"/>
            <a:ext cx="1247775" cy="1447800"/>
          </a:xfrm>
        </p:spPr>
      </p:pic>
      <p:sp>
        <p:nvSpPr>
          <p:cNvPr id="6" name="Rectangle 3"/>
          <p:cNvSpPr>
            <a:spLocks noChangeArrowheads="1"/>
          </p:cNvSpPr>
          <p:nvPr/>
        </p:nvSpPr>
        <p:spPr bwMode="auto">
          <a:xfrm>
            <a:off x="685800" y="2362200"/>
            <a:ext cx="8077200" cy="3696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514350" indent="-514350" eaLnBrk="0" hangingPunct="0">
              <a:defRPr sz="2400">
                <a:solidFill>
                  <a:schemeClr val="tx1"/>
                </a:solidFill>
                <a:latin typeface="Verdana" pitchFamily="34" charset="0"/>
                <a:ea typeface="MS PGothic" pitchFamily="34" charset="-128"/>
              </a:defRPr>
            </a:lvl1pPr>
            <a:lvl2pPr marL="971550" indent="-5143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lnSpc>
                <a:spcPct val="90000"/>
              </a:lnSpc>
              <a:spcBef>
                <a:spcPts val="600"/>
              </a:spcBef>
              <a:spcAft>
                <a:spcPts val="600"/>
              </a:spcAft>
              <a:buClr>
                <a:srgbClr val="0067AD"/>
              </a:buClr>
              <a:buFont typeface="Wingdings" pitchFamily="2" charset="2"/>
              <a:buChar char="§"/>
            </a:pPr>
            <a:r>
              <a:rPr lang="en-US" altLang="en-US" dirty="0"/>
              <a:t>Annual earnings: </a:t>
            </a:r>
            <a:r>
              <a:rPr lang="en-US" altLang="en-US" b="1" dirty="0">
                <a:solidFill>
                  <a:srgbClr val="E46C0A"/>
                </a:solidFill>
              </a:rPr>
              <a:t>$100,000</a:t>
            </a:r>
          </a:p>
          <a:p>
            <a:pPr lvl="1" eaLnBrk="1" hangingPunct="1">
              <a:lnSpc>
                <a:spcPct val="90000"/>
              </a:lnSpc>
              <a:spcAft>
                <a:spcPts val="600"/>
              </a:spcAft>
              <a:buClr>
                <a:srgbClr val="0067AD"/>
              </a:buClr>
              <a:buFont typeface="Verdana" pitchFamily="34" charset="0"/>
              <a:buChar char="—"/>
            </a:pPr>
            <a:r>
              <a:rPr lang="en-US" altLang="en-US" sz="2000" dirty="0"/>
              <a:t>After paying SE </a:t>
            </a:r>
            <a:r>
              <a:rPr lang="en-US" altLang="en-US" sz="2000" dirty="0" smtClean="0"/>
              <a:t>Tax</a:t>
            </a:r>
          </a:p>
          <a:p>
            <a:pPr eaLnBrk="1" hangingPunct="1">
              <a:lnSpc>
                <a:spcPct val="90000"/>
              </a:lnSpc>
              <a:spcBef>
                <a:spcPts val="600"/>
              </a:spcBef>
              <a:spcAft>
                <a:spcPts val="600"/>
              </a:spcAft>
              <a:buClr>
                <a:srgbClr val="0067AD"/>
              </a:buClr>
              <a:buFont typeface="Wingdings" pitchFamily="2" charset="2"/>
              <a:buChar char="§"/>
            </a:pPr>
            <a:r>
              <a:rPr lang="en-US" altLang="en-US" dirty="0" smtClean="0"/>
              <a:t>DB contribution: </a:t>
            </a:r>
            <a:r>
              <a:rPr lang="en-US" altLang="en-US" b="1" dirty="0" smtClean="0">
                <a:solidFill>
                  <a:srgbClr val="E46C0A"/>
                </a:solidFill>
              </a:rPr>
              <a:t>$37,100</a:t>
            </a:r>
            <a:endParaRPr lang="en-US" altLang="en-US" dirty="0" smtClean="0"/>
          </a:p>
          <a:p>
            <a:pPr eaLnBrk="1" hangingPunct="1">
              <a:lnSpc>
                <a:spcPct val="90000"/>
              </a:lnSpc>
              <a:spcBef>
                <a:spcPts val="600"/>
              </a:spcBef>
              <a:spcAft>
                <a:spcPts val="600"/>
              </a:spcAft>
              <a:buClr>
                <a:srgbClr val="0067AD"/>
              </a:buClr>
              <a:buFont typeface="Wingdings" pitchFamily="2" charset="2"/>
              <a:buChar char="§"/>
            </a:pPr>
            <a:r>
              <a:rPr lang="en-US" altLang="en-US" dirty="0" smtClean="0"/>
              <a:t>401(k</a:t>
            </a:r>
            <a:r>
              <a:rPr lang="en-US" altLang="en-US" dirty="0"/>
              <a:t>) </a:t>
            </a:r>
            <a:r>
              <a:rPr lang="en-US" altLang="en-US" dirty="0" smtClean="0"/>
              <a:t>contribution: </a:t>
            </a:r>
            <a:r>
              <a:rPr lang="en-US" altLang="en-US" b="1" dirty="0" smtClean="0">
                <a:solidFill>
                  <a:srgbClr val="E46C0A"/>
                </a:solidFill>
              </a:rPr>
              <a:t>$23,500</a:t>
            </a:r>
          </a:p>
          <a:p>
            <a:pPr eaLnBrk="1" hangingPunct="1">
              <a:lnSpc>
                <a:spcPct val="90000"/>
              </a:lnSpc>
              <a:spcBef>
                <a:spcPts val="600"/>
              </a:spcBef>
              <a:spcAft>
                <a:spcPts val="600"/>
              </a:spcAft>
              <a:buClr>
                <a:srgbClr val="0067AD"/>
              </a:buClr>
              <a:buFont typeface="Wingdings" pitchFamily="2" charset="2"/>
              <a:buChar char="§"/>
            </a:pPr>
            <a:r>
              <a:rPr lang="en-US" altLang="en-US" dirty="0" smtClean="0"/>
              <a:t>DB + 401(k) contribution: </a:t>
            </a:r>
            <a:r>
              <a:rPr lang="en-US" altLang="en-US" b="1" dirty="0" smtClean="0">
                <a:solidFill>
                  <a:srgbClr val="E46C0A"/>
                </a:solidFill>
              </a:rPr>
              <a:t>$60,600</a:t>
            </a:r>
            <a:endParaRPr lang="en-US" altLang="en-US" b="1" dirty="0">
              <a:solidFill>
                <a:srgbClr val="E46C0A"/>
              </a:solidFill>
            </a:endParaRPr>
          </a:p>
          <a:p>
            <a:pPr eaLnBrk="1" hangingPunct="1">
              <a:lnSpc>
                <a:spcPct val="90000"/>
              </a:lnSpc>
              <a:spcBef>
                <a:spcPts val="600"/>
              </a:spcBef>
              <a:spcAft>
                <a:spcPts val="600"/>
              </a:spcAft>
              <a:buClr>
                <a:srgbClr val="0067AD"/>
              </a:buClr>
              <a:buFont typeface="Wingdings" pitchFamily="2" charset="2"/>
              <a:buChar char="§"/>
            </a:pPr>
            <a:r>
              <a:rPr lang="en-US" altLang="en-US" dirty="0"/>
              <a:t>Annual tax savings</a:t>
            </a:r>
            <a:r>
              <a:rPr lang="en-US" altLang="en-US" dirty="0" smtClean="0"/>
              <a:t>: </a:t>
            </a:r>
            <a:r>
              <a:rPr lang="en-US" altLang="en-US" b="1" dirty="0" smtClean="0">
                <a:solidFill>
                  <a:srgbClr val="E46C0A"/>
                </a:solidFill>
              </a:rPr>
              <a:t>$23,000</a:t>
            </a:r>
            <a:endParaRPr lang="en-US" altLang="en-US" b="1" dirty="0">
              <a:solidFill>
                <a:srgbClr val="E46C0A"/>
              </a:solidFill>
            </a:endParaRPr>
          </a:p>
          <a:p>
            <a:pPr eaLnBrk="1" hangingPunct="1">
              <a:lnSpc>
                <a:spcPct val="90000"/>
              </a:lnSpc>
              <a:spcBef>
                <a:spcPts val="600"/>
              </a:spcBef>
              <a:spcAft>
                <a:spcPts val="600"/>
              </a:spcAft>
              <a:buClr>
                <a:srgbClr val="0067AD"/>
              </a:buClr>
              <a:buFont typeface="Wingdings" pitchFamily="2" charset="2"/>
              <a:buChar char="§"/>
            </a:pPr>
            <a:r>
              <a:rPr lang="en-US" altLang="en-US" dirty="0"/>
              <a:t>Combined marginal tax rate of 38%</a:t>
            </a:r>
          </a:p>
          <a:p>
            <a:pPr eaLnBrk="1" hangingPunct="1">
              <a:lnSpc>
                <a:spcPct val="90000"/>
              </a:lnSpc>
              <a:spcBef>
                <a:spcPts val="600"/>
              </a:spcBef>
              <a:spcAft>
                <a:spcPts val="600"/>
              </a:spcAft>
              <a:buClr>
                <a:srgbClr val="0067AD"/>
              </a:buClr>
              <a:buFont typeface="Wingdings" pitchFamily="2" charset="2"/>
              <a:buChar char="§"/>
            </a:pPr>
            <a:r>
              <a:rPr lang="en-US" altLang="en-US" dirty="0"/>
              <a:t>Compared to </a:t>
            </a:r>
            <a:r>
              <a:rPr lang="en-US" altLang="en-US" dirty="0" smtClean="0"/>
              <a:t>401(k) </a:t>
            </a:r>
            <a:r>
              <a:rPr lang="en-US" altLang="en-US" dirty="0"/>
              <a:t>contribution of </a:t>
            </a:r>
            <a:r>
              <a:rPr lang="en-US" altLang="en-US" dirty="0" smtClean="0"/>
              <a:t>$42,500</a:t>
            </a:r>
            <a:endParaRPr lang="en-US" altLang="en-US" dirty="0"/>
          </a:p>
        </p:txBody>
      </p:sp>
      <p:sp>
        <p:nvSpPr>
          <p:cNvPr id="7" name="Rectangle 4"/>
          <p:cNvSpPr>
            <a:spLocks noChangeArrowheads="1"/>
          </p:cNvSpPr>
          <p:nvPr/>
        </p:nvSpPr>
        <p:spPr bwMode="auto">
          <a:xfrm>
            <a:off x="152400" y="1219200"/>
            <a:ext cx="7454900" cy="830997"/>
          </a:xfrm>
          <a:prstGeom prst="rect">
            <a:avLst/>
          </a:prstGeom>
          <a:noFill/>
          <a:ln>
            <a:noFill/>
          </a:ln>
          <a:extLst/>
        </p:spPr>
        <p:txBody>
          <a:bodyPr>
            <a:spAutoFit/>
          </a:bodyPr>
          <a:lstStyle/>
          <a:p>
            <a:pPr eaLnBrk="0" hangingPunct="0">
              <a:spcBef>
                <a:spcPts val="600"/>
              </a:spcBef>
              <a:spcAft>
                <a:spcPts val="600"/>
              </a:spcAft>
              <a:defRPr/>
            </a:pPr>
            <a:r>
              <a:rPr lang="en-US" sz="2400" dirty="0" smtClean="0">
                <a:latin typeface="+mn-lt"/>
                <a:ea typeface="ＭＳ Ｐゴシック" pitchFamily="34" charset="-128"/>
                <a:cs typeface="Arial" charset="0"/>
              </a:rPr>
              <a:t>If Cathy wants to maximize her tax-deferred contribution, she could open a DB+401(k):</a:t>
            </a:r>
            <a:endParaRPr lang="en-US" sz="2400" dirty="0">
              <a:latin typeface="+mn-lt"/>
              <a:ea typeface="ＭＳ Ｐゴシック" pitchFamily="34" charset="-128"/>
              <a:cs typeface="Arial" charset="0"/>
            </a:endParaRPr>
          </a:p>
        </p:txBody>
      </p:sp>
    </p:spTree>
    <p:extLst>
      <p:ext uri="{BB962C8B-B14F-4D97-AF65-F5344CB8AC3E}">
        <p14:creationId xmlns:p14="http://schemas.microsoft.com/office/powerpoint/2010/main" val="2963147221"/>
      </p:ext>
    </p:extLst>
  </p:cSld>
  <p:clrMapOvr>
    <a:masterClrMapping/>
  </p:clrMapOvr>
  <p:transition>
    <p:wipe dir="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New Flexibility Strategies </a:t>
            </a:r>
            <a:endParaRPr lang="en-US" dirty="0"/>
          </a:p>
        </p:txBody>
      </p:sp>
      <p:sp>
        <p:nvSpPr>
          <p:cNvPr id="3" name="Content Placeholder 2"/>
          <p:cNvSpPr>
            <a:spLocks noGrp="1"/>
          </p:cNvSpPr>
          <p:nvPr>
            <p:ph idx="1"/>
          </p:nvPr>
        </p:nvSpPr>
        <p:spPr>
          <a:xfrm>
            <a:off x="381000" y="1219200"/>
            <a:ext cx="8229600" cy="4267201"/>
          </a:xfrm>
        </p:spPr>
        <p:txBody>
          <a:bodyPr/>
          <a:lstStyle/>
          <a:p>
            <a:r>
              <a:rPr lang="en-US" sz="2800" dirty="0" smtClean="0"/>
              <a:t>Adding an individual 401(k) to a DB</a:t>
            </a:r>
          </a:p>
          <a:p>
            <a:pPr marL="0" indent="0">
              <a:buNone/>
            </a:pPr>
            <a:endParaRPr lang="en-US" dirty="0" smtClean="0"/>
          </a:p>
        </p:txBody>
      </p:sp>
      <p:graphicFrame>
        <p:nvGraphicFramePr>
          <p:cNvPr id="4" name="Table 3"/>
          <p:cNvGraphicFramePr>
            <a:graphicFrameLocks noGrp="1"/>
          </p:cNvGraphicFramePr>
          <p:nvPr>
            <p:extLst>
              <p:ext uri="{D42A27DB-BD31-4B8C-83A1-F6EECF244321}">
                <p14:modId xmlns:p14="http://schemas.microsoft.com/office/powerpoint/2010/main" val="2472697307"/>
              </p:ext>
            </p:extLst>
          </p:nvPr>
        </p:nvGraphicFramePr>
        <p:xfrm>
          <a:off x="304800" y="1676400"/>
          <a:ext cx="8305800" cy="4199890"/>
        </p:xfrm>
        <a:graphic>
          <a:graphicData uri="http://schemas.openxmlformats.org/drawingml/2006/table">
            <a:tbl>
              <a:tblPr firstRow="1" firstCol="1" bandRow="1" bandCol="1">
                <a:tableStyleId>{5C22544A-7EE6-4342-B048-85BDC9FD1C3A}</a:tableStyleId>
              </a:tblPr>
              <a:tblGrid>
                <a:gridCol w="8305800"/>
              </a:tblGrid>
              <a:tr h="3566160">
                <a:tc>
                  <a:txBody>
                    <a:bodyPr/>
                    <a:lstStyle/>
                    <a:p>
                      <a:pPr marL="285750" marR="0" indent="-285750">
                        <a:spcBef>
                          <a:spcPts val="0"/>
                        </a:spcBef>
                        <a:spcAft>
                          <a:spcPts val="0"/>
                        </a:spcAft>
                        <a:buFont typeface="Wingdings" panose="05000000000000000000" pitchFamily="2" charset="2"/>
                        <a:buChar char="§"/>
                      </a:pPr>
                      <a:r>
                        <a:rPr lang="en-US" sz="2000" b="0" dirty="0" smtClean="0">
                          <a:solidFill>
                            <a:schemeClr val="tx1"/>
                          </a:solidFill>
                          <a:effectLst/>
                        </a:rPr>
                        <a:t>Consultant</a:t>
                      </a:r>
                      <a:r>
                        <a:rPr lang="en-US" sz="2000" b="0" baseline="0" dirty="0" smtClean="0">
                          <a:solidFill>
                            <a:schemeClr val="tx1"/>
                          </a:solidFill>
                          <a:effectLst/>
                        </a:rPr>
                        <a:t> </a:t>
                      </a:r>
                      <a:r>
                        <a:rPr lang="en-US" sz="2000" b="0" dirty="0" smtClean="0">
                          <a:solidFill>
                            <a:schemeClr val="tx1"/>
                          </a:solidFill>
                          <a:effectLst/>
                        </a:rPr>
                        <a:t>age 50,</a:t>
                      </a:r>
                      <a:r>
                        <a:rPr lang="en-US" sz="2000" b="0" baseline="0" dirty="0" smtClean="0">
                          <a:solidFill>
                            <a:schemeClr val="tx1"/>
                          </a:solidFill>
                          <a:effectLst/>
                        </a:rPr>
                        <a:t> </a:t>
                      </a:r>
                      <a:r>
                        <a:rPr lang="en-US" sz="2000" b="0" dirty="0" smtClean="0">
                          <a:solidFill>
                            <a:schemeClr val="tx1"/>
                          </a:solidFill>
                          <a:effectLst/>
                        </a:rPr>
                        <a:t>$</a:t>
                      </a:r>
                      <a:r>
                        <a:rPr lang="en-US" sz="2000" b="0" dirty="0">
                          <a:solidFill>
                            <a:schemeClr val="tx1"/>
                          </a:solidFill>
                          <a:effectLst/>
                        </a:rPr>
                        <a:t>200,000 in W-2 income from his </a:t>
                      </a:r>
                      <a:r>
                        <a:rPr lang="en-US" sz="2000" b="0" dirty="0" smtClean="0">
                          <a:solidFill>
                            <a:schemeClr val="tx1"/>
                          </a:solidFill>
                          <a:effectLst/>
                        </a:rPr>
                        <a:t>S-Corporation</a:t>
                      </a:r>
                    </a:p>
                    <a:p>
                      <a:pPr marL="285750" marR="0" indent="-285750">
                        <a:spcBef>
                          <a:spcPts val="0"/>
                        </a:spcBef>
                        <a:spcAft>
                          <a:spcPts val="0"/>
                        </a:spcAft>
                        <a:buFont typeface="Wingdings" panose="05000000000000000000" pitchFamily="2" charset="2"/>
                        <a:buChar char="§"/>
                      </a:pPr>
                      <a:r>
                        <a:rPr lang="en-US" sz="2000" b="0" dirty="0" smtClean="0">
                          <a:solidFill>
                            <a:schemeClr val="tx1"/>
                          </a:solidFill>
                          <a:effectLst/>
                        </a:rPr>
                        <a:t>Maximum DB Contribution ~$</a:t>
                      </a:r>
                      <a:r>
                        <a:rPr lang="en-US" sz="2000" b="0" dirty="0">
                          <a:solidFill>
                            <a:schemeClr val="tx1"/>
                          </a:solidFill>
                          <a:effectLst/>
                        </a:rPr>
                        <a:t>124,000 </a:t>
                      </a:r>
                      <a:r>
                        <a:rPr lang="en-US" sz="2000" b="0" dirty="0" smtClean="0">
                          <a:solidFill>
                            <a:schemeClr val="tx1"/>
                          </a:solidFill>
                          <a:effectLst/>
                        </a:rPr>
                        <a:t>in 2013</a:t>
                      </a:r>
                    </a:p>
                    <a:p>
                      <a:pPr marL="285750" marR="0" indent="-285750">
                        <a:spcBef>
                          <a:spcPts val="0"/>
                        </a:spcBef>
                        <a:spcAft>
                          <a:spcPts val="0"/>
                        </a:spcAft>
                        <a:buFont typeface="Wingdings" panose="05000000000000000000" pitchFamily="2" charset="2"/>
                        <a:buChar char="§"/>
                      </a:pPr>
                      <a:r>
                        <a:rPr lang="en-US" sz="2000" b="0" dirty="0" smtClean="0">
                          <a:solidFill>
                            <a:schemeClr val="tx1"/>
                          </a:solidFill>
                          <a:effectLst/>
                        </a:rPr>
                        <a:t>More </a:t>
                      </a:r>
                      <a:r>
                        <a:rPr lang="en-US" sz="2000" b="0" dirty="0">
                          <a:solidFill>
                            <a:schemeClr val="tx1"/>
                          </a:solidFill>
                          <a:effectLst/>
                        </a:rPr>
                        <a:t>comfortable committing to </a:t>
                      </a:r>
                      <a:r>
                        <a:rPr lang="en-US" sz="2000" b="0" dirty="0" smtClean="0">
                          <a:solidFill>
                            <a:schemeClr val="tx1"/>
                          </a:solidFill>
                          <a:effectLst/>
                        </a:rPr>
                        <a:t>$</a:t>
                      </a:r>
                      <a:r>
                        <a:rPr lang="en-US" sz="2000" b="0" dirty="0">
                          <a:solidFill>
                            <a:schemeClr val="tx1"/>
                          </a:solidFill>
                          <a:effectLst/>
                        </a:rPr>
                        <a:t>75,000 a </a:t>
                      </a:r>
                      <a:r>
                        <a:rPr lang="en-US" sz="2000" b="0" dirty="0" smtClean="0">
                          <a:solidFill>
                            <a:schemeClr val="tx1"/>
                          </a:solidFill>
                          <a:effectLst/>
                        </a:rPr>
                        <a:t>year;</a:t>
                      </a:r>
                      <a:r>
                        <a:rPr lang="en-US" sz="2000" b="0" baseline="0" dirty="0" smtClean="0">
                          <a:solidFill>
                            <a:schemeClr val="tx1"/>
                          </a:solidFill>
                          <a:effectLst/>
                        </a:rPr>
                        <a:t> </a:t>
                      </a:r>
                      <a:r>
                        <a:rPr lang="en-US" sz="2000" b="0" dirty="0" smtClean="0">
                          <a:solidFill>
                            <a:schemeClr val="tx1"/>
                          </a:solidFill>
                          <a:effectLst/>
                        </a:rPr>
                        <a:t>more </a:t>
                      </a:r>
                      <a:r>
                        <a:rPr lang="en-US" sz="2000" b="0" dirty="0">
                          <a:solidFill>
                            <a:schemeClr val="tx1"/>
                          </a:solidFill>
                          <a:effectLst/>
                        </a:rPr>
                        <a:t>only in high income years.  </a:t>
                      </a:r>
                      <a:r>
                        <a:rPr lang="en-US" sz="2400" b="0" dirty="0">
                          <a:solidFill>
                            <a:schemeClr val="tx1"/>
                          </a:solidFill>
                          <a:effectLst/>
                        </a:rPr>
                        <a:t>   </a:t>
                      </a:r>
                    </a:p>
                    <a:p>
                      <a:pPr marL="0" marR="0">
                        <a:spcBef>
                          <a:spcPts val="0"/>
                        </a:spcBef>
                        <a:spcAft>
                          <a:spcPts val="0"/>
                        </a:spcAft>
                      </a:pPr>
                      <a:r>
                        <a:rPr lang="en-US" sz="1800" dirty="0">
                          <a:solidFill>
                            <a:schemeClr val="tx1"/>
                          </a:solidFill>
                          <a:effectLst/>
                        </a:rPr>
                        <a:t> </a:t>
                      </a:r>
                    </a:p>
                    <a:p>
                      <a:pPr marL="0" marR="0">
                        <a:spcBef>
                          <a:spcPts val="0"/>
                        </a:spcBef>
                        <a:spcAft>
                          <a:spcPts val="0"/>
                        </a:spcAft>
                      </a:pPr>
                      <a:r>
                        <a:rPr lang="en-US" sz="1800" dirty="0" smtClean="0">
                          <a:solidFill>
                            <a:schemeClr val="tx1"/>
                          </a:solidFill>
                          <a:effectLst/>
                        </a:rPr>
                        <a:t>2013 </a:t>
                      </a:r>
                      <a:r>
                        <a:rPr lang="en-US" sz="1800" dirty="0">
                          <a:solidFill>
                            <a:schemeClr val="tx1"/>
                          </a:solidFill>
                          <a:effectLst/>
                        </a:rPr>
                        <a:t>Annual Estimated DB Contribution:		$75,000</a:t>
                      </a:r>
                    </a:p>
                    <a:p>
                      <a:pPr marL="0" marR="0">
                        <a:spcBef>
                          <a:spcPts val="0"/>
                        </a:spcBef>
                        <a:spcAft>
                          <a:spcPts val="0"/>
                        </a:spcAft>
                      </a:pPr>
                      <a:r>
                        <a:rPr lang="en-US" sz="1800" dirty="0">
                          <a:solidFill>
                            <a:schemeClr val="tx1"/>
                          </a:solidFill>
                          <a:effectLst/>
                        </a:rPr>
                        <a:t>2013 401(k) Contribution:				$35,000</a:t>
                      </a:r>
                    </a:p>
                    <a:p>
                      <a:pPr marL="0" marR="0">
                        <a:spcBef>
                          <a:spcPts val="0"/>
                        </a:spcBef>
                        <a:spcAft>
                          <a:spcPts val="0"/>
                        </a:spcAft>
                      </a:pPr>
                      <a:r>
                        <a:rPr lang="en-US" sz="1800" dirty="0">
                          <a:solidFill>
                            <a:schemeClr val="tx1"/>
                          </a:solidFill>
                          <a:effectLst/>
                        </a:rPr>
                        <a:t>Total 2013 Contribution				$110,000</a:t>
                      </a:r>
                    </a:p>
                    <a:p>
                      <a:pPr marL="0" marR="0">
                        <a:spcBef>
                          <a:spcPts val="0"/>
                        </a:spcBef>
                        <a:spcAft>
                          <a:spcPts val="0"/>
                        </a:spcAft>
                      </a:pPr>
                      <a:r>
                        <a:rPr lang="en-US" sz="1800" dirty="0">
                          <a:solidFill>
                            <a:schemeClr val="tx1"/>
                          </a:solidFill>
                          <a:effectLst/>
                        </a:rPr>
                        <a:t> </a:t>
                      </a:r>
                    </a:p>
                    <a:p>
                      <a:pPr marL="0" marR="0">
                        <a:spcBef>
                          <a:spcPts val="0"/>
                        </a:spcBef>
                        <a:spcAft>
                          <a:spcPts val="0"/>
                        </a:spcAft>
                      </a:pPr>
                      <a:r>
                        <a:rPr lang="en-US" sz="1800" dirty="0">
                          <a:solidFill>
                            <a:schemeClr val="tx1"/>
                          </a:solidFill>
                          <a:effectLst/>
                        </a:rPr>
                        <a:t> </a:t>
                      </a:r>
                    </a:p>
                    <a:p>
                      <a:pPr marL="0" marR="0" algn="l">
                        <a:spcBef>
                          <a:spcPts val="0"/>
                        </a:spcBef>
                        <a:spcAft>
                          <a:spcPts val="0"/>
                        </a:spcAft>
                        <a:tabLst>
                          <a:tab pos="3184525" algn="l"/>
                        </a:tabLst>
                      </a:pPr>
                      <a:r>
                        <a:rPr lang="en-US" sz="1800" dirty="0">
                          <a:solidFill>
                            <a:schemeClr val="tx1"/>
                          </a:solidFill>
                          <a:effectLst/>
                        </a:rPr>
                        <a:t>2014 DB Contribution:		$</a:t>
                      </a:r>
                      <a:r>
                        <a:rPr lang="en-US" sz="1800" dirty="0" smtClean="0">
                          <a:solidFill>
                            <a:schemeClr val="tx1"/>
                          </a:solidFill>
                          <a:effectLst/>
                        </a:rPr>
                        <a:t>75,000</a:t>
                      </a:r>
                    </a:p>
                    <a:p>
                      <a:pPr marL="0" marR="0">
                        <a:spcBef>
                          <a:spcPts val="0"/>
                        </a:spcBef>
                        <a:spcAft>
                          <a:spcPts val="0"/>
                        </a:spcAft>
                      </a:pPr>
                      <a:r>
                        <a:rPr lang="en-US" sz="1800" dirty="0" smtClean="0">
                          <a:solidFill>
                            <a:schemeClr val="tx1"/>
                          </a:solidFill>
                          <a:effectLst/>
                        </a:rPr>
                        <a:t>2014 401(k) Contribution:				$0</a:t>
                      </a:r>
                    </a:p>
                    <a:p>
                      <a:pPr marL="0" marR="0">
                        <a:spcBef>
                          <a:spcPts val="0"/>
                        </a:spcBef>
                        <a:spcAft>
                          <a:spcPts val="0"/>
                        </a:spcAft>
                      </a:pPr>
                      <a:r>
                        <a:rPr lang="en-US" sz="1800" dirty="0" smtClean="0">
                          <a:solidFill>
                            <a:schemeClr val="tx1"/>
                          </a:solidFill>
                          <a:effectLst/>
                        </a:rPr>
                        <a:t>Total </a:t>
                      </a:r>
                      <a:r>
                        <a:rPr lang="en-US" sz="1800" dirty="0">
                          <a:solidFill>
                            <a:schemeClr val="tx1"/>
                          </a:solidFill>
                          <a:effectLst/>
                        </a:rPr>
                        <a:t>2014 Contribution				$</a:t>
                      </a:r>
                      <a:r>
                        <a:rPr lang="en-US" sz="1800" dirty="0" smtClean="0">
                          <a:solidFill>
                            <a:schemeClr val="tx1"/>
                          </a:solidFill>
                          <a:effectLst/>
                        </a:rPr>
                        <a:t>75,000</a:t>
                      </a:r>
                      <a:r>
                        <a:rPr lang="en-US" sz="1800" dirty="0">
                          <a:solidFill>
                            <a:schemeClr val="tx1"/>
                          </a:solidFill>
                          <a:effectLst/>
                        </a:rPr>
                        <a:t> </a:t>
                      </a:r>
                      <a:endParaRPr lang="en-US" sz="1800" dirty="0">
                        <a:solidFill>
                          <a:schemeClr val="tx1"/>
                        </a:solidFill>
                        <a:effectLst/>
                        <a:latin typeface="Cambria"/>
                        <a:ea typeface="Cambria"/>
                        <a:cs typeface="Times New Roman"/>
                      </a:endParaRPr>
                    </a:p>
                  </a:txBody>
                  <a:tcPr marL="73025" marR="73025" marT="73025" marB="73025">
                    <a:solidFill>
                      <a:schemeClr val="bg1"/>
                    </a:solidFill>
                  </a:tcPr>
                </a:tc>
              </a:tr>
            </a:tbl>
          </a:graphicData>
        </a:graphic>
      </p:graphicFrame>
    </p:spTree>
    <p:extLst>
      <p:ext uri="{BB962C8B-B14F-4D97-AF65-F5344CB8AC3E}">
        <p14:creationId xmlns:p14="http://schemas.microsoft.com/office/powerpoint/2010/main" val="204962052"/>
      </p:ext>
    </p:extLst>
  </p:cSld>
  <p:clrMapOvr>
    <a:masterClrMapping/>
  </p:clrMapOvr>
  <p:transition>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New Flexibility Strategies </a:t>
            </a:r>
            <a:endParaRPr lang="en-US" dirty="0"/>
          </a:p>
        </p:txBody>
      </p:sp>
      <p:sp>
        <p:nvSpPr>
          <p:cNvPr id="3" name="Content Placeholder 2"/>
          <p:cNvSpPr>
            <a:spLocks noGrp="1"/>
          </p:cNvSpPr>
          <p:nvPr>
            <p:ph idx="1"/>
          </p:nvPr>
        </p:nvSpPr>
        <p:spPr>
          <a:xfrm>
            <a:off x="304800" y="1371600"/>
            <a:ext cx="8382000" cy="4876800"/>
          </a:xfrm>
        </p:spPr>
        <p:txBody>
          <a:bodyPr/>
          <a:lstStyle/>
          <a:p>
            <a:pPr>
              <a:buClr>
                <a:schemeClr val="accent3"/>
              </a:buClr>
            </a:pPr>
            <a:r>
              <a:rPr lang="en-US" sz="2800" dirty="0" smtClean="0"/>
              <a:t>Contributions ranges</a:t>
            </a:r>
          </a:p>
          <a:p>
            <a:pPr marL="0" indent="0">
              <a:buNone/>
            </a:pPr>
            <a:endParaRPr lang="en-US" dirty="0" smtClean="0"/>
          </a:p>
          <a:p>
            <a:pPr marL="0" indent="0">
              <a:buNone/>
            </a:pPr>
            <a:endParaRPr lang="en-US" dirty="0" smtClean="0"/>
          </a:p>
        </p:txBody>
      </p:sp>
      <p:graphicFrame>
        <p:nvGraphicFramePr>
          <p:cNvPr id="4" name="Table 3"/>
          <p:cNvGraphicFramePr>
            <a:graphicFrameLocks noGrp="1"/>
          </p:cNvGraphicFramePr>
          <p:nvPr>
            <p:extLst>
              <p:ext uri="{D42A27DB-BD31-4B8C-83A1-F6EECF244321}">
                <p14:modId xmlns:p14="http://schemas.microsoft.com/office/powerpoint/2010/main" val="2202210755"/>
              </p:ext>
            </p:extLst>
          </p:nvPr>
        </p:nvGraphicFramePr>
        <p:xfrm>
          <a:off x="381000" y="2057399"/>
          <a:ext cx="8077199" cy="4056114"/>
        </p:xfrm>
        <a:graphic>
          <a:graphicData uri="http://schemas.openxmlformats.org/drawingml/2006/table">
            <a:tbl>
              <a:tblPr firstRow="1" firstCol="1" bandRow="1" bandCol="1">
                <a:tableStyleId>{5C22544A-7EE6-4342-B048-85BDC9FD1C3A}</a:tableStyleId>
              </a:tblPr>
              <a:tblGrid>
                <a:gridCol w="1034162"/>
                <a:gridCol w="1785238"/>
                <a:gridCol w="2590800"/>
                <a:gridCol w="2666999"/>
              </a:tblGrid>
              <a:tr h="393965">
                <a:tc>
                  <a:txBody>
                    <a:bodyPr/>
                    <a:lstStyle/>
                    <a:p>
                      <a:pPr marL="0" marR="0">
                        <a:spcBef>
                          <a:spcPts val="0"/>
                        </a:spcBef>
                        <a:spcAft>
                          <a:spcPts val="0"/>
                        </a:spcAft>
                      </a:pPr>
                      <a:r>
                        <a:rPr lang="en-US" sz="1600" dirty="0">
                          <a:solidFill>
                            <a:schemeClr val="tx1"/>
                          </a:solidFill>
                          <a:effectLst/>
                        </a:rPr>
                        <a:t>Years</a:t>
                      </a:r>
                      <a:endParaRPr lang="en-US" sz="1600" dirty="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Compensation</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Contribution Range</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Susan Chooses to Contribute</a:t>
                      </a:r>
                      <a:endParaRPr lang="en-US" sz="1600">
                        <a:solidFill>
                          <a:schemeClr val="tx1"/>
                        </a:solidFill>
                        <a:effectLst/>
                        <a:latin typeface="Cambria"/>
                        <a:ea typeface="Cambria"/>
                        <a:cs typeface="Times New Roman"/>
                      </a:endParaRPr>
                    </a:p>
                  </a:txBody>
                  <a:tcPr marL="73025" marR="73025" marT="0" marB="0">
                    <a:solidFill>
                      <a:schemeClr val="bg1"/>
                    </a:solidFill>
                  </a:tcPr>
                </a:tc>
              </a:tr>
              <a:tr h="273182">
                <a:tc>
                  <a:txBody>
                    <a:bodyPr/>
                    <a:lstStyle/>
                    <a:p>
                      <a:pPr marL="0" marR="0">
                        <a:spcBef>
                          <a:spcPts val="0"/>
                        </a:spcBef>
                        <a:spcAft>
                          <a:spcPts val="0"/>
                        </a:spcAft>
                      </a:pPr>
                      <a:r>
                        <a:rPr lang="en-US" sz="1600">
                          <a:solidFill>
                            <a:schemeClr val="tx1"/>
                          </a:solidFill>
                          <a:effectLst/>
                        </a:rPr>
                        <a:t>2010</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$95,000</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a:t>
                      </a:r>
                      <a:endParaRPr lang="en-US" sz="1600">
                        <a:solidFill>
                          <a:schemeClr val="tx1"/>
                        </a:solidFill>
                        <a:effectLst/>
                        <a:latin typeface="Cambria"/>
                        <a:ea typeface="Cambria"/>
                        <a:cs typeface="Times New Roman"/>
                      </a:endParaRPr>
                    </a:p>
                  </a:txBody>
                  <a:tcPr marL="73025" marR="73025" marT="0" marB="0">
                    <a:solidFill>
                      <a:schemeClr val="bg1"/>
                    </a:solidFill>
                  </a:tcPr>
                </a:tc>
              </a:tr>
              <a:tr h="290255">
                <a:tc>
                  <a:txBody>
                    <a:bodyPr/>
                    <a:lstStyle/>
                    <a:p>
                      <a:pPr marL="0" marR="0">
                        <a:spcBef>
                          <a:spcPts val="0"/>
                        </a:spcBef>
                        <a:spcAft>
                          <a:spcPts val="0"/>
                        </a:spcAft>
                      </a:pPr>
                      <a:r>
                        <a:rPr lang="en-US" sz="1600">
                          <a:solidFill>
                            <a:schemeClr val="tx1"/>
                          </a:solidFill>
                          <a:effectLst/>
                        </a:rPr>
                        <a:t>2011</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$150,000</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a:t>
                      </a:r>
                      <a:endParaRPr lang="en-US" sz="1600">
                        <a:solidFill>
                          <a:schemeClr val="tx1"/>
                        </a:solidFill>
                        <a:effectLst/>
                        <a:latin typeface="Cambria"/>
                        <a:ea typeface="Cambria"/>
                        <a:cs typeface="Times New Roman"/>
                      </a:endParaRPr>
                    </a:p>
                  </a:txBody>
                  <a:tcPr marL="73025" marR="73025" marT="0" marB="0">
                    <a:solidFill>
                      <a:schemeClr val="bg1"/>
                    </a:solidFill>
                  </a:tcPr>
                </a:tc>
              </a:tr>
              <a:tr h="273182">
                <a:tc>
                  <a:txBody>
                    <a:bodyPr/>
                    <a:lstStyle/>
                    <a:p>
                      <a:pPr marL="0" marR="0">
                        <a:spcBef>
                          <a:spcPts val="0"/>
                        </a:spcBef>
                        <a:spcAft>
                          <a:spcPts val="0"/>
                        </a:spcAft>
                      </a:pPr>
                      <a:r>
                        <a:rPr lang="en-US" sz="1600">
                          <a:solidFill>
                            <a:schemeClr val="tx1"/>
                          </a:solidFill>
                          <a:effectLst/>
                        </a:rPr>
                        <a:t>2012</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$115,000</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a:t>
                      </a:r>
                      <a:endParaRPr lang="en-US" sz="1600">
                        <a:solidFill>
                          <a:schemeClr val="tx1"/>
                        </a:solidFill>
                        <a:effectLst/>
                        <a:latin typeface="Cambria"/>
                        <a:ea typeface="Cambria"/>
                        <a:cs typeface="Times New Roman"/>
                      </a:endParaRPr>
                    </a:p>
                  </a:txBody>
                  <a:tcPr marL="73025" marR="73025" marT="0" marB="0">
                    <a:solidFill>
                      <a:schemeClr val="bg1"/>
                    </a:solidFill>
                  </a:tcPr>
                </a:tc>
              </a:tr>
              <a:tr h="546363">
                <a:tc>
                  <a:txBody>
                    <a:bodyPr/>
                    <a:lstStyle/>
                    <a:p>
                      <a:pPr marL="0" marR="0">
                        <a:spcBef>
                          <a:spcPts val="0"/>
                        </a:spcBef>
                        <a:spcAft>
                          <a:spcPts val="0"/>
                        </a:spcAft>
                      </a:pPr>
                      <a:r>
                        <a:rPr lang="en-US" sz="1600">
                          <a:solidFill>
                            <a:schemeClr val="tx1"/>
                          </a:solidFill>
                          <a:effectLst/>
                        </a:rPr>
                        <a:t>2013</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$120,000</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$40,000 to $120,000</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$110,000</a:t>
                      </a:r>
                      <a:endParaRPr lang="en-US" sz="1600">
                        <a:solidFill>
                          <a:schemeClr val="tx1"/>
                        </a:solidFill>
                        <a:effectLst/>
                        <a:latin typeface="Cambria"/>
                        <a:ea typeface="Cambria"/>
                        <a:cs typeface="Times New Roman"/>
                      </a:endParaRPr>
                    </a:p>
                  </a:txBody>
                  <a:tcPr marL="73025" marR="73025" marT="0" marB="0">
                    <a:solidFill>
                      <a:schemeClr val="bg1"/>
                    </a:solidFill>
                  </a:tcPr>
                </a:tc>
              </a:tr>
              <a:tr h="546363">
                <a:tc>
                  <a:txBody>
                    <a:bodyPr/>
                    <a:lstStyle/>
                    <a:p>
                      <a:pPr marL="0" marR="0">
                        <a:spcBef>
                          <a:spcPts val="0"/>
                        </a:spcBef>
                        <a:spcAft>
                          <a:spcPts val="0"/>
                        </a:spcAft>
                      </a:pPr>
                      <a:r>
                        <a:rPr lang="en-US" sz="1600">
                          <a:solidFill>
                            <a:schemeClr val="tx1"/>
                          </a:solidFill>
                          <a:effectLst/>
                        </a:rPr>
                        <a:t>2014</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$70,000</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$30,000 to $120,000</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$50,000</a:t>
                      </a:r>
                      <a:endParaRPr lang="en-US" sz="1600">
                        <a:solidFill>
                          <a:schemeClr val="tx1"/>
                        </a:solidFill>
                        <a:effectLst/>
                        <a:latin typeface="Cambria"/>
                        <a:ea typeface="Cambria"/>
                        <a:cs typeface="Times New Roman"/>
                      </a:endParaRPr>
                    </a:p>
                  </a:txBody>
                  <a:tcPr marL="73025" marR="73025" marT="0" marB="0">
                    <a:solidFill>
                      <a:schemeClr val="bg1"/>
                    </a:solidFill>
                  </a:tcPr>
                </a:tc>
              </a:tr>
              <a:tr h="546363">
                <a:tc>
                  <a:txBody>
                    <a:bodyPr/>
                    <a:lstStyle/>
                    <a:p>
                      <a:pPr marL="0" marR="0">
                        <a:spcBef>
                          <a:spcPts val="0"/>
                        </a:spcBef>
                        <a:spcAft>
                          <a:spcPts val="0"/>
                        </a:spcAft>
                      </a:pPr>
                      <a:r>
                        <a:rPr lang="en-US" sz="1600">
                          <a:solidFill>
                            <a:schemeClr val="tx1"/>
                          </a:solidFill>
                          <a:effectLst/>
                        </a:rPr>
                        <a:t>2015</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$95,000</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$44,000 to $120,000</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$120,000</a:t>
                      </a:r>
                      <a:endParaRPr lang="en-US" sz="1600">
                        <a:solidFill>
                          <a:schemeClr val="tx1"/>
                        </a:solidFill>
                        <a:effectLst/>
                        <a:latin typeface="Cambria"/>
                        <a:ea typeface="Cambria"/>
                        <a:cs typeface="Times New Roman"/>
                      </a:endParaRPr>
                    </a:p>
                  </a:txBody>
                  <a:tcPr marL="73025" marR="73025" marT="0" marB="0">
                    <a:solidFill>
                      <a:schemeClr val="bg1"/>
                    </a:solidFill>
                  </a:tcPr>
                </a:tc>
              </a:tr>
              <a:tr h="546363">
                <a:tc>
                  <a:txBody>
                    <a:bodyPr/>
                    <a:lstStyle/>
                    <a:p>
                      <a:pPr marL="0" marR="0">
                        <a:spcBef>
                          <a:spcPts val="0"/>
                        </a:spcBef>
                        <a:spcAft>
                          <a:spcPts val="0"/>
                        </a:spcAft>
                      </a:pPr>
                      <a:r>
                        <a:rPr lang="en-US" sz="1600">
                          <a:solidFill>
                            <a:schemeClr val="tx1"/>
                          </a:solidFill>
                          <a:effectLst/>
                        </a:rPr>
                        <a:t>2016</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$120,000</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$25,000 to $120,000</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$60,000</a:t>
                      </a:r>
                      <a:endParaRPr lang="en-US" sz="1600">
                        <a:solidFill>
                          <a:schemeClr val="tx1"/>
                        </a:solidFill>
                        <a:effectLst/>
                        <a:latin typeface="Cambria"/>
                        <a:ea typeface="Cambria"/>
                        <a:cs typeface="Times New Roman"/>
                      </a:endParaRPr>
                    </a:p>
                  </a:txBody>
                  <a:tcPr marL="73025" marR="73025" marT="0" marB="0">
                    <a:solidFill>
                      <a:schemeClr val="bg1"/>
                    </a:solidFill>
                  </a:tcPr>
                </a:tc>
              </a:tr>
              <a:tr h="546363">
                <a:tc>
                  <a:txBody>
                    <a:bodyPr/>
                    <a:lstStyle/>
                    <a:p>
                      <a:pPr marL="0" marR="0">
                        <a:spcBef>
                          <a:spcPts val="0"/>
                        </a:spcBef>
                        <a:spcAft>
                          <a:spcPts val="0"/>
                        </a:spcAft>
                      </a:pPr>
                      <a:r>
                        <a:rPr lang="en-US" sz="1600">
                          <a:solidFill>
                            <a:schemeClr val="tx1"/>
                          </a:solidFill>
                          <a:effectLst/>
                        </a:rPr>
                        <a:t>2017</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$135,000</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a:solidFill>
                            <a:schemeClr val="tx1"/>
                          </a:solidFill>
                          <a:effectLst/>
                        </a:rPr>
                        <a:t>$25,000 to $135,000</a:t>
                      </a:r>
                      <a:endParaRPr lang="en-US" sz="1600">
                        <a:solidFill>
                          <a:schemeClr val="tx1"/>
                        </a:solidFill>
                        <a:effectLst/>
                        <a:latin typeface="Cambria"/>
                        <a:ea typeface="Cambria"/>
                        <a:cs typeface="Times New Roman"/>
                      </a:endParaRPr>
                    </a:p>
                  </a:txBody>
                  <a:tcPr marL="73025" marR="73025" marT="0" marB="0">
                    <a:solidFill>
                      <a:schemeClr val="bg1"/>
                    </a:solidFill>
                  </a:tcPr>
                </a:tc>
                <a:tc>
                  <a:txBody>
                    <a:bodyPr/>
                    <a:lstStyle/>
                    <a:p>
                      <a:pPr marL="0" marR="0">
                        <a:spcBef>
                          <a:spcPts val="0"/>
                        </a:spcBef>
                        <a:spcAft>
                          <a:spcPts val="0"/>
                        </a:spcAft>
                      </a:pPr>
                      <a:r>
                        <a:rPr lang="en-US" sz="1600" dirty="0">
                          <a:solidFill>
                            <a:schemeClr val="tx1"/>
                          </a:solidFill>
                          <a:effectLst/>
                        </a:rPr>
                        <a:t>$130,000</a:t>
                      </a:r>
                      <a:endParaRPr lang="en-US" sz="1600" dirty="0">
                        <a:solidFill>
                          <a:schemeClr val="tx1"/>
                        </a:solidFill>
                        <a:effectLst/>
                        <a:latin typeface="Cambria"/>
                        <a:ea typeface="Cambria"/>
                        <a:cs typeface="Times New Roman"/>
                      </a:endParaRPr>
                    </a:p>
                  </a:txBody>
                  <a:tcPr marL="73025" marR="73025" marT="0" marB="0">
                    <a:solidFill>
                      <a:schemeClr val="bg1"/>
                    </a:solidFill>
                  </a:tcPr>
                </a:tc>
              </a:tr>
            </a:tbl>
          </a:graphicData>
        </a:graphic>
      </p:graphicFrame>
    </p:spTree>
    <p:extLst>
      <p:ext uri="{BB962C8B-B14F-4D97-AF65-F5344CB8AC3E}">
        <p14:creationId xmlns:p14="http://schemas.microsoft.com/office/powerpoint/2010/main" val="237346223"/>
      </p:ext>
    </p:extLst>
  </p:cSld>
  <p:clrMapOvr>
    <a:masterClrMapping/>
  </p:clrMapOvr>
  <p:transition>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New Flexibility Strategies </a:t>
            </a:r>
            <a:endParaRPr lang="en-US" dirty="0"/>
          </a:p>
        </p:txBody>
      </p:sp>
      <p:sp>
        <p:nvSpPr>
          <p:cNvPr id="3" name="Content Placeholder 2"/>
          <p:cNvSpPr>
            <a:spLocks noGrp="1"/>
          </p:cNvSpPr>
          <p:nvPr>
            <p:ph idx="1"/>
          </p:nvPr>
        </p:nvSpPr>
        <p:spPr/>
        <p:txBody>
          <a:bodyPr/>
          <a:lstStyle/>
          <a:p>
            <a:r>
              <a:rPr lang="en-US" sz="2800" dirty="0" smtClean="0"/>
              <a:t>Funding over time</a:t>
            </a:r>
          </a:p>
          <a:p>
            <a:endParaRPr lang="en-US" sz="2800" dirty="0" smtClean="0"/>
          </a:p>
          <a:p>
            <a:r>
              <a:rPr lang="en-US" sz="2800" dirty="0" smtClean="0"/>
              <a:t>Amend Plan</a:t>
            </a:r>
          </a:p>
          <a:p>
            <a:endParaRPr lang="en-US" sz="2800" dirty="0" smtClean="0"/>
          </a:p>
          <a:p>
            <a:r>
              <a:rPr lang="en-US" sz="2800" dirty="0" smtClean="0"/>
              <a:t>Freeze the Plan</a:t>
            </a:r>
          </a:p>
          <a:p>
            <a:endParaRPr lang="en-US" sz="2800" dirty="0" smtClean="0"/>
          </a:p>
          <a:p>
            <a:r>
              <a:rPr lang="en-US" sz="2800" dirty="0" smtClean="0"/>
              <a:t>Terminate and roll to IRA</a:t>
            </a:r>
          </a:p>
          <a:p>
            <a:endParaRPr lang="en-US" sz="2800" dirty="0"/>
          </a:p>
        </p:txBody>
      </p:sp>
    </p:spTree>
    <p:extLst>
      <p:ext uri="{BB962C8B-B14F-4D97-AF65-F5344CB8AC3E}">
        <p14:creationId xmlns:p14="http://schemas.microsoft.com/office/powerpoint/2010/main" val="3322379752"/>
      </p:ext>
    </p:extLst>
  </p:cSld>
  <p:clrMapOvr>
    <a:masterClrMapping/>
  </p:clrMapOvr>
  <p:transition>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Rectangle 1"/>
          <p:cNvSpPr>
            <a:spLocks noChangeArrowheads="1"/>
          </p:cNvSpPr>
          <p:nvPr/>
        </p:nvSpPr>
        <p:spPr bwMode="auto">
          <a:xfrm>
            <a:off x="203200" y="58057"/>
            <a:ext cx="817880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algn="ctr" eaLnBrk="1" hangingPunct="1">
              <a:lnSpc>
                <a:spcPct val="90000"/>
              </a:lnSpc>
            </a:pPr>
            <a:r>
              <a:rPr lang="en-US" altLang="en-US" sz="3200" b="1" dirty="0" smtClean="0">
                <a:solidFill>
                  <a:srgbClr val="387C2B"/>
                </a:solidFill>
                <a:latin typeface="+mj-lt"/>
              </a:rPr>
              <a:t>SUMMARY:</a:t>
            </a:r>
          </a:p>
          <a:p>
            <a:pPr algn="ctr" eaLnBrk="1" hangingPunct="1">
              <a:lnSpc>
                <a:spcPct val="90000"/>
              </a:lnSpc>
            </a:pPr>
            <a:r>
              <a:rPr lang="en-US" altLang="en-US" sz="3200" b="1" dirty="0" smtClean="0">
                <a:solidFill>
                  <a:srgbClr val="387C2B"/>
                </a:solidFill>
                <a:latin typeface="+mj-lt"/>
              </a:rPr>
              <a:t>Advantages of Micro DB Plans</a:t>
            </a:r>
            <a:endParaRPr lang="en-US" altLang="en-US" sz="3200" b="1" dirty="0">
              <a:solidFill>
                <a:srgbClr val="387C2B"/>
              </a:solidFill>
              <a:latin typeface="+mj-lt"/>
            </a:endParaRPr>
          </a:p>
        </p:txBody>
      </p:sp>
      <p:sp>
        <p:nvSpPr>
          <p:cNvPr id="91138" name="Rectangle 3"/>
          <p:cNvSpPr>
            <a:spLocks noChangeArrowheads="1"/>
          </p:cNvSpPr>
          <p:nvPr/>
        </p:nvSpPr>
        <p:spPr bwMode="auto">
          <a:xfrm>
            <a:off x="279400" y="1262063"/>
            <a:ext cx="8102600" cy="5524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defTabSz="793750" eaLnBrk="0" hangingPunct="0">
              <a:defRPr sz="2400">
                <a:solidFill>
                  <a:schemeClr val="tx1"/>
                </a:solidFill>
                <a:latin typeface="Verdana" pitchFamily="34" charset="0"/>
                <a:ea typeface="MS PGothic" pitchFamily="34" charset="-128"/>
              </a:defRPr>
            </a:lvl1pPr>
            <a:lvl2pPr marL="914400" indent="-342900" defTabSz="793750" eaLnBrk="0" hangingPunct="0">
              <a:defRPr sz="2400">
                <a:solidFill>
                  <a:schemeClr val="tx1"/>
                </a:solidFill>
                <a:latin typeface="Verdana" pitchFamily="34" charset="0"/>
                <a:ea typeface="MS PGothic" pitchFamily="34" charset="-128"/>
              </a:defRPr>
            </a:lvl2pPr>
            <a:lvl3pPr marL="1143000" indent="-228600" defTabSz="793750" eaLnBrk="0" hangingPunct="0">
              <a:defRPr sz="2400">
                <a:solidFill>
                  <a:schemeClr val="tx1"/>
                </a:solidFill>
                <a:latin typeface="Verdana" pitchFamily="34" charset="0"/>
                <a:ea typeface="MS PGothic" pitchFamily="34" charset="-128"/>
              </a:defRPr>
            </a:lvl3pPr>
            <a:lvl4pPr marL="1600200" indent="-228600" defTabSz="793750" eaLnBrk="0" hangingPunct="0">
              <a:defRPr sz="2400">
                <a:solidFill>
                  <a:schemeClr val="tx1"/>
                </a:solidFill>
                <a:latin typeface="Verdana" pitchFamily="34" charset="0"/>
                <a:ea typeface="MS PGothic" pitchFamily="34" charset="-128"/>
              </a:defRPr>
            </a:lvl4pPr>
            <a:lvl5pPr marL="2057400" indent="-228600" defTabSz="793750" eaLnBrk="0" hangingPunct="0">
              <a:defRPr sz="2400">
                <a:solidFill>
                  <a:schemeClr val="tx1"/>
                </a:solidFill>
                <a:latin typeface="Verdana" pitchFamily="34" charset="0"/>
                <a:ea typeface="MS PGothic" pitchFamily="34" charset="-128"/>
              </a:defRPr>
            </a:lvl5pPr>
            <a:lvl6pPr marL="2514600" indent="-228600" defTabSz="79375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defTabSz="79375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defTabSz="79375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defTabSz="79375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a:spcBef>
                <a:spcPts val="600"/>
              </a:spcBef>
              <a:buClr>
                <a:srgbClr val="0067AD"/>
              </a:buClr>
              <a:buFont typeface="Wingdings" panose="05000000000000000000" pitchFamily="2" charset="2"/>
              <a:buChar char="§"/>
            </a:pPr>
            <a:r>
              <a:rPr lang="en-US" altLang="en-US" dirty="0" smtClean="0"/>
              <a:t>LARGE </a:t>
            </a:r>
            <a:r>
              <a:rPr lang="en-US" altLang="en-US" dirty="0"/>
              <a:t>contributions for the next 5-10 years </a:t>
            </a:r>
            <a:br>
              <a:rPr lang="en-US" altLang="en-US" dirty="0"/>
            </a:br>
            <a:r>
              <a:rPr lang="en-US" altLang="en-US" sz="2000" dirty="0"/>
              <a:t> </a:t>
            </a:r>
            <a:r>
              <a:rPr lang="en-US" altLang="en-US" sz="2000" b="1" dirty="0">
                <a:solidFill>
                  <a:srgbClr val="E46C0A"/>
                </a:solidFill>
              </a:rPr>
              <a:t>$1MM to $2MM </a:t>
            </a:r>
            <a:r>
              <a:rPr lang="en-US" altLang="en-US" sz="2000" dirty="0"/>
              <a:t>in </a:t>
            </a:r>
            <a:r>
              <a:rPr lang="en-US" altLang="en-US" sz="2000" dirty="0" smtClean="0"/>
              <a:t>new client savings</a:t>
            </a:r>
            <a:endParaRPr lang="en-US" altLang="en-US" sz="2000" dirty="0"/>
          </a:p>
          <a:p>
            <a:pPr>
              <a:spcBef>
                <a:spcPts val="600"/>
              </a:spcBef>
              <a:buClr>
                <a:srgbClr val="0067AD"/>
              </a:buClr>
              <a:buFont typeface="Wingdings" panose="05000000000000000000" pitchFamily="2" charset="2"/>
              <a:buChar char="§"/>
            </a:pPr>
            <a:r>
              <a:rPr lang="en-US" altLang="en-US" dirty="0"/>
              <a:t>LARGE tax-deduction, saves client </a:t>
            </a:r>
            <a:br>
              <a:rPr lang="en-US" altLang="en-US" dirty="0"/>
            </a:br>
            <a:r>
              <a:rPr lang="en-US" altLang="en-US" sz="2000" dirty="0"/>
              <a:t> </a:t>
            </a:r>
            <a:r>
              <a:rPr lang="en-US" altLang="en-US" sz="2000" b="1" dirty="0">
                <a:solidFill>
                  <a:srgbClr val="E46C0A"/>
                </a:solidFill>
              </a:rPr>
              <a:t>$40,000-$60,000</a:t>
            </a:r>
            <a:r>
              <a:rPr lang="en-US" altLang="en-US" sz="2000" dirty="0"/>
              <a:t>* or more in 2013</a:t>
            </a:r>
            <a:br>
              <a:rPr lang="en-US" altLang="en-US" sz="2000" dirty="0"/>
            </a:br>
            <a:r>
              <a:rPr lang="en-US" altLang="en-US" sz="1400" dirty="0"/>
              <a:t>* Assumes a 38% tax rate</a:t>
            </a:r>
          </a:p>
          <a:p>
            <a:pPr>
              <a:spcBef>
                <a:spcPts val="600"/>
              </a:spcBef>
              <a:buClr>
                <a:srgbClr val="0067AD"/>
              </a:buClr>
              <a:buFont typeface="Wingdings" panose="05000000000000000000" pitchFamily="2" charset="2"/>
              <a:buChar char="§"/>
            </a:pPr>
            <a:r>
              <a:rPr lang="en-US" altLang="en-US" dirty="0"/>
              <a:t>Seek stable, low risk </a:t>
            </a:r>
            <a:r>
              <a:rPr lang="en-US" altLang="en-US" dirty="0" smtClean="0"/>
              <a:t>investments, not chasing high returns</a:t>
            </a:r>
          </a:p>
          <a:p>
            <a:pPr>
              <a:spcBef>
                <a:spcPts val="600"/>
              </a:spcBef>
              <a:buClr>
                <a:srgbClr val="0067AD"/>
              </a:buClr>
              <a:buFont typeface="Wingdings" panose="05000000000000000000" pitchFamily="2" charset="2"/>
              <a:buChar char="§"/>
            </a:pPr>
            <a:r>
              <a:rPr lang="en-US" altLang="en-US" dirty="0"/>
              <a:t>Access to wide variety of </a:t>
            </a:r>
            <a:r>
              <a:rPr lang="en-US" altLang="en-US" dirty="0" smtClean="0"/>
              <a:t>investments</a:t>
            </a:r>
            <a:endParaRPr lang="en-US" altLang="en-US" dirty="0"/>
          </a:p>
          <a:p>
            <a:pPr>
              <a:spcBef>
                <a:spcPts val="600"/>
              </a:spcBef>
              <a:buClr>
                <a:srgbClr val="0067AD"/>
              </a:buClr>
              <a:buFont typeface="Wingdings" panose="05000000000000000000" pitchFamily="2" charset="2"/>
              <a:buChar char="§"/>
            </a:pPr>
            <a:r>
              <a:rPr lang="en-US" altLang="en-US" dirty="0" smtClean="0"/>
              <a:t>Loans </a:t>
            </a:r>
            <a:r>
              <a:rPr lang="en-US" altLang="en-US" dirty="0"/>
              <a:t>available</a:t>
            </a:r>
          </a:p>
          <a:p>
            <a:pPr>
              <a:spcBef>
                <a:spcPts val="600"/>
              </a:spcBef>
              <a:buClr>
                <a:srgbClr val="0067AD"/>
              </a:buClr>
              <a:buFont typeface="Wingdings" panose="05000000000000000000" pitchFamily="2" charset="2"/>
              <a:buChar char="§"/>
            </a:pPr>
            <a:r>
              <a:rPr lang="en-US" altLang="en-US" sz="2000" dirty="0" smtClean="0"/>
              <a:t>Streamlined</a:t>
            </a:r>
            <a:r>
              <a:rPr lang="en-US" altLang="en-US" sz="2000" dirty="0"/>
              <a:t>, easy set up, IRS-approved prototype document </a:t>
            </a:r>
            <a:endParaRPr lang="en-US" altLang="en-US" sz="2000" dirty="0" smtClean="0"/>
          </a:p>
          <a:p>
            <a:pPr>
              <a:spcBef>
                <a:spcPts val="600"/>
              </a:spcBef>
              <a:buClr>
                <a:srgbClr val="0067AD"/>
              </a:buClr>
              <a:buFont typeface="Wingdings" panose="05000000000000000000" pitchFamily="2" charset="2"/>
              <a:buChar char="§"/>
            </a:pPr>
            <a:r>
              <a:rPr lang="en-US" altLang="en-US" sz="2000" dirty="0"/>
              <a:t>Clients </a:t>
            </a:r>
            <a:r>
              <a:rPr lang="en-US" altLang="en-US" sz="2000" dirty="0" smtClean="0"/>
              <a:t>ready </a:t>
            </a:r>
            <a:r>
              <a:rPr lang="en-US" altLang="en-US" sz="2000" dirty="0"/>
              <a:t>to </a:t>
            </a:r>
            <a:r>
              <a:rPr lang="en-US" altLang="en-US" sz="2000" dirty="0" smtClean="0"/>
              <a:t>save </a:t>
            </a:r>
            <a:r>
              <a:rPr lang="en-US" altLang="en-US" sz="2000" dirty="0"/>
              <a:t>who previously shied away from </a:t>
            </a:r>
            <a:r>
              <a:rPr lang="en-US" altLang="en-US" sz="2000" dirty="0" smtClean="0"/>
              <a:t>commitment, now have more control over their contributions</a:t>
            </a:r>
            <a:endParaRPr lang="en-US" altLang="en-US" sz="2000" dirty="0"/>
          </a:p>
          <a:p>
            <a:pPr lvl="1">
              <a:spcBef>
                <a:spcPts val="600"/>
              </a:spcBef>
              <a:buClr>
                <a:srgbClr val="0067AD"/>
              </a:buClr>
              <a:buFont typeface="Verdana" pitchFamily="34" charset="0"/>
              <a:buChar char="–"/>
            </a:pPr>
            <a:endParaRPr lang="en-US" altLang="en-US" sz="2000" dirty="0"/>
          </a:p>
        </p:txBody>
      </p:sp>
    </p:spTree>
  </p:cSld>
  <p:clrMapOvr>
    <a:masterClrMapping/>
  </p:clrMapOvr>
  <p:transition>
    <p:wipe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Rectangle 2"/>
          <p:cNvSpPr>
            <a:spLocks noGrp="1"/>
          </p:cNvSpPr>
          <p:nvPr>
            <p:ph type="title" idx="4294967295"/>
          </p:nvPr>
        </p:nvSpPr>
        <p:spPr/>
        <p:txBody>
          <a:bodyPr/>
          <a:lstStyle/>
          <a:p>
            <a:r>
              <a:rPr lang="en-US" altLang="en-US" dirty="0" smtClean="0"/>
              <a:t>SUMMARY: Plan Considerations</a:t>
            </a:r>
          </a:p>
        </p:txBody>
      </p:sp>
      <p:sp>
        <p:nvSpPr>
          <p:cNvPr id="93186" name="Rectangle 3"/>
          <p:cNvSpPr>
            <a:spLocks noGrp="1"/>
          </p:cNvSpPr>
          <p:nvPr>
            <p:ph type="body" idx="4294967295"/>
          </p:nvPr>
        </p:nvSpPr>
        <p:spPr/>
        <p:txBody>
          <a:bodyPr/>
          <a:lstStyle/>
          <a:p>
            <a:pPr>
              <a:spcBef>
                <a:spcPct val="60000"/>
              </a:spcBef>
            </a:pPr>
            <a:r>
              <a:rPr lang="en-US" altLang="en-US" sz="2800" dirty="0" smtClean="0"/>
              <a:t>Defined Benefit Plans are not right for everyone</a:t>
            </a:r>
          </a:p>
          <a:p>
            <a:pPr lvl="1">
              <a:spcBef>
                <a:spcPct val="60000"/>
              </a:spcBef>
            </a:pPr>
            <a:r>
              <a:rPr lang="en-US" altLang="en-US" sz="2400" dirty="0" smtClean="0"/>
              <a:t>Annual contributions are required</a:t>
            </a:r>
          </a:p>
          <a:p>
            <a:pPr lvl="1">
              <a:spcBef>
                <a:spcPct val="60000"/>
              </a:spcBef>
            </a:pPr>
            <a:r>
              <a:rPr lang="en-US" altLang="en-US" sz="2400" dirty="0" smtClean="0"/>
              <a:t>More expensive to establish and maintain</a:t>
            </a:r>
          </a:p>
          <a:p>
            <a:pPr lvl="1">
              <a:spcBef>
                <a:spcPct val="60000"/>
              </a:spcBef>
            </a:pPr>
            <a:r>
              <a:rPr lang="en-US" altLang="en-US" sz="2400" dirty="0" smtClean="0"/>
              <a:t>Primarily funded by the employer</a:t>
            </a:r>
          </a:p>
          <a:p>
            <a:pPr lvl="1">
              <a:spcBef>
                <a:spcPct val="60000"/>
              </a:spcBef>
            </a:pPr>
            <a:r>
              <a:rPr lang="en-US" altLang="en-US" sz="2400" dirty="0" smtClean="0"/>
              <a:t>Benefits generally must be paid regardless of how plan performs</a:t>
            </a:r>
          </a:p>
        </p:txBody>
      </p:sp>
    </p:spTree>
  </p:cSld>
  <p:clrMapOvr>
    <a:masterClrMapping/>
  </p:clrMapOvr>
  <p:transition>
    <p:wipe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
          <p:cNvSpPr>
            <a:spLocks noChangeArrowheads="1"/>
          </p:cNvSpPr>
          <p:nvPr/>
        </p:nvSpPr>
        <p:spPr bwMode="auto">
          <a:xfrm>
            <a:off x="1447800" y="76200"/>
            <a:ext cx="6477000" cy="979488"/>
          </a:xfrm>
          <a:prstGeom prst="rect">
            <a:avLst/>
          </a:prstGeom>
          <a:noFill/>
          <a:ln w="9525">
            <a:noFill/>
            <a:miter lim="800000"/>
            <a:headEnd/>
            <a:tailEnd/>
          </a:ln>
        </p:spPr>
        <p:txBody>
          <a:bodyPr>
            <a:spAutoFit/>
          </a:bodyPr>
          <a:lstStyle/>
          <a:p>
            <a:pPr algn="ctr">
              <a:lnSpc>
                <a:spcPct val="90000"/>
              </a:lnSpc>
              <a:defRPr/>
            </a:pPr>
            <a:r>
              <a:rPr lang="en-US" sz="3200" b="1" dirty="0">
                <a:solidFill>
                  <a:srgbClr val="387C2B"/>
                </a:solidFill>
                <a:latin typeface="+mj-lt"/>
                <a:ea typeface="ＭＳ Ｐゴシック" pitchFamily="34" charset="-128"/>
              </a:rPr>
              <a:t>Plan Set-up / </a:t>
            </a:r>
          </a:p>
          <a:p>
            <a:pPr algn="ctr">
              <a:lnSpc>
                <a:spcPct val="90000"/>
              </a:lnSpc>
              <a:defRPr/>
            </a:pPr>
            <a:r>
              <a:rPr lang="en-US" sz="3200" b="1" dirty="0">
                <a:solidFill>
                  <a:srgbClr val="387C2B"/>
                </a:solidFill>
                <a:latin typeface="+mj-lt"/>
                <a:ea typeface="ＭＳ Ｐゴシック" pitchFamily="34" charset="-128"/>
              </a:rPr>
              <a:t>Funding Deadlines</a:t>
            </a:r>
          </a:p>
        </p:txBody>
      </p:sp>
      <p:sp>
        <p:nvSpPr>
          <p:cNvPr id="82946" name="Rectangle 2"/>
          <p:cNvSpPr>
            <a:spLocks noChangeArrowheads="1"/>
          </p:cNvSpPr>
          <p:nvPr/>
        </p:nvSpPr>
        <p:spPr bwMode="auto">
          <a:xfrm>
            <a:off x="457200" y="1371600"/>
            <a:ext cx="8286750" cy="4955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39725" indent="-339725" defTabSz="793750" eaLnBrk="0" hangingPunct="0">
              <a:defRPr sz="2400">
                <a:solidFill>
                  <a:schemeClr val="tx1"/>
                </a:solidFill>
                <a:latin typeface="Verdana" pitchFamily="34" charset="0"/>
                <a:ea typeface="MS PGothic" pitchFamily="34" charset="-128"/>
              </a:defRPr>
            </a:lvl1pPr>
            <a:lvl2pPr marL="796925" indent="-339725" defTabSz="793750" eaLnBrk="0" hangingPunct="0">
              <a:defRPr sz="2400">
                <a:solidFill>
                  <a:schemeClr val="tx1"/>
                </a:solidFill>
                <a:latin typeface="Verdana" pitchFamily="34" charset="0"/>
                <a:ea typeface="MS PGothic" pitchFamily="34" charset="-128"/>
              </a:defRPr>
            </a:lvl2pPr>
            <a:lvl3pPr marL="1143000" indent="-228600" defTabSz="793750" eaLnBrk="0" hangingPunct="0">
              <a:defRPr sz="2400">
                <a:solidFill>
                  <a:schemeClr val="tx1"/>
                </a:solidFill>
                <a:latin typeface="Verdana" pitchFamily="34" charset="0"/>
                <a:ea typeface="MS PGothic" pitchFamily="34" charset="-128"/>
              </a:defRPr>
            </a:lvl3pPr>
            <a:lvl4pPr marL="1600200" indent="-228600" defTabSz="793750" eaLnBrk="0" hangingPunct="0">
              <a:defRPr sz="2400">
                <a:solidFill>
                  <a:schemeClr val="tx1"/>
                </a:solidFill>
                <a:latin typeface="Verdana" pitchFamily="34" charset="0"/>
                <a:ea typeface="MS PGothic" pitchFamily="34" charset="-128"/>
              </a:defRPr>
            </a:lvl4pPr>
            <a:lvl5pPr marL="2057400" indent="-228600" defTabSz="793750" eaLnBrk="0" hangingPunct="0">
              <a:defRPr sz="2400">
                <a:solidFill>
                  <a:schemeClr val="tx1"/>
                </a:solidFill>
                <a:latin typeface="Verdana" pitchFamily="34" charset="0"/>
                <a:ea typeface="MS PGothic" pitchFamily="34" charset="-128"/>
              </a:defRPr>
            </a:lvl5pPr>
            <a:lvl6pPr marL="2514600" indent="-228600" defTabSz="79375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defTabSz="79375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defTabSz="79375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defTabSz="79375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buClr>
                <a:srgbClr val="0067AD"/>
              </a:buClr>
              <a:buFont typeface="Wingdings" pitchFamily="2" charset="2"/>
              <a:buChar char="§"/>
            </a:pPr>
            <a:r>
              <a:rPr lang="en-US" altLang="en-US" b="1" dirty="0"/>
              <a:t>Plan Set-up</a:t>
            </a:r>
            <a:r>
              <a:rPr lang="en-US" altLang="en-US" dirty="0"/>
              <a:t>:  Must be established by end of plan year, usually December </a:t>
            </a:r>
            <a:r>
              <a:rPr lang="en-US" altLang="en-US" dirty="0" smtClean="0"/>
              <a:t>31</a:t>
            </a:r>
            <a:r>
              <a:rPr lang="en-US" altLang="en-US" baseline="30000" dirty="0" smtClean="0"/>
              <a:t>st</a:t>
            </a:r>
          </a:p>
          <a:p>
            <a:pPr lvl="1" eaLnBrk="1" hangingPunct="1">
              <a:buClr>
                <a:srgbClr val="0067AD"/>
              </a:buClr>
              <a:buFont typeface="Wingdings" pitchFamily="2" charset="2"/>
              <a:buChar char="§"/>
            </a:pPr>
            <a:endParaRPr lang="en-US" altLang="en-US" baseline="30000" dirty="0"/>
          </a:p>
          <a:p>
            <a:pPr lvl="1" eaLnBrk="1" hangingPunct="1">
              <a:buClr>
                <a:srgbClr val="0067AD"/>
              </a:buClr>
              <a:buFont typeface="Wingdings" pitchFamily="2" charset="2"/>
              <a:buChar char="§"/>
            </a:pPr>
            <a:r>
              <a:rPr lang="en-US" altLang="en-US" dirty="0" smtClean="0"/>
              <a:t>Dedicated DB - Quick Adoption Process</a:t>
            </a:r>
            <a:endParaRPr lang="en-US" altLang="en-US" baseline="30000" dirty="0"/>
          </a:p>
          <a:p>
            <a:pPr marL="0" indent="0" eaLnBrk="1" hangingPunct="1">
              <a:buClr>
                <a:srgbClr val="0067AD"/>
              </a:buClr>
            </a:pPr>
            <a:endParaRPr lang="en-US" altLang="en-US" dirty="0"/>
          </a:p>
          <a:p>
            <a:pPr eaLnBrk="1" hangingPunct="1">
              <a:buClr>
                <a:srgbClr val="0067AD"/>
              </a:buClr>
              <a:buFont typeface="Wingdings" pitchFamily="2" charset="2"/>
              <a:buChar char="§"/>
            </a:pPr>
            <a:r>
              <a:rPr lang="en-US" altLang="en-US" b="1" dirty="0"/>
              <a:t>Individual 401(k) Salary Deferral Contributions </a:t>
            </a:r>
            <a:r>
              <a:rPr lang="en-US" altLang="en-US" dirty="0"/>
              <a:t/>
            </a:r>
            <a:br>
              <a:rPr lang="en-US" altLang="en-US" dirty="0"/>
            </a:br>
            <a:r>
              <a:rPr lang="en-US" altLang="en-US" dirty="0" smtClean="0"/>
              <a:t>	</a:t>
            </a:r>
            <a:r>
              <a:rPr lang="en-US" altLang="en-US" sz="2000" dirty="0" smtClean="0"/>
              <a:t>Due </a:t>
            </a:r>
            <a:r>
              <a:rPr lang="en-US" altLang="en-US" sz="2000" dirty="0"/>
              <a:t>as soon as administratively possible </a:t>
            </a:r>
          </a:p>
          <a:p>
            <a:pPr eaLnBrk="1" hangingPunct="1">
              <a:buClr>
                <a:srgbClr val="0067AD"/>
              </a:buClr>
              <a:buFont typeface="Wingdings" pitchFamily="2" charset="2"/>
              <a:buChar char="§"/>
            </a:pPr>
            <a:endParaRPr lang="en-US" altLang="en-US" dirty="0"/>
          </a:p>
          <a:p>
            <a:pPr eaLnBrk="1" hangingPunct="1">
              <a:buClr>
                <a:srgbClr val="0067AD"/>
              </a:buClr>
              <a:buFont typeface="Wingdings" pitchFamily="2" charset="2"/>
              <a:buChar char="§"/>
            </a:pPr>
            <a:r>
              <a:rPr lang="en-US" altLang="en-US" b="1" dirty="0"/>
              <a:t>Individual 401(k) Employer Profit-Sharing </a:t>
            </a:r>
            <a:r>
              <a:rPr lang="en-US" altLang="en-US" sz="2000" dirty="0"/>
              <a:t>Contributions due by tax-filing deadline, including extensions</a:t>
            </a:r>
          </a:p>
          <a:p>
            <a:pPr eaLnBrk="1" hangingPunct="1">
              <a:buClr>
                <a:srgbClr val="0067AD"/>
              </a:buClr>
              <a:buFont typeface="Wingdings" pitchFamily="2" charset="2"/>
              <a:buChar char="§"/>
            </a:pPr>
            <a:r>
              <a:rPr lang="en-US" altLang="en-US" b="1" dirty="0" err="1" smtClean="0"/>
              <a:t>OnePersonPlus</a:t>
            </a:r>
            <a:r>
              <a:rPr lang="en-US" altLang="en-US" b="1" dirty="0" smtClean="0"/>
              <a:t> DB </a:t>
            </a:r>
            <a:r>
              <a:rPr lang="en-US" altLang="en-US" b="1" dirty="0"/>
              <a:t>Contributions</a:t>
            </a:r>
          </a:p>
          <a:p>
            <a:pPr lvl="1" eaLnBrk="1" hangingPunct="1">
              <a:buClr>
                <a:srgbClr val="0067AD"/>
              </a:buClr>
              <a:buFont typeface="Verdana" pitchFamily="34" charset="0"/>
              <a:buChar char="–"/>
            </a:pPr>
            <a:r>
              <a:rPr lang="en-US" altLang="en-US" sz="2000" dirty="0"/>
              <a:t>8 ½ Months after end of plan year</a:t>
            </a:r>
          </a:p>
        </p:txBody>
      </p:sp>
    </p:spTree>
  </p:cSld>
  <p:clrMapOvr>
    <a:masterClrMapping/>
  </p:clrMapOvr>
  <p:transition>
    <p:wipe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1"/>
          <p:cNvSpPr>
            <a:spLocks noChangeArrowheads="1"/>
          </p:cNvSpPr>
          <p:nvPr/>
        </p:nvSpPr>
        <p:spPr bwMode="auto">
          <a:xfrm>
            <a:off x="533401" y="381000"/>
            <a:ext cx="7924800" cy="535531"/>
          </a:xfrm>
          <a:prstGeom prst="rect">
            <a:avLst/>
          </a:prstGeom>
          <a:noFill/>
          <a:ln>
            <a:noFill/>
          </a:ln>
          <a:extLst/>
        </p:spPr>
        <p:txBody>
          <a:bodyPr wrap="square">
            <a:spAutoFit/>
          </a:bodyPr>
          <a:lstStyle/>
          <a:p>
            <a:pPr>
              <a:lnSpc>
                <a:spcPct val="90000"/>
              </a:lnSpc>
              <a:defRPr/>
            </a:pPr>
            <a:r>
              <a:rPr lang="en-US" sz="3200" b="1" dirty="0" smtClean="0">
                <a:solidFill>
                  <a:srgbClr val="387C2B"/>
                </a:solidFill>
                <a:latin typeface="+mj-lt"/>
                <a:ea typeface="ＭＳ Ｐゴシック" pitchFamily="34" charset="-128"/>
              </a:rPr>
              <a:t>Supporting  You &amp; Your Clients </a:t>
            </a:r>
            <a:endParaRPr lang="en-US" sz="3200" b="1" dirty="0">
              <a:solidFill>
                <a:srgbClr val="387C2B"/>
              </a:solidFill>
              <a:latin typeface="+mj-lt"/>
              <a:ea typeface="ＭＳ Ｐゴシック" pitchFamily="34" charset="-128"/>
            </a:endParaRPr>
          </a:p>
        </p:txBody>
      </p:sp>
      <p:sp>
        <p:nvSpPr>
          <p:cNvPr id="115714" name="Rectangle 2"/>
          <p:cNvSpPr>
            <a:spLocks noChangeArrowheads="1"/>
          </p:cNvSpPr>
          <p:nvPr/>
        </p:nvSpPr>
        <p:spPr bwMode="auto">
          <a:xfrm>
            <a:off x="228600" y="1371600"/>
            <a:ext cx="8458200" cy="463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Verdana" pitchFamily="34" charset="0"/>
                <a:ea typeface="MS PGothic" pitchFamily="34" charset="-128"/>
              </a:defRPr>
            </a:lvl1pPr>
            <a:lvl2pPr marL="800100" indent="-34290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spcBef>
                <a:spcPts val="600"/>
              </a:spcBef>
              <a:buClr>
                <a:srgbClr val="0067AD"/>
              </a:buClr>
              <a:buFontTx/>
              <a:buAutoNum type="arabicPeriod"/>
            </a:pPr>
            <a:r>
              <a:rPr lang="en-US" altLang="en-US" b="1" dirty="0"/>
              <a:t> </a:t>
            </a:r>
            <a:r>
              <a:rPr lang="en-US" altLang="en-US" b="1" dirty="0" smtClean="0"/>
              <a:t>Online Calculator: </a:t>
            </a:r>
            <a:r>
              <a:rPr lang="en-US" altLang="en-US" dirty="0" smtClean="0"/>
              <a:t>Run an illustration comparing small business plans online </a:t>
            </a:r>
            <a:r>
              <a:rPr lang="en-US" altLang="en-US" dirty="0"/>
              <a:t>at: 		</a:t>
            </a:r>
            <a:r>
              <a:rPr lang="en-US" altLang="en-US" b="1" dirty="0" smtClean="0">
                <a:hlinkClick r:id="rId3"/>
              </a:rPr>
              <a:t>www.OnePersonPlus.com</a:t>
            </a:r>
            <a:r>
              <a:rPr lang="en-US" altLang="en-US" b="1" dirty="0" smtClean="0"/>
              <a:t> </a:t>
            </a:r>
          </a:p>
          <a:p>
            <a:pPr eaLnBrk="1" hangingPunct="1">
              <a:spcBef>
                <a:spcPts val="600"/>
              </a:spcBef>
              <a:buClr>
                <a:srgbClr val="0067AD"/>
              </a:buClr>
            </a:pPr>
            <a:r>
              <a:rPr lang="en-US" altLang="en-US" b="1" dirty="0">
                <a:solidFill>
                  <a:srgbClr val="387C2B"/>
                </a:solidFill>
              </a:rPr>
              <a:t>	</a:t>
            </a:r>
            <a:r>
              <a:rPr lang="en-US" altLang="en-US" b="1" dirty="0" smtClean="0">
                <a:solidFill>
                  <a:srgbClr val="387C2B"/>
                </a:solidFill>
              </a:rPr>
              <a:t>		or</a:t>
            </a:r>
            <a:endParaRPr lang="en-US" altLang="en-US" b="1" dirty="0">
              <a:solidFill>
                <a:srgbClr val="387C2B"/>
              </a:solidFill>
            </a:endParaRPr>
          </a:p>
          <a:p>
            <a:pPr eaLnBrk="1" hangingPunct="1">
              <a:spcBef>
                <a:spcPts val="600"/>
              </a:spcBef>
              <a:buClr>
                <a:srgbClr val="0067AD"/>
              </a:buClr>
            </a:pPr>
            <a:r>
              <a:rPr lang="en-US" altLang="en-US" dirty="0" smtClean="0"/>
              <a:t> Call for a </a:t>
            </a:r>
            <a:r>
              <a:rPr lang="en-US" altLang="en-US" b="1" dirty="0" smtClean="0"/>
              <a:t>custom </a:t>
            </a:r>
            <a:r>
              <a:rPr lang="en-US" altLang="en-US" b="1" dirty="0"/>
              <a:t>proposal</a:t>
            </a:r>
            <a:r>
              <a:rPr lang="en-US" altLang="en-US" dirty="0"/>
              <a:t>: </a:t>
            </a:r>
            <a:r>
              <a:rPr lang="en-US" altLang="en-US" b="1" dirty="0">
                <a:solidFill>
                  <a:srgbClr val="387C2B"/>
                </a:solidFill>
              </a:rPr>
              <a:t>1(866)269-2706</a:t>
            </a:r>
          </a:p>
          <a:p>
            <a:pPr marL="457200" indent="-457200" eaLnBrk="1" hangingPunct="1">
              <a:spcBef>
                <a:spcPts val="600"/>
              </a:spcBef>
              <a:buClr>
                <a:srgbClr val="0067AD"/>
              </a:buClr>
              <a:buFont typeface="+mj-lt"/>
              <a:buAutoNum type="arabicPeriod" startAt="2"/>
            </a:pPr>
            <a:r>
              <a:rPr lang="en-US" altLang="en-US" b="1" dirty="0" smtClean="0"/>
              <a:t>Present to Client: </a:t>
            </a:r>
            <a:r>
              <a:rPr lang="en-US" altLang="en-US" dirty="0" smtClean="0"/>
              <a:t>Dedicated </a:t>
            </a:r>
            <a:r>
              <a:rPr lang="en-US" altLang="en-US" dirty="0"/>
              <a:t>DB </a:t>
            </a:r>
            <a:r>
              <a:rPr lang="en-US" altLang="en-US" dirty="0" smtClean="0"/>
              <a:t>available for call</a:t>
            </a:r>
            <a:endParaRPr lang="en-US" altLang="en-US" dirty="0"/>
          </a:p>
          <a:p>
            <a:pPr marL="457200" indent="-457200" eaLnBrk="1" hangingPunct="1">
              <a:spcBef>
                <a:spcPts val="600"/>
              </a:spcBef>
              <a:buClr>
                <a:srgbClr val="0067AD"/>
              </a:buClr>
              <a:buFont typeface="+mj-lt"/>
              <a:buAutoNum type="arabicPeriod" startAt="2"/>
            </a:pPr>
            <a:r>
              <a:rPr lang="en-US" altLang="en-US" b="1" dirty="0"/>
              <a:t> </a:t>
            </a:r>
            <a:r>
              <a:rPr lang="en-US" altLang="en-US" dirty="0" smtClean="0"/>
              <a:t>Client Completes </a:t>
            </a:r>
            <a:r>
              <a:rPr lang="en-US" altLang="en-US" b="1" dirty="0"/>
              <a:t>Set-up </a:t>
            </a:r>
            <a:r>
              <a:rPr lang="en-US" altLang="en-US" b="1" dirty="0" smtClean="0"/>
              <a:t>Questionnaire</a:t>
            </a:r>
            <a:r>
              <a:rPr lang="en-US" altLang="en-US" dirty="0"/>
              <a:t> </a:t>
            </a:r>
            <a:r>
              <a:rPr lang="en-US" altLang="en-US" dirty="0" smtClean="0"/>
              <a:t>&amp; sends 	to Dedicated </a:t>
            </a:r>
            <a:r>
              <a:rPr lang="en-US" altLang="en-US" dirty="0"/>
              <a:t>DB</a:t>
            </a:r>
          </a:p>
          <a:p>
            <a:pPr marL="914400" lvl="2" indent="0" eaLnBrk="1" hangingPunct="1">
              <a:spcBef>
                <a:spcPts val="600"/>
              </a:spcBef>
              <a:buClr>
                <a:srgbClr val="0067AD"/>
              </a:buClr>
            </a:pPr>
            <a:r>
              <a:rPr lang="en-US" altLang="en-US" sz="2000" dirty="0" smtClean="0"/>
              <a:t> - Set-up </a:t>
            </a:r>
            <a:r>
              <a:rPr lang="en-US" altLang="en-US" sz="2000" dirty="0"/>
              <a:t>Fee ($1,250 for 1-person plan)</a:t>
            </a:r>
          </a:p>
          <a:p>
            <a:pPr marL="457200" indent="-457200" eaLnBrk="1" hangingPunct="1">
              <a:spcBef>
                <a:spcPts val="600"/>
              </a:spcBef>
              <a:buClr>
                <a:srgbClr val="0067AD"/>
              </a:buClr>
              <a:buFont typeface="+mj-lt"/>
              <a:buAutoNum type="arabicPeriod" startAt="2"/>
            </a:pPr>
            <a:r>
              <a:rPr lang="en-US" altLang="en-US" b="1" dirty="0"/>
              <a:t> </a:t>
            </a:r>
            <a:r>
              <a:rPr lang="en-US" altLang="en-US" dirty="0" smtClean="0"/>
              <a:t>Client receives </a:t>
            </a:r>
            <a:r>
              <a:rPr lang="en-US" altLang="en-US" dirty="0"/>
              <a:t>Adoption Agreement for signature</a:t>
            </a:r>
          </a:p>
          <a:p>
            <a:pPr marL="457200" indent="-457200" eaLnBrk="1" hangingPunct="1">
              <a:spcBef>
                <a:spcPts val="600"/>
              </a:spcBef>
              <a:buClr>
                <a:srgbClr val="0067AD"/>
              </a:buClr>
              <a:buFont typeface="+mj-lt"/>
              <a:buAutoNum type="arabicPeriod" startAt="2"/>
            </a:pPr>
            <a:r>
              <a:rPr lang="en-US" altLang="en-US" b="1" dirty="0"/>
              <a:t> </a:t>
            </a:r>
            <a:r>
              <a:rPr lang="en-US" altLang="en-US" dirty="0" smtClean="0"/>
              <a:t>Then opens </a:t>
            </a:r>
            <a:r>
              <a:rPr lang="en-US" altLang="en-US" b="1" dirty="0"/>
              <a:t>investment account</a:t>
            </a:r>
          </a:p>
        </p:txBody>
      </p:sp>
    </p:spTree>
  </p:cSld>
  <p:clrMapOvr>
    <a:masterClrMapping/>
  </p:clrMapOvr>
  <p:transition>
    <p:wipe dir="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1" name="Title 1"/>
          <p:cNvSpPr>
            <a:spLocks noGrp="1"/>
          </p:cNvSpPr>
          <p:nvPr>
            <p:ph type="title"/>
          </p:nvPr>
        </p:nvSpPr>
        <p:spPr/>
        <p:txBody>
          <a:bodyPr/>
          <a:lstStyle/>
          <a:p>
            <a:r>
              <a:rPr lang="en-US" altLang="en-US" sz="3200" smtClean="0"/>
              <a:t>Questions?</a:t>
            </a:r>
          </a:p>
        </p:txBody>
      </p:sp>
      <p:sp>
        <p:nvSpPr>
          <p:cNvPr id="3" name="Content Placeholder 2"/>
          <p:cNvSpPr>
            <a:spLocks noGrp="1"/>
          </p:cNvSpPr>
          <p:nvPr>
            <p:ph idx="1"/>
          </p:nvPr>
        </p:nvSpPr>
        <p:spPr>
          <a:xfrm>
            <a:off x="463550" y="1530350"/>
            <a:ext cx="8229600" cy="3505201"/>
          </a:xfrm>
          <a:ln>
            <a:miter lim="800000"/>
            <a:headEnd/>
            <a:tailEnd/>
          </a:ln>
          <a:extLst>
            <a:ext uri="{FAA26D3D-D897-4be2-8F04-BA451C77F1D7}">
              <ma14:placeholderFlag xmlns="" xmlns:ma14="http://schemas.microsoft.com/office/mac/drawingml/2011/main" val="1"/>
            </a:ext>
          </a:extLst>
        </p:spPr>
        <p:txBody>
          <a:bodyPr/>
          <a:lstStyle/>
          <a:p>
            <a:pPr marL="0" indent="0" algn="ctr">
              <a:buFont typeface="Wingdings" pitchFamily="2" charset="2"/>
              <a:buNone/>
              <a:defRPr/>
            </a:pPr>
            <a:r>
              <a:rPr lang="en-US" sz="20000" dirty="0" smtClean="0">
                <a:solidFill>
                  <a:schemeClr val="tx2"/>
                </a:solidFill>
                <a:effectLst>
                  <a:reflection stA="37000" endPos="65000" dist="12700" dir="5400000" sy="-100000" algn="bl" rotWithShape="0"/>
                </a:effectLst>
                <a:latin typeface="Arial Black" pitchFamily="34" charset="0"/>
                <a:ea typeface="+mn-ea"/>
              </a:rPr>
              <a:t>?</a:t>
            </a:r>
            <a:endParaRPr lang="en-US" sz="20000" dirty="0">
              <a:solidFill>
                <a:schemeClr val="tx2"/>
              </a:solidFill>
              <a:effectLst>
                <a:reflection stA="37000" endPos="65000" dist="12700" dir="5400000" sy="-100000" algn="bl" rotWithShape="0"/>
              </a:effectLst>
              <a:latin typeface="Arial Black" pitchFamily="34" charset="0"/>
              <a:ea typeface="+mn-ea"/>
            </a:endParaRPr>
          </a:p>
        </p:txBody>
      </p:sp>
    </p:spTree>
  </p:cSld>
  <p:clrMapOvr>
    <a:masterClrMapping/>
  </p:clrMapOvr>
  <p:transition>
    <p:wipe dir="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09" name="Rectangle 1"/>
          <p:cNvSpPr>
            <a:spLocks noChangeArrowheads="1"/>
          </p:cNvSpPr>
          <p:nvPr/>
        </p:nvSpPr>
        <p:spPr bwMode="auto">
          <a:xfrm>
            <a:off x="2913063" y="304800"/>
            <a:ext cx="30734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algn="ctr" eaLnBrk="1" hangingPunct="1">
              <a:lnSpc>
                <a:spcPct val="90000"/>
              </a:lnSpc>
            </a:pPr>
            <a:r>
              <a:rPr lang="en-US" altLang="en-US" sz="3600" b="1">
                <a:solidFill>
                  <a:srgbClr val="387C2B"/>
                </a:solidFill>
              </a:rPr>
              <a:t>Thank You!</a:t>
            </a:r>
          </a:p>
        </p:txBody>
      </p:sp>
      <p:sp>
        <p:nvSpPr>
          <p:cNvPr id="119810" name="Text Box 4"/>
          <p:cNvSpPr txBox="1">
            <a:spLocks noChangeArrowheads="1"/>
          </p:cNvSpPr>
          <p:nvPr/>
        </p:nvSpPr>
        <p:spPr bwMode="auto">
          <a:xfrm>
            <a:off x="1676400" y="2590800"/>
            <a:ext cx="5565775"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lnSpc>
                <a:spcPct val="125000"/>
              </a:lnSpc>
              <a:spcBef>
                <a:spcPts val="600"/>
              </a:spcBef>
            </a:pPr>
            <a:r>
              <a:rPr lang="en-US" altLang="en-US"/>
              <a:t>Dedicated Defined Benefit Services</a:t>
            </a:r>
          </a:p>
          <a:p>
            <a:pPr eaLnBrk="1" hangingPunct="1">
              <a:lnSpc>
                <a:spcPct val="125000"/>
              </a:lnSpc>
              <a:spcBef>
                <a:spcPts val="600"/>
              </a:spcBef>
            </a:pPr>
            <a:r>
              <a:rPr lang="en-US" altLang="en-US"/>
              <a:t>Call: 1(866)269-2706</a:t>
            </a:r>
          </a:p>
          <a:p>
            <a:pPr eaLnBrk="1" hangingPunct="1">
              <a:lnSpc>
                <a:spcPct val="125000"/>
              </a:lnSpc>
              <a:spcBef>
                <a:spcPts val="600"/>
              </a:spcBef>
            </a:pPr>
            <a:r>
              <a:rPr lang="en-US" altLang="en-US"/>
              <a:t>Visit: www.OnePersonPlus.com</a:t>
            </a:r>
          </a:p>
        </p:txBody>
      </p:sp>
    </p:spTree>
  </p:cSld>
  <p:clrMapOvr>
    <a:masterClrMapping/>
  </p:clrMapOvr>
  <p:transition>
    <p:wipe dir="r"/>
  </p:transition>
  <p:timing>
    <p:tnLst>
      <p:par>
        <p:cTn id="1" dur="indefinite" restart="never" nodeType="tmRoot"/>
      </p:par>
    </p:tnLst>
  </p:timing>
</p:sld>
</file>

<file path=ppt/theme/theme1.xml><?xml version="1.0" encoding="utf-8"?>
<a:theme xmlns:a="http://schemas.openxmlformats.org/drawingml/2006/main" name="Dedicated DB">
  <a:themeElements>
    <a:clrScheme name="OPP_template">
      <a:dk1>
        <a:sysClr val="windowText" lastClr="000000"/>
      </a:dk1>
      <a:lt1>
        <a:sysClr val="window" lastClr="FFFFFF"/>
      </a:lt1>
      <a:dk2>
        <a:srgbClr val="0067AC"/>
      </a:dk2>
      <a:lt2>
        <a:srgbClr val="EEECE1"/>
      </a:lt2>
      <a:accent1>
        <a:srgbClr val="009DDC"/>
      </a:accent1>
      <a:accent2>
        <a:srgbClr val="8DC63F"/>
      </a:accent2>
      <a:accent3>
        <a:srgbClr val="387C2B"/>
      </a:accent3>
      <a:accent4>
        <a:srgbClr val="8064A2"/>
      </a:accent4>
      <a:accent5>
        <a:srgbClr val="4BACC6"/>
      </a:accent5>
      <a:accent6>
        <a:srgbClr val="F79646"/>
      </a:accent6>
      <a:hlink>
        <a:srgbClr val="0000FF"/>
      </a:hlink>
      <a:folHlink>
        <a:srgbClr val="800080"/>
      </a:folHlink>
    </a:clrScheme>
    <a:fontScheme name="OPP_fonts">
      <a:majorFont>
        <a:latin typeface="Verdana"/>
        <a:ea typeface=""/>
        <a:cs typeface=""/>
      </a:majorFont>
      <a:minorFont>
        <a:latin typeface="Verdana"/>
        <a:ea typeface=""/>
        <a:cs typeface=""/>
      </a:minorFont>
    </a:fontScheme>
    <a:fmtScheme name="BlackTie">
      <a:fillStyleLst>
        <a:solidFill>
          <a:schemeClr val="phClr"/>
        </a:solidFill>
        <a:gradFill rotWithShape="1">
          <a:gsLst>
            <a:gs pos="0">
              <a:schemeClr val="phClr">
                <a:tint val="45000"/>
                <a:satMod val="220000"/>
              </a:schemeClr>
            </a:gs>
            <a:gs pos="30000">
              <a:schemeClr val="phClr">
                <a:tint val="61000"/>
                <a:satMod val="220000"/>
              </a:schemeClr>
            </a:gs>
            <a:gs pos="45000">
              <a:schemeClr val="phClr">
                <a:tint val="66000"/>
                <a:satMod val="240000"/>
              </a:schemeClr>
            </a:gs>
            <a:gs pos="55000">
              <a:schemeClr val="phClr">
                <a:tint val="66000"/>
                <a:satMod val="220000"/>
              </a:schemeClr>
            </a:gs>
            <a:gs pos="73000">
              <a:schemeClr val="phClr">
                <a:tint val="61000"/>
                <a:satMod val="220000"/>
              </a:schemeClr>
            </a:gs>
            <a:gs pos="100000">
              <a:schemeClr val="phClr">
                <a:tint val="45000"/>
                <a:satMod val="220000"/>
              </a:schemeClr>
            </a:gs>
          </a:gsLst>
          <a:lin ang="950000" scaled="1"/>
        </a:gradFill>
        <a:gradFill rotWithShape="1">
          <a:gsLst>
            <a:gs pos="0">
              <a:schemeClr val="phClr">
                <a:shade val="63000"/>
                <a:satMod val="110000"/>
              </a:schemeClr>
            </a:gs>
            <a:gs pos="30000">
              <a:schemeClr val="phClr">
                <a:shade val="90000"/>
                <a:satMod val="120000"/>
              </a:schemeClr>
            </a:gs>
            <a:gs pos="45000">
              <a:schemeClr val="phClr">
                <a:shade val="100000"/>
                <a:satMod val="128000"/>
              </a:schemeClr>
            </a:gs>
            <a:gs pos="55000">
              <a:schemeClr val="phClr">
                <a:shade val="100000"/>
                <a:satMod val="128000"/>
              </a:schemeClr>
            </a:gs>
            <a:gs pos="73000">
              <a:schemeClr val="phClr">
                <a:shade val="90000"/>
                <a:satMod val="120000"/>
              </a:schemeClr>
            </a:gs>
            <a:gs pos="100000">
              <a:schemeClr val="phClr">
                <a:shade val="63000"/>
                <a:satMod val="110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1909" dir="5400000" rotWithShape="0">
              <a:srgbClr val="000000">
                <a:alpha val="40000"/>
              </a:srgbClr>
            </a:outerShdw>
          </a:effectLst>
        </a:effectStyle>
        <a:effectStyle>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DDB_template_Final</Template>
  <TotalTime>11911</TotalTime>
  <Words>4632</Words>
  <Application>Microsoft Office PowerPoint</Application>
  <PresentationFormat>On-screen Show (4:3)</PresentationFormat>
  <Paragraphs>647</Paragraphs>
  <Slides>37</Slides>
  <Notes>36</Notes>
  <HiddenSlides>0</HiddenSlides>
  <MMClips>0</MMClips>
  <ScaleCrop>false</ScaleCrop>
  <HeadingPairs>
    <vt:vector size="4" baseType="variant">
      <vt:variant>
        <vt:lpstr>Theme</vt:lpstr>
      </vt:variant>
      <vt:variant>
        <vt:i4>2</vt:i4>
      </vt:variant>
      <vt:variant>
        <vt:lpstr>Slide Titles</vt:lpstr>
      </vt:variant>
      <vt:variant>
        <vt:i4>37</vt:i4>
      </vt:variant>
    </vt:vector>
  </HeadingPairs>
  <TitlesOfParts>
    <vt:vector size="39" baseType="lpstr">
      <vt:lpstr>Dedicated DB</vt:lpstr>
      <vt:lpstr>Custom Design</vt:lpstr>
      <vt:lpstr>PowerPoint Presentation</vt:lpstr>
      <vt:lpstr>PowerPoint Presentation</vt:lpstr>
      <vt:lpstr>PowerPoint Presentation</vt:lpstr>
      <vt:lpstr>PowerPoint Presentation</vt:lpstr>
      <vt:lpstr>PowerPoint Presentation</vt:lpstr>
      <vt:lpstr>PowerPoint Presentation</vt:lpstr>
      <vt:lpstr>Tax Qualified Defined Benefit Plans</vt:lpstr>
      <vt:lpstr>Defined Benefit Plans (DB Plans)</vt:lpstr>
      <vt:lpstr>Defined Benefit Plans (cont’d)</vt:lpstr>
      <vt:lpstr>Summary of Characteristics of DB Plans</vt:lpstr>
      <vt:lpstr>Basic Rules for Tax-Qualified Plans</vt:lpstr>
      <vt:lpstr>Eligibility and Participation Rules </vt:lpstr>
      <vt:lpstr>Coverage and Nondiscrimination Rules </vt:lpstr>
      <vt:lpstr>Minimum Vesting Standards</vt:lpstr>
      <vt:lpstr>Top-Heavy Rules</vt:lpstr>
      <vt:lpstr>Special Accrual and Funding Rules for DB Plans</vt:lpstr>
      <vt:lpstr>Limitations on Benefits</vt:lpstr>
      <vt:lpstr>Advantages and Disadvantages of  Tax Qualified Defined Benefit Plans</vt:lpstr>
      <vt:lpstr>PowerPoint Presentation</vt:lpstr>
      <vt:lpstr>PowerPoint Presentation</vt:lpstr>
      <vt:lpstr>PowerPoint Presentation</vt:lpstr>
      <vt:lpstr>Prime Candidates</vt:lpstr>
      <vt:lpstr>Compensation Considered for Plan</vt:lpstr>
      <vt:lpstr>PowerPoint Presentation</vt:lpstr>
      <vt:lpstr>PowerPoint Presentation</vt:lpstr>
      <vt:lpstr>PowerPoint Presentation</vt:lpstr>
      <vt:lpstr>Owner-only Sole Proprietor, Age 40</vt:lpstr>
      <vt:lpstr>Owner-only Sole Proprietor, Age 40</vt:lpstr>
      <vt:lpstr>New Flexibility Strategies </vt:lpstr>
      <vt:lpstr>New Flexibility Strategies </vt:lpstr>
      <vt:lpstr>New Flexibility Strategies </vt:lpstr>
      <vt:lpstr>PowerPoint Presentation</vt:lpstr>
      <vt:lpstr>SUMMARY: Plan Considerations</vt:lpstr>
      <vt:lpstr>PowerPoint Presentation</vt:lpstr>
      <vt:lpstr>PowerPoint Presentation</vt:lpstr>
      <vt:lpstr>Questions?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OnePersonPlus Advisor Presentation for Clients</dc:title>
  <dc:creator>Dedicated Defined Benefit Services</dc:creator>
  <cp:lastModifiedBy>Katharine Keane</cp:lastModifiedBy>
  <cp:revision>559</cp:revision>
  <dcterms:created xsi:type="dcterms:W3CDTF">2008-08-27T17:30:11Z</dcterms:created>
  <dcterms:modified xsi:type="dcterms:W3CDTF">2013-11-20T14:59:57Z</dcterms:modified>
</cp:coreProperties>
</file>