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9" r:id="rId1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ヒラギノ角ゴ Pro W3" charset="0"/>
        <a:cs typeface="ヒラギノ角ゴ Pro W3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642" autoAdjust="0"/>
  </p:normalViewPr>
  <p:slideViewPr>
    <p:cSldViewPr snapToGrid="0" snapToObjects="1" showGuides="1">
      <p:cViewPr>
        <p:scale>
          <a:sx n="66" d="100"/>
          <a:sy n="66" d="100"/>
        </p:scale>
        <p:origin x="-642" y="-252"/>
      </p:cViewPr>
      <p:guideLst>
        <p:guide orient="horz" pos="2160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-213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B1F24-31D2-4356-968D-9D7926E5FFDC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2DA08-245C-4648-A038-93E0027B5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59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1521F-7FCC-4876-B2AA-566C20F46F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286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92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3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4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100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56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10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99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126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571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95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8700" y="684212"/>
            <a:ext cx="6388100" cy="732747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98700" y="2272320"/>
            <a:ext cx="6388100" cy="3896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AB193-5DF3-284C-B9DD-58ABE13097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793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684213"/>
            <a:ext cx="6388100" cy="640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8700" y="2298240"/>
            <a:ext cx="6388100" cy="3689280"/>
          </a:xfrm>
        </p:spPr>
        <p:txBody>
          <a:bodyPr/>
          <a:lstStyle>
            <a:lvl1pPr>
              <a:defRPr>
                <a:latin typeface="Arial"/>
                <a:cs typeface="Arial"/>
              </a:defRPr>
            </a:lvl1pPr>
            <a:lvl2pPr>
              <a:defRPr>
                <a:latin typeface="Arial"/>
                <a:cs typeface="Arial"/>
              </a:defRPr>
            </a:lvl2pPr>
            <a:lvl3pPr>
              <a:defRPr>
                <a:latin typeface="Arial"/>
                <a:cs typeface="Arial"/>
              </a:defRPr>
            </a:lvl3pPr>
            <a:lvl4pPr>
              <a:defRPr>
                <a:latin typeface="Arial"/>
                <a:cs typeface="Arial"/>
              </a:defRPr>
            </a:lvl4pPr>
            <a:lvl5pPr>
              <a:defRPr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54CC0-FAF2-B54D-959D-4711724DA5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35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2287654"/>
            <a:ext cx="6388100" cy="3423386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98700" y="687886"/>
            <a:ext cx="7823200" cy="28144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48E75-CC29-7841-A41E-E7BEDBB4DE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65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684213"/>
            <a:ext cx="6388100" cy="7413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98700" y="2279897"/>
            <a:ext cx="3010303" cy="3569383"/>
          </a:xfrm>
        </p:spPr>
        <p:txBody>
          <a:bodyPr/>
          <a:lstStyle>
            <a:lvl1pPr>
              <a:defRPr sz="2800">
                <a:latin typeface="Arial"/>
                <a:cs typeface="Arial"/>
              </a:defRPr>
            </a:lvl1pPr>
            <a:lvl2pPr>
              <a:defRPr sz="2400">
                <a:latin typeface="Arial"/>
                <a:cs typeface="Arial"/>
              </a:defRPr>
            </a:lvl2pPr>
            <a:lvl3pPr>
              <a:defRPr sz="2000">
                <a:latin typeface="Arial"/>
                <a:cs typeface="Arial"/>
              </a:defRPr>
            </a:lvl3pPr>
            <a:lvl4pPr>
              <a:defRPr sz="18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70812" y="2279897"/>
            <a:ext cx="3015988" cy="3569383"/>
          </a:xfrm>
        </p:spPr>
        <p:txBody>
          <a:bodyPr/>
          <a:lstStyle>
            <a:lvl1pPr>
              <a:defRPr sz="2800">
                <a:latin typeface="Arial"/>
                <a:cs typeface="Arial"/>
              </a:defRPr>
            </a:lvl1pPr>
            <a:lvl2pPr>
              <a:defRPr sz="2400">
                <a:latin typeface="Arial"/>
                <a:cs typeface="Arial"/>
              </a:defRPr>
            </a:lvl2pPr>
            <a:lvl3pPr>
              <a:defRPr sz="2000">
                <a:latin typeface="Arial"/>
                <a:cs typeface="Arial"/>
              </a:defRPr>
            </a:lvl3pPr>
            <a:lvl4pPr>
              <a:defRPr sz="1800">
                <a:latin typeface="Arial"/>
                <a:cs typeface="Arial"/>
              </a:defRPr>
            </a:lvl4pPr>
            <a:lvl5pPr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88E4C-27FE-0F4C-B8C1-8BBFC0D742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125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684213"/>
            <a:ext cx="6388100" cy="640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FEBAA-9F9E-C446-92A0-F762475E4B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4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2298700" y="6356350"/>
            <a:ext cx="14228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3F75C50-3E67-1546-8B2C-77A089B0D2ED}" type="datetimeFigureOut">
              <a:rPr lang="en-US"/>
              <a:pPr>
                <a:defRPr/>
              </a:pPr>
              <a:t>11/4/2016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06370" y="6356350"/>
            <a:ext cx="3086514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72955" y="6356350"/>
            <a:ext cx="152394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885F3-3561-BF43-86DC-D508CE1F2E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082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699" y="684213"/>
            <a:ext cx="2740999" cy="1287596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9815" y="684213"/>
            <a:ext cx="3196983" cy="5546288"/>
          </a:xfrm>
        </p:spPr>
        <p:txBody>
          <a:bodyPr/>
          <a:lstStyle>
            <a:lvl1pPr>
              <a:defRPr sz="3200">
                <a:latin typeface="Arial"/>
                <a:cs typeface="Arial"/>
              </a:defRPr>
            </a:lvl1pPr>
            <a:lvl2pPr>
              <a:defRPr sz="2800">
                <a:latin typeface="Arial"/>
                <a:cs typeface="Arial"/>
              </a:defRPr>
            </a:lvl2pPr>
            <a:lvl3pPr>
              <a:defRPr sz="2400">
                <a:latin typeface="Arial"/>
                <a:cs typeface="Arial"/>
              </a:defRPr>
            </a:lvl3pPr>
            <a:lvl4pPr>
              <a:defRPr sz="2000">
                <a:latin typeface="Arial"/>
                <a:cs typeface="Arial"/>
              </a:defRPr>
            </a:lvl4pPr>
            <a:lvl5pPr>
              <a:defRPr sz="2000">
                <a:latin typeface="Arial"/>
                <a:cs typeface="Arial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8700" y="1556027"/>
            <a:ext cx="2740998" cy="4674473"/>
          </a:xfrm>
        </p:spPr>
        <p:txBody>
          <a:bodyPr/>
          <a:lstStyle>
            <a:lvl1pPr marL="0" indent="0">
              <a:buNone/>
              <a:defRPr sz="1400">
                <a:latin typeface="Arial"/>
                <a:cs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017D5-C3A5-A04E-B4C2-A872D8468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994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699" y="4881600"/>
            <a:ext cx="5019675" cy="44928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98700" y="684213"/>
            <a:ext cx="6388099" cy="4076427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8699" y="5405400"/>
            <a:ext cx="5019675" cy="383400"/>
          </a:xfrm>
        </p:spPr>
        <p:txBody>
          <a:bodyPr/>
          <a:lstStyle>
            <a:lvl1pPr marL="0" indent="0">
              <a:buNone/>
              <a:defRPr sz="1400">
                <a:latin typeface="Arial"/>
                <a:cs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161678" y="6356350"/>
            <a:ext cx="152512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71D97-AB1B-7E4E-BCDF-86C5367B5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41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542" y="684213"/>
            <a:ext cx="8220258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982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542" y="684213"/>
            <a:ext cx="8220258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09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298700" y="684213"/>
            <a:ext cx="63881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98700" y="2263775"/>
            <a:ext cx="6388100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61678" y="6356350"/>
            <a:ext cx="15251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AB81A46-9250-3F4F-AF54-E2BC94DCD4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6" r:id="rId6"/>
    <p:sldLayoutId id="2147483664" r:id="rId7"/>
    <p:sldLayoutId id="2147483665" r:id="rId8"/>
    <p:sldLayoutId id="2147483667" r:id="rId9"/>
    <p:sldLayoutId id="2147483668" r:id="rId10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Arial Black"/>
          <a:ea typeface="ヒラギノ角ゴ Pro W3" charset="0"/>
          <a:cs typeface="Arial Black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Black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wagnerlawgroup.com/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4229" y="838201"/>
            <a:ext cx="6498770" cy="167639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Arial"/>
                <a:cs typeface="Arial"/>
              </a:rPr>
              <a:t>The New Fiduciary Rule: </a:t>
            </a:r>
            <a:br>
              <a:rPr lang="en-US" sz="4000" b="1" dirty="0" smtClean="0">
                <a:latin typeface="Arial"/>
                <a:cs typeface="Arial"/>
              </a:rPr>
            </a:br>
            <a:r>
              <a:rPr lang="en-US" sz="3000" b="1" i="1" dirty="0" smtClean="0">
                <a:latin typeface="Arial"/>
                <a:cs typeface="Arial"/>
              </a:rPr>
              <a:t>What Do You Need to Know and Do Now?</a:t>
            </a:r>
            <a:endParaRPr lang="en-US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4229" y="3200400"/>
            <a:ext cx="6400800" cy="3048000"/>
          </a:xfrm>
        </p:spPr>
        <p:txBody>
          <a:bodyPr>
            <a:normAutofit/>
          </a:bodyPr>
          <a:lstStyle/>
          <a:p>
            <a:r>
              <a:rPr lang="en-US" sz="3500" b="1" dirty="0" smtClean="0">
                <a:solidFill>
                  <a:schemeClr val="tx1"/>
                </a:solidFill>
              </a:rPr>
              <a:t>Marcia S. Wagner, Esq.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sz="2000" b="1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US" sz="1200" b="1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US" sz="1400" b="1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US" sz="1200" b="1" dirty="0">
              <a:solidFill>
                <a:schemeClr val="tx1"/>
              </a:solidFill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742" y="4187368"/>
            <a:ext cx="3505200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17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Broadening of Fiduciary Definition</a:t>
            </a:r>
          </a:p>
          <a:p>
            <a:pPr lvl="1"/>
            <a:r>
              <a:rPr lang="en-US" dirty="0" smtClean="0"/>
              <a:t>DOL’s new rule would broaden scope of advisors deemed to be IRA/plan fiduciaries</a:t>
            </a:r>
          </a:p>
          <a:p>
            <a:pPr lvl="1"/>
            <a:r>
              <a:rPr lang="en-US" dirty="0" smtClean="0"/>
              <a:t>Targets broker-dealers (BDs) and registered reps (RRs) earning commission-based compensation</a:t>
            </a:r>
          </a:p>
          <a:p>
            <a:pPr lvl="1"/>
            <a:r>
              <a:rPr lang="en-US" dirty="0" smtClean="0"/>
              <a:t>Would change IRA marketplace</a:t>
            </a:r>
          </a:p>
          <a:p>
            <a:pPr lvl="1"/>
            <a:r>
              <a:rPr lang="en-US" dirty="0" smtClean="0"/>
              <a:t>Would impact registered investment advisers (RIAs)</a:t>
            </a:r>
          </a:p>
          <a:p>
            <a:pPr lvl="2"/>
            <a:r>
              <a:rPr lang="en-US" sz="2600" dirty="0" smtClean="0"/>
              <a:t>Offering rollover advice</a:t>
            </a:r>
          </a:p>
          <a:p>
            <a:pPr lvl="2"/>
            <a:r>
              <a:rPr lang="en-US" sz="2600" dirty="0" smtClean="0"/>
              <a:t>Managed account programs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729045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Fiduciary Rule and Exemptions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Need for “ERISA 406(b)” Exemptive Relief</a:t>
            </a:r>
            <a:endParaRPr lang="en-US" dirty="0">
              <a:latin typeface="Arial"/>
              <a:cs typeface="Arial"/>
            </a:endParaRP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New “investment advice” definition confers fiduciary status </a:t>
            </a:r>
            <a:r>
              <a:rPr lang="en-US" smtClean="0">
                <a:latin typeface="Arial"/>
                <a:cs typeface="Arial"/>
              </a:rPr>
              <a:t>on all </a:t>
            </a:r>
            <a:r>
              <a:rPr lang="en-US" dirty="0" smtClean="0">
                <a:latin typeface="Arial"/>
                <a:cs typeface="Arial"/>
              </a:rPr>
              <a:t>types of advisors</a:t>
            </a: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Prohibited transaction rules ban advisors from earning variable compensation (commissions)</a:t>
            </a:r>
            <a:endParaRPr lang="en-US" dirty="0">
              <a:latin typeface="Arial"/>
              <a:cs typeface="Arial"/>
            </a:endParaRP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Exemption required for brokers and insurance agents, including </a:t>
            </a:r>
            <a:r>
              <a:rPr lang="en-US" u="sng" dirty="0" smtClean="0">
                <a:latin typeface="Arial"/>
                <a:cs typeface="Arial"/>
              </a:rPr>
              <a:t>advisors to IRAs</a:t>
            </a:r>
            <a:endParaRPr lang="en-US" u="sng" dirty="0">
              <a:latin typeface="Arial"/>
              <a:cs typeface="Arial"/>
            </a:endParaRPr>
          </a:p>
          <a:p>
            <a:r>
              <a:rPr lang="en-US" dirty="0" smtClean="0"/>
              <a:t>DOL has created Best Interest Class Exemption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0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 b="1" dirty="0" smtClean="0"/>
              <a:t>Best Interest Contract (BIC) Exemption</a:t>
            </a: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85" y="1759857"/>
            <a:ext cx="7373257" cy="4724400"/>
          </a:xfrm>
        </p:spPr>
        <p:txBody>
          <a:bodyPr>
            <a:normAutofit fontScale="55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Scope of BIC Exemption</a:t>
            </a:r>
          </a:p>
          <a:p>
            <a:pPr marL="857250" lvl="1" indent="-457200">
              <a:buFontTx/>
              <a:buChar char="-"/>
            </a:pPr>
            <a:r>
              <a:rPr lang="en-US" sz="4200" dirty="0" smtClean="0">
                <a:latin typeface="Arial"/>
                <a:cs typeface="Arial"/>
              </a:rPr>
              <a:t>Advisor can earn variable compensation (such as commissions) for non-discretionary advice</a:t>
            </a:r>
          </a:p>
          <a:p>
            <a:pPr marL="857250" lvl="1" indent="-457200">
              <a:buFontTx/>
              <a:buChar char="-"/>
            </a:pPr>
            <a:r>
              <a:rPr lang="en-US" sz="4200" dirty="0" smtClean="0">
                <a:latin typeface="Arial"/>
                <a:cs typeface="Arial"/>
              </a:rPr>
              <a:t>Covered “retail” clients include: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Participants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IRAs (and HSAs, Archer MSAs and Coverdell)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Non-ERISA Plans (e.g., Keogh, Solo Plans)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ERISA Plans (with less than $50 million)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Alternative Investments</a:t>
            </a:r>
          </a:p>
          <a:p>
            <a:pPr marL="400050" lvl="1" indent="0">
              <a:buNone/>
            </a:pPr>
            <a:r>
              <a:rPr lang="en-US" sz="4200" dirty="0" smtClean="0">
                <a:latin typeface="Arial"/>
                <a:cs typeface="Arial"/>
              </a:rPr>
              <a:t>-	Initially were not allowed under proposed regulations.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200" dirty="0" smtClean="0">
                <a:latin typeface="Arial"/>
                <a:cs typeface="Arial"/>
              </a:rPr>
              <a:t>Observations</a:t>
            </a:r>
          </a:p>
          <a:p>
            <a:pPr marL="857250" lvl="1" indent="-457200">
              <a:buFontTx/>
              <a:buChar char="-"/>
            </a:pPr>
            <a:r>
              <a:rPr lang="en-US" sz="4200" dirty="0" smtClean="0">
                <a:latin typeface="Arial"/>
                <a:cs typeface="Arial"/>
              </a:rPr>
              <a:t>No relief for variable compensation arising from </a:t>
            </a:r>
            <a:r>
              <a:rPr lang="en-US" sz="4200" u="sng" dirty="0" smtClean="0">
                <a:latin typeface="Arial"/>
                <a:cs typeface="Arial"/>
              </a:rPr>
              <a:t>discretionary</a:t>
            </a:r>
            <a:r>
              <a:rPr lang="en-US" sz="4200" dirty="0" smtClean="0">
                <a:latin typeface="Arial"/>
                <a:cs typeface="Arial"/>
              </a:rPr>
              <a:t> advice.</a:t>
            </a:r>
          </a:p>
          <a:p>
            <a:pPr marL="40005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309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200" b="1" dirty="0" smtClean="0"/>
              <a:t>What Is The Best Interest Standard?</a:t>
            </a:r>
            <a:endParaRPr lang="en-US" sz="4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100" dirty="0"/>
              <a:t>Three part standard – more than “suitability standard</a:t>
            </a:r>
            <a:r>
              <a:rPr lang="en-US" sz="5100" dirty="0" smtClean="0"/>
              <a:t>” under FINRA’s conduct rules.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1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100" dirty="0" smtClean="0"/>
              <a:t>The Advisor must:</a:t>
            </a:r>
            <a:endParaRPr lang="en-US" sz="5100" dirty="0"/>
          </a:p>
          <a:p>
            <a:pPr lvl="0"/>
            <a:r>
              <a:rPr lang="en-US" sz="5100" dirty="0"/>
              <a:t>U</a:t>
            </a:r>
            <a:r>
              <a:rPr lang="en-US" sz="5100" dirty="0" smtClean="0"/>
              <a:t>se </a:t>
            </a:r>
            <a:r>
              <a:rPr lang="en-US" sz="5100" dirty="0"/>
              <a:t>the care, skill, </a:t>
            </a:r>
            <a:r>
              <a:rPr lang="en-US" sz="5100" dirty="0" smtClean="0"/>
              <a:t>prudence </a:t>
            </a:r>
            <a:r>
              <a:rPr lang="en-US" sz="5100" dirty="0"/>
              <a:t>and </a:t>
            </a:r>
            <a:r>
              <a:rPr lang="en-US" sz="5100" dirty="0" smtClean="0"/>
              <a:t>diligence that </a:t>
            </a:r>
            <a:r>
              <a:rPr lang="en-US" sz="5100" dirty="0"/>
              <a:t>a prudent person who is familiar with such matters would </a:t>
            </a:r>
            <a:r>
              <a:rPr lang="en-US" sz="5100" dirty="0" smtClean="0"/>
              <a:t>use</a:t>
            </a:r>
            <a:r>
              <a:rPr lang="en-US" sz="5100" strike="sngStrike" dirty="0" smtClean="0"/>
              <a:t> </a:t>
            </a:r>
            <a:endParaRPr lang="en-US" sz="5100" dirty="0"/>
          </a:p>
          <a:p>
            <a:pPr lvl="0"/>
            <a:r>
              <a:rPr lang="en-US" sz="5100" dirty="0"/>
              <a:t>Taking into consideration </a:t>
            </a:r>
            <a:r>
              <a:rPr lang="en-US" sz="5100" dirty="0" smtClean="0"/>
              <a:t>the investment objectives, the </a:t>
            </a:r>
            <a:r>
              <a:rPr lang="en-US" sz="5100" dirty="0"/>
              <a:t>risk tolerance </a:t>
            </a:r>
            <a:r>
              <a:rPr lang="en-US" sz="5100" dirty="0" smtClean="0"/>
              <a:t>and financial circumstances of </a:t>
            </a:r>
            <a:r>
              <a:rPr lang="en-US" sz="5100" dirty="0"/>
              <a:t>the </a:t>
            </a:r>
            <a:r>
              <a:rPr lang="en-US" sz="5100" dirty="0" smtClean="0"/>
              <a:t>client</a:t>
            </a:r>
            <a:endParaRPr lang="en-US" sz="5100" dirty="0"/>
          </a:p>
          <a:p>
            <a:pPr lvl="0"/>
            <a:r>
              <a:rPr lang="en-US" sz="5100" dirty="0"/>
              <a:t>Without regard to his </a:t>
            </a:r>
            <a:r>
              <a:rPr lang="en-US" sz="5100" dirty="0" smtClean="0"/>
              <a:t>compensation/interests.</a:t>
            </a:r>
            <a:endParaRPr lang="en-US" sz="51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477000" y="6356350"/>
            <a:ext cx="2209800" cy="365125"/>
          </a:xfrm>
          <a:prstGeom prst="rect">
            <a:avLst/>
          </a:prstGeom>
        </p:spPr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62222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Framework of BIC Exemption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4814" y="1930400"/>
            <a:ext cx="6388100" cy="4789714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>
                <a:latin typeface="Arial"/>
                <a:cs typeface="Arial"/>
              </a:rPr>
              <a:t>4</a:t>
            </a:r>
            <a:r>
              <a:rPr lang="en-US" sz="2100" dirty="0" smtClean="0">
                <a:latin typeface="Arial"/>
                <a:cs typeface="Arial"/>
              </a:rPr>
              <a:t> Alternate Versions of BIC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“Full Blown” BIC for IRAs and Non-ERISA Plans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“Disclosure” BIC for ERISA Plans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“Streamlined” BIC for Level Fee Fiduciaries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“Transition” BIC for 2017 Transition Period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Observations</a:t>
            </a:r>
          </a:p>
          <a:p>
            <a:pPr lvl="1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Firms could potentially rely on “Full Blown” BIC for all retirement clients as of April 10, 2017</a:t>
            </a:r>
          </a:p>
          <a:p>
            <a:pPr lvl="1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If feasible, it may be beneficial to use less onerous BIC versions for different client types</a:t>
            </a:r>
          </a:p>
          <a:p>
            <a:pPr lvl="1">
              <a:buFontTx/>
              <a:buChar char="-"/>
            </a:pPr>
            <a:endParaRPr lang="en-US" sz="16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3594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7485" y="482600"/>
            <a:ext cx="6887029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“Full Blown” BIC: IRAs and Non-ERISA Plans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7485" y="1625600"/>
            <a:ext cx="7075715" cy="485140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Required Terms for Contract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Fiduciary standard of care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General disclosures for compensation and conflicts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Compliance policies mitigating conflicts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Mandatory arbitration with reasonable venue is </a:t>
            </a:r>
            <a:r>
              <a:rPr lang="en-US" sz="2000" dirty="0">
                <a:latin typeface="Arial"/>
                <a:cs typeface="Arial"/>
              </a:rPr>
              <a:t>p</a:t>
            </a:r>
            <a:r>
              <a:rPr lang="en-US" sz="2000" dirty="0" smtClean="0">
                <a:latin typeface="Arial"/>
                <a:cs typeface="Arial"/>
              </a:rPr>
              <a:t>ermitted (but must not limit class action rights)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Other Requirements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Transaction disclosures for each investment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Focusing on fiduciary standards and conflicts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1-year relief if advising purchase of same product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Webpage focusing on business model and conflicts</a:t>
            </a: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2683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5542" y="384629"/>
            <a:ext cx="6814457" cy="10668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“Disclosure” BIC: ERISA Plans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5542" y="1451429"/>
            <a:ext cx="6916057" cy="502920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General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Requirements mirror those for “Full Blown” BIC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But no written contract is required</a:t>
            </a:r>
          </a:p>
          <a:p>
            <a:pPr lvl="1" indent="-342900">
              <a:buFontTx/>
              <a:buChar char="-"/>
            </a:pPr>
            <a:r>
              <a:rPr lang="en-US" sz="2100" dirty="0" smtClean="0">
                <a:latin typeface="Arial"/>
                <a:cs typeface="Arial"/>
              </a:rPr>
              <a:t>Must give written statement of fiduciary status and general disclosures on compensation and conflicts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List of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Written statement and general disclosures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Webpage focusing on business model and conflicts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 smtClean="0">
                <a:latin typeface="Arial"/>
                <a:cs typeface="Arial"/>
              </a:rPr>
              <a:t>Webpage focusing on business model and conflicts</a:t>
            </a: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63577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BIC Compliance Policies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8700" y="1553029"/>
            <a:ext cx="6388100" cy="4434491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General</a:t>
            </a:r>
          </a:p>
          <a:p>
            <a:pPr lvl="1"/>
            <a:r>
              <a:rPr lang="en-US" dirty="0" smtClean="0"/>
              <a:t>Required for “Full Blown” BIC for Non-ERISA Plans and IRAs and “Disclosure” BIC for ERISA Plans</a:t>
            </a:r>
          </a:p>
          <a:p>
            <a:pPr lvl="1"/>
            <a:r>
              <a:rPr lang="en-US" dirty="0" smtClean="0"/>
              <a:t>Differential compensation paid from BD firm to rep must be based on </a:t>
            </a:r>
            <a:r>
              <a:rPr lang="en-US" u="sng" dirty="0" smtClean="0"/>
              <a:t>neutral factors </a:t>
            </a:r>
            <a:r>
              <a:rPr lang="en-US" dirty="0" smtClean="0"/>
              <a:t>tied to services (like time or expertise needed to sell investment)</a:t>
            </a:r>
          </a:p>
          <a:p>
            <a:r>
              <a:rPr lang="en-US" dirty="0" smtClean="0"/>
              <a:t>Expectations</a:t>
            </a:r>
          </a:p>
          <a:p>
            <a:pPr lvl="1"/>
            <a:r>
              <a:rPr lang="en-US" dirty="0" smtClean="0"/>
              <a:t>DOL appears to be expecting BD firms to change their payout grids for reps</a:t>
            </a:r>
          </a:p>
          <a:p>
            <a:pPr lvl="1"/>
            <a:r>
              <a:rPr lang="en-US" dirty="0" smtClean="0"/>
              <a:t>For example, payouts to rep may vary for different investment categories, but not for similar investments in same category (such as VAs)</a:t>
            </a:r>
          </a:p>
        </p:txBody>
      </p:sp>
    </p:spTree>
    <p:extLst>
      <p:ext uri="{BB962C8B-B14F-4D97-AF65-F5344CB8AC3E}">
        <p14:creationId xmlns:p14="http://schemas.microsoft.com/office/powerpoint/2010/main" val="1038253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“Streamlined” BIC: Level Fee Fiduciary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8700" y="2046514"/>
            <a:ext cx="6388100" cy="4455886"/>
          </a:xfrm>
        </p:spPr>
        <p:txBody>
          <a:bodyPr>
            <a:noAutofit/>
          </a:bodyPr>
          <a:lstStyle/>
          <a:p>
            <a:r>
              <a:rPr lang="en-US" sz="1900" dirty="0" smtClean="0"/>
              <a:t>When Does a Level Fee Fiduciary Need BIC?</a:t>
            </a:r>
          </a:p>
          <a:p>
            <a:pPr lvl="1"/>
            <a:r>
              <a:rPr lang="en-US" sz="1900" dirty="0" smtClean="0"/>
              <a:t>Offering rollover advice to participants when plan sponsor is existing client, resulting in higher fees</a:t>
            </a:r>
          </a:p>
          <a:p>
            <a:pPr lvl="1"/>
            <a:r>
              <a:rPr lang="en-US" sz="1900" dirty="0" smtClean="0"/>
              <a:t>Offering rollover advice to “off the street” participants</a:t>
            </a:r>
          </a:p>
          <a:p>
            <a:pPr lvl="1"/>
            <a:r>
              <a:rPr lang="en-US" sz="1900" dirty="0" smtClean="0"/>
              <a:t>Moving from commission- to fee-based services</a:t>
            </a:r>
          </a:p>
          <a:p>
            <a:r>
              <a:rPr lang="en-US" sz="1900" dirty="0" smtClean="0"/>
              <a:t>Streamlined BIC Requirements</a:t>
            </a:r>
          </a:p>
          <a:p>
            <a:pPr lvl="1"/>
            <a:r>
              <a:rPr lang="en-US" sz="1900" dirty="0" smtClean="0"/>
              <a:t>Advisor gives written statement of fiduciary status</a:t>
            </a:r>
          </a:p>
          <a:p>
            <a:pPr lvl="1"/>
            <a:r>
              <a:rPr lang="en-US" sz="1900" dirty="0" smtClean="0"/>
              <a:t>Advisor documents (internally) reason for rollover recommendation being in client’s best interest</a:t>
            </a:r>
          </a:p>
          <a:p>
            <a:pPr lvl="1"/>
            <a:r>
              <a:rPr lang="en-US" sz="1900" dirty="0" smtClean="0"/>
              <a:t>No need for compliance policies or other disclosures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66277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smtClean="0"/>
              <a:t>So What Should You Do Now?</a:t>
            </a:r>
            <a:endParaRPr lang="en-US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Depends on where you sit.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8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IARs vs. </a:t>
            </a:r>
            <a:r>
              <a:rPr lang="en-US" sz="3200" b="1" dirty="0" smtClean="0"/>
              <a:t>Registered Reps.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3429" y="1988457"/>
            <a:ext cx="6930571" cy="4195763"/>
          </a:xfrm>
        </p:spPr>
        <p:txBody>
          <a:bodyPr/>
          <a:lstStyle/>
          <a:p>
            <a:r>
              <a:rPr lang="en-US" dirty="0"/>
              <a:t>IARs are accustomed to being ERISA fiduciaries, but they need to understand that the ERISA requirements are applicable as of 4/10/17 to their </a:t>
            </a:r>
            <a:r>
              <a:rPr lang="en-US" dirty="0" smtClean="0"/>
              <a:t>IRA </a:t>
            </a:r>
            <a:r>
              <a:rPr lang="en-US" dirty="0"/>
              <a:t>clients.</a:t>
            </a:r>
          </a:p>
          <a:p>
            <a:r>
              <a:rPr lang="en-US" dirty="0" smtClean="0"/>
              <a:t>Real </a:t>
            </a:r>
            <a:r>
              <a:rPr lang="en-US" dirty="0"/>
              <a:t>i</a:t>
            </a:r>
            <a:r>
              <a:rPr lang="en-US" dirty="0" smtClean="0"/>
              <a:t>ssue </a:t>
            </a:r>
            <a:r>
              <a:rPr lang="en-US" dirty="0"/>
              <a:t>will be with registered </a:t>
            </a:r>
            <a:r>
              <a:rPr lang="en-US" dirty="0" smtClean="0"/>
              <a:t>reps. </a:t>
            </a:r>
            <a:r>
              <a:rPr lang="en-US" dirty="0"/>
              <a:t>and commissionable sales.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749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2970" y="495300"/>
            <a:ext cx="7064829" cy="6858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970" y="1213757"/>
            <a:ext cx="6836230" cy="5791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Modifying managed account programs to rely on BICE and/or fee levelization</a:t>
            </a:r>
          </a:p>
          <a:p>
            <a:pPr marL="403225" lvl="1" indent="0">
              <a:spcBef>
                <a:spcPts val="0"/>
              </a:spcBef>
              <a:buNone/>
              <a:defRPr/>
            </a:pP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spcBef>
                <a:spcPts val="0"/>
              </a:spcBef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Relying on Computer Model Exemption (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robo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-advice) to earn commissions</a:t>
            </a:r>
          </a:p>
        </p:txBody>
      </p:sp>
    </p:spTree>
    <p:extLst>
      <p:ext uri="{BB962C8B-B14F-4D97-AF65-F5344CB8AC3E}">
        <p14:creationId xmlns:p14="http://schemas.microsoft.com/office/powerpoint/2010/main" val="24302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915" y="522514"/>
            <a:ext cx="8229600" cy="1001486"/>
          </a:xfrm>
        </p:spPr>
        <p:txBody>
          <a:bodyPr>
            <a:normAutofit fontScale="90000"/>
          </a:bodyPr>
          <a:lstStyle/>
          <a:p>
            <a:r>
              <a:rPr lang="en-US" sz="3300" b="1" dirty="0" smtClean="0"/>
              <a:t>BD Firm/BIC </a:t>
            </a:r>
            <a:r>
              <a:rPr lang="en-US" sz="3300" b="1" dirty="0"/>
              <a:t>Officer </a:t>
            </a:r>
            <a:r>
              <a:rPr lang="en-US" sz="3300" b="1" dirty="0" smtClean="0"/>
              <a:t/>
            </a:r>
            <a:br>
              <a:rPr lang="en-US" sz="3300" b="1" dirty="0" smtClean="0"/>
            </a:br>
            <a:r>
              <a:rPr lang="en-US" sz="3300" b="1" dirty="0" smtClean="0"/>
              <a:t>Responsibilities </a:t>
            </a:r>
            <a:r>
              <a:rPr lang="en-US" sz="3300" b="1" dirty="0"/>
              <a:t>re: Best </a:t>
            </a:r>
            <a:r>
              <a:rPr lang="en-US" sz="3300" b="1" dirty="0" smtClean="0"/>
              <a:t>Interest</a:t>
            </a:r>
            <a:endParaRPr lang="en-US" sz="33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086" y="2061030"/>
            <a:ext cx="7061200" cy="42973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5100" dirty="0" smtClean="0"/>
              <a:t>1.	Create </a:t>
            </a:r>
            <a:r>
              <a:rPr lang="en-US" sz="5100" dirty="0"/>
              <a:t>reasonable payout grids and </a:t>
            </a:r>
            <a:r>
              <a:rPr lang="en-US" sz="5100" dirty="0" smtClean="0"/>
              <a:t>monitor</a:t>
            </a:r>
          </a:p>
          <a:p>
            <a:pPr marL="0" indent="0">
              <a:buNone/>
            </a:pPr>
            <a:r>
              <a:rPr lang="en-US" sz="5100" dirty="0" smtClean="0"/>
              <a:t>      compliance therewith.</a:t>
            </a:r>
          </a:p>
          <a:p>
            <a:pPr marL="514350" indent="-514350">
              <a:buAutoNum type="arabicPeriod" startAt="2"/>
            </a:pPr>
            <a:r>
              <a:rPr lang="en-US" sz="5100" dirty="0" smtClean="0"/>
              <a:t>Monitor reps. so that they </a:t>
            </a:r>
            <a:r>
              <a:rPr lang="en-US" sz="5100" dirty="0"/>
              <a:t>do not skew </a:t>
            </a:r>
            <a:r>
              <a:rPr lang="en-US" sz="5100" dirty="0" smtClean="0"/>
              <a:t>advice to highest paying products.</a:t>
            </a:r>
          </a:p>
          <a:p>
            <a:pPr marL="514350" indent="-514350">
              <a:buAutoNum type="arabicPeriod" startAt="2"/>
            </a:pPr>
            <a:r>
              <a:rPr lang="en-US" sz="5100" dirty="0" smtClean="0"/>
              <a:t>Educate </a:t>
            </a:r>
            <a:r>
              <a:rPr lang="en-US" sz="5100" dirty="0"/>
              <a:t>and train registered </a:t>
            </a:r>
            <a:r>
              <a:rPr lang="en-US" sz="5100" dirty="0" smtClean="0"/>
              <a:t>reps. </a:t>
            </a:r>
            <a:r>
              <a:rPr lang="en-US" sz="5100" dirty="0"/>
              <a:t>re: </a:t>
            </a:r>
            <a:r>
              <a:rPr lang="en-US" sz="5100" dirty="0" smtClean="0"/>
              <a:t>holistic</a:t>
            </a:r>
          </a:p>
          <a:p>
            <a:pPr marL="0" indent="0">
              <a:buNone/>
            </a:pPr>
            <a:r>
              <a:rPr lang="en-US" sz="5100" dirty="0" smtClean="0"/>
              <a:t>      financial </a:t>
            </a:r>
            <a:r>
              <a:rPr lang="en-US" sz="5100" dirty="0"/>
              <a:t>planning and fiduciary responsibility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r>
              <a:rPr lang="en-US" sz="3600" u="sng" dirty="0" smtClean="0"/>
              <a:t>NOTE</a:t>
            </a:r>
            <a:r>
              <a:rPr lang="en-US" sz="3600" dirty="0"/>
              <a:t>:  It is beyond the scope of this presentation to discuss appropriate share classes and potentially winnowing down the investment line-up</a:t>
            </a:r>
            <a:r>
              <a:rPr lang="en-US" sz="3600" dirty="0" smtClean="0"/>
              <a:t>.</a:t>
            </a:r>
            <a:r>
              <a:rPr lang="en-US" sz="3600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812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Financial Advisors - Strategic Use of Financial Plans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4571" y="2452915"/>
            <a:ext cx="6734629" cy="4050620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Consider using financial plans to ensure recommendations are in “Best Interest” of client</a:t>
            </a:r>
          </a:p>
          <a:p>
            <a:r>
              <a:rPr lang="en-US" sz="2400" dirty="0" smtClean="0"/>
              <a:t>Quality financial plans by their nature can help demonstrate prudent advice</a:t>
            </a:r>
          </a:p>
          <a:p>
            <a:r>
              <a:rPr lang="en-US" sz="2400" dirty="0" smtClean="0"/>
              <a:t>BIC compliance policies must address conflicts and variable compensation issues</a:t>
            </a:r>
          </a:p>
          <a:p>
            <a:r>
              <a:rPr lang="en-US" sz="2400" dirty="0" smtClean="0"/>
              <a:t>Requiring financial plans (before investments are recommended) can help mitigate conflicts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23349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114" y="413657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Product Manufacturers - </a:t>
            </a:r>
            <a:r>
              <a:rPr lang="en-US" sz="3200" b="1" dirty="0" smtClean="0">
                <a:effectLst/>
              </a:rPr>
              <a:t>Be A Thought Leader and Innovator</a:t>
            </a:r>
            <a:endParaRPr lang="en-US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050" y="1556657"/>
            <a:ext cx="6617607" cy="4876800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en-US" sz="3100" b="1" dirty="0" smtClean="0"/>
              <a:t>Now Is </a:t>
            </a:r>
            <a:r>
              <a:rPr lang="en-US" sz="3100" b="1" dirty="0"/>
              <a:t>The Time to Increase Your Footprint</a:t>
            </a:r>
            <a:endParaRPr lang="en-US" sz="3100" dirty="0" smtClean="0"/>
          </a:p>
          <a:p>
            <a:pPr lvl="0"/>
            <a:r>
              <a:rPr lang="en-US" sz="3100" dirty="0" smtClean="0"/>
              <a:t>Consider </a:t>
            </a:r>
            <a:r>
              <a:rPr lang="en-US" sz="3100" dirty="0"/>
              <a:t>publishing white </a:t>
            </a:r>
            <a:r>
              <a:rPr lang="en-US" sz="3100" dirty="0" smtClean="0"/>
              <a:t>papers</a:t>
            </a:r>
            <a:endParaRPr lang="en-US" sz="3100" dirty="0"/>
          </a:p>
          <a:p>
            <a:pPr lvl="0"/>
            <a:r>
              <a:rPr lang="en-US" sz="3100" dirty="0"/>
              <a:t>Consider providing </a:t>
            </a:r>
            <a:r>
              <a:rPr lang="en-US" sz="3100" dirty="0" smtClean="0"/>
              <a:t>toolkits </a:t>
            </a:r>
            <a:r>
              <a:rPr lang="en-US" sz="3100" dirty="0"/>
              <a:t>for rollovers, BICE, </a:t>
            </a:r>
            <a:r>
              <a:rPr lang="en-US" sz="3100" dirty="0" smtClean="0"/>
              <a:t>templates, compliance </a:t>
            </a:r>
            <a:r>
              <a:rPr lang="en-US" sz="3100" dirty="0"/>
              <a:t>policies.</a:t>
            </a:r>
          </a:p>
          <a:p>
            <a:pPr lvl="0"/>
            <a:r>
              <a:rPr lang="en-US" sz="3100" dirty="0"/>
              <a:t>Consider having a help </a:t>
            </a:r>
            <a:r>
              <a:rPr lang="en-US" sz="3100" dirty="0" smtClean="0"/>
              <a:t>desk.</a:t>
            </a:r>
            <a:endParaRPr lang="en-US" sz="3100" dirty="0"/>
          </a:p>
          <a:p>
            <a:pPr lvl="0"/>
            <a:r>
              <a:rPr lang="en-US" sz="3100" dirty="0"/>
              <a:t>Make life for BIC officer and CCO easier, they will be overwhelmed</a:t>
            </a:r>
            <a:r>
              <a:rPr lang="en-US" sz="3100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US" sz="3100" dirty="0" smtClean="0"/>
              <a:t>Consider opinion of counsel regarding best interest standards and how your product fits in.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Consider assisting with education and training of broker-dealers, financial advisors (not selected based on assets with you!) regarding the new fiduciary rule.</a:t>
            </a:r>
            <a:endParaRPr lang="en-US" sz="31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5854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latin typeface="Arial"/>
                <a:cs typeface="Arial"/>
              </a:rPr>
              <a:t>The New Fiduciary Rules</a:t>
            </a:r>
            <a:r>
              <a:rPr lang="en-US" sz="4800" b="1" dirty="0">
                <a:latin typeface="Arial"/>
                <a:cs typeface="Arial"/>
              </a:rPr>
              <a:t/>
            </a:r>
            <a:br>
              <a:rPr lang="en-US" sz="4800" b="1" dirty="0">
                <a:latin typeface="Arial"/>
                <a:cs typeface="Arial"/>
              </a:rPr>
            </a:br>
            <a:r>
              <a:rPr lang="en-US" sz="3200" b="1" i="1" dirty="0">
                <a:latin typeface="Arial"/>
                <a:cs typeface="Arial"/>
              </a:rPr>
              <a:t>What Do You Need to Know and Do Now?</a:t>
            </a:r>
            <a:br>
              <a:rPr lang="en-US" sz="3200" b="1" i="1" dirty="0">
                <a:latin typeface="Arial"/>
                <a:cs typeface="Arial"/>
              </a:rPr>
            </a:b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66542" y="1959429"/>
            <a:ext cx="8220258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Marcia </a:t>
            </a:r>
            <a:r>
              <a:rPr lang="en-US" sz="4400" b="1" dirty="0"/>
              <a:t>S. Wagner, Esq.</a:t>
            </a:r>
          </a:p>
          <a:p>
            <a:pPr marL="0" indent="0" algn="ctr">
              <a:buNone/>
            </a:pP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dirty="0" smtClean="0"/>
              <a:t>                                                                                                         </a:t>
            </a:r>
            <a:endParaRPr lang="en-US" dirty="0"/>
          </a:p>
          <a:p>
            <a:pPr marL="0" indent="0" algn="ctr">
              <a:spcBef>
                <a:spcPts val="0"/>
              </a:spcBef>
              <a:buNone/>
            </a:pPr>
            <a:endParaRPr lang="en-US" sz="2800" dirty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/>
              <a:t>99 Summer Street, 13</a:t>
            </a:r>
            <a:r>
              <a:rPr lang="en-US" sz="2800" b="1" baseline="30000" dirty="0"/>
              <a:t>th</a:t>
            </a:r>
            <a:r>
              <a:rPr lang="en-US" sz="2800" b="1" dirty="0"/>
              <a:t> Floor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/>
              <a:t>Boston, MA  02110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/>
              <a:t>(617) 357-5200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>
                <a:hlinkClick r:id="rId2"/>
              </a:rPr>
              <a:t>www.wagnerlawgroup.com</a:t>
            </a:r>
            <a:endParaRPr lang="en-US" sz="2800" b="1" dirty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2800" b="1" dirty="0"/>
              <a:t>marcia@wagnerlawgroup.com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1050" dirty="0"/>
              <a:t>A0227531.PPTX</a:t>
            </a: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793" y="3043044"/>
            <a:ext cx="3505200" cy="766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6064174"/>
      </p:ext>
    </p:extLst>
  </p:cSld>
  <p:clrMapOvr>
    <a:masterClrMapping/>
  </p:clrMapOvr>
</p:sld>
</file>

<file path=ppt/theme/theme1.xml><?xml version="1.0" encoding="utf-8"?>
<a:theme xmlns:a="http://schemas.openxmlformats.org/drawingml/2006/main" name="2016 ADISA Annual blue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2016 ADISA Annual blue II</Template>
  <TotalTime>101</TotalTime>
  <Words>982</Words>
  <Application>Microsoft Office PowerPoint</Application>
  <PresentationFormat>On-screen Show (4:3)</PresentationFormat>
  <Paragraphs>163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2016 ADISA Annual blue II</vt:lpstr>
      <vt:lpstr>The New Fiduciary Rule:  What Do You Need to Know and Do Now?</vt:lpstr>
      <vt:lpstr>Introduction</vt:lpstr>
      <vt:lpstr>Fiduciary Rule and Exemptions</vt:lpstr>
      <vt:lpstr>Best Interest Contract (BIC) Exemption</vt:lpstr>
      <vt:lpstr>What Is The Best Interest Standard?</vt:lpstr>
      <vt:lpstr>Framework of BIC Exemption</vt:lpstr>
      <vt:lpstr>“Full Blown” BIC: IRAs and Non-ERISA Plans</vt:lpstr>
      <vt:lpstr>“Disclosure” BIC: ERISA Plans</vt:lpstr>
      <vt:lpstr>BIC Compliance Policies</vt:lpstr>
      <vt:lpstr>“Streamlined” BIC: Level Fee Fiduciary</vt:lpstr>
      <vt:lpstr>So What Should You Do Now?</vt:lpstr>
      <vt:lpstr>IARs vs. Registered Reps. </vt:lpstr>
      <vt:lpstr>Anticipated Trends in B/D Industry</vt:lpstr>
      <vt:lpstr>BD Firm/BIC Officer  Responsibilities re: Best Interest</vt:lpstr>
      <vt:lpstr>Financial Advisors - Strategic Use of Financial Plans</vt:lpstr>
      <vt:lpstr>Product Manufacturers - Be A Thought Leader and Innovator</vt:lpstr>
      <vt:lpstr>The New Fiduciary Rules What Do You Need to Know and Do Now?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jfitzgerald</dc:creator>
  <cp:lastModifiedBy>Katie Keane</cp:lastModifiedBy>
  <cp:revision>14</cp:revision>
  <cp:lastPrinted>2016-09-19T15:06:16Z</cp:lastPrinted>
  <dcterms:created xsi:type="dcterms:W3CDTF">2016-08-26T13:55:38Z</dcterms:created>
  <dcterms:modified xsi:type="dcterms:W3CDTF">2016-11-04T14:25:42Z</dcterms:modified>
</cp:coreProperties>
</file>