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22"/>
  </p:notesMasterIdLst>
  <p:handoutMasterIdLst>
    <p:handoutMasterId r:id="rId23"/>
  </p:handoutMasterIdLst>
  <p:sldIdLst>
    <p:sldId id="630" r:id="rId2"/>
    <p:sldId id="661" r:id="rId3"/>
    <p:sldId id="705" r:id="rId4"/>
    <p:sldId id="687" r:id="rId5"/>
    <p:sldId id="704" r:id="rId6"/>
    <p:sldId id="703" r:id="rId7"/>
    <p:sldId id="690" r:id="rId8"/>
    <p:sldId id="637" r:id="rId9"/>
    <p:sldId id="691" r:id="rId10"/>
    <p:sldId id="692" r:id="rId11"/>
    <p:sldId id="695" r:id="rId12"/>
    <p:sldId id="696" r:id="rId13"/>
    <p:sldId id="698" r:id="rId14"/>
    <p:sldId id="699" r:id="rId15"/>
    <p:sldId id="672" r:id="rId16"/>
    <p:sldId id="673" r:id="rId17"/>
    <p:sldId id="707" r:id="rId18"/>
    <p:sldId id="706" r:id="rId19"/>
    <p:sldId id="594" r:id="rId20"/>
    <p:sldId id="708" r:id="rId21"/>
  </p:sldIdLst>
  <p:sldSz cx="9144000" cy="5143500" type="screen16x9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5793" autoAdjust="0"/>
    <p:restoredTop sz="65344" autoAdjust="0"/>
  </p:normalViewPr>
  <p:slideViewPr>
    <p:cSldViewPr>
      <p:cViewPr>
        <p:scale>
          <a:sx n="63" d="100"/>
          <a:sy n="63" d="100"/>
        </p:scale>
        <p:origin x="-2946" y="-582"/>
      </p:cViewPr>
      <p:guideLst>
        <p:guide orient="horz" pos="1620"/>
        <p:guide pos="2880"/>
      </p:guideLst>
    </p:cSldViewPr>
  </p:slideViewPr>
  <p:notesTextViewPr>
    <p:cViewPr>
      <p:scale>
        <a:sx n="95" d="100"/>
        <a:sy n="9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3552" y="-808"/>
      </p:cViewPr>
      <p:guideLst>
        <p:guide orient="horz" pos="290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9" y="0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72378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9" y="8772378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9" y="0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27038" y="692150"/>
            <a:ext cx="6159500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768"/>
            <a:ext cx="5608638" cy="415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72378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9" y="8772378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7350" y="606425"/>
            <a:ext cx="6156325" cy="346233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020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39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7814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20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7350" y="606425"/>
            <a:ext cx="6156325" cy="346233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059781"/>
            <a:ext cx="63500" cy="4762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4" y="0"/>
            <a:ext cx="8129587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715567"/>
            <a:ext cx="685800" cy="15359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702469"/>
            <a:ext cx="649288" cy="153591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05979"/>
            <a:ext cx="1828800" cy="4388644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611981"/>
            <a:ext cx="1638300" cy="122872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15479"/>
            <a:ext cx="1703388" cy="1277540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05978"/>
            <a:ext cx="7499350" cy="85725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085850"/>
            <a:ext cx="7499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5/1/2018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wilkes@wagnerlawgroup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swilkes@wagnerlawgroup.co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 </a:t>
            </a:r>
            <a:endParaRPr lang="en-US" sz="2800" b="1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1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3"/>
              </a:rPr>
              <a:t>swilkes@wagnerlawgroup.com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16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600, San Francisco, CA 94104</a:t>
            </a:r>
          </a:p>
          <a:p>
            <a:pPr marL="26988" eaLnBrk="1" hangingPunct="1">
              <a:lnSpc>
                <a:spcPct val="80000"/>
              </a:lnSpc>
            </a:pPr>
            <a:r>
              <a:rPr lang="en-US" sz="16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BACK TO THE FUTURE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84" y="325755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17320" y="1314450"/>
            <a:ext cx="70866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</a:rPr>
              <a:t>ERISA</a:t>
            </a:r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</a:rPr>
              <a:t>PTEs </a:t>
            </a:r>
          </a:p>
          <a:p>
            <a:pPr algn="ctr"/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</a:rPr>
              <a:t>EVERY BROKER DEALER SHOULD KNOW </a:t>
            </a:r>
          </a:p>
          <a:p>
            <a:pPr algn="ctr"/>
            <a:endParaRPr lang="en-US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Agenda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Introduction:  Who is covered? Types of PTs?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Exemptions:  Different Types – Admin or Statutory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Trading: Agency or Principal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Securities Lending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Underwriting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Margin Lending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Soft Dollar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Correction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Advice – Land of the Unknown?</a:t>
            </a:r>
          </a:p>
          <a:p>
            <a:pPr marL="82550" indent="0">
              <a:buNone/>
            </a:pP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01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Agenda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Affiliated Product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Mutual Fund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Insurance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53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Introduction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ERISA Creates Duty and Prohibits Certain Transactions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Who is covered?  Employee Pension and Welfare Plans as well as commingled  vehicles, certain bank and insurance funds.   Who is excluded?  ERISA Plan v Qualified Retirement Plan?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Discretionary Plans are outside scope of Fiduciary Rule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Execution of securities transactions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87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PTs and Exemptions - Types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Per Se PTs Under 406(a)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Fiduciary / Conflict PTs under 406(b)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IRC parallel provisions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Statutory exemptions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Class exemptions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Individually granted  exemptions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1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 Expansive Class Exemptions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QPAM – very broad based; PTE 84-14  (See also INHAM PTE 96-23)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BD obtains certain reps and warranties</a:t>
            </a:r>
            <a:endParaRPr lang="en-US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What makes a fiduciary “independent”? </a:t>
            </a: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Source of Funds Exemptions (PTE 95-60, 90-1, 91-38)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ERISA Statutory Exemptions 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sz="1800" dirty="0" smtClean="0"/>
              <a:t>PPA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408(b)(17) – Service Provider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408(b)(14) – Participant Investment Advice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408(b)(15) – Block Trades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408(b)(18) – FX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Section408(b)(19) – Cross Trading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408(b)(2) – Corrections  </a:t>
            </a:r>
          </a:p>
          <a:p>
            <a:pPr marL="396875" lvl="2" indent="260350">
              <a:buFont typeface="Wingdings" panose="05000000000000000000" pitchFamily="2" charset="2"/>
              <a:buChar char="§"/>
            </a:pPr>
            <a:endParaRPr lang="en-US" sz="1800" dirty="0" smtClean="0"/>
          </a:p>
          <a:p>
            <a:pPr marL="682625" lvl="2" indent="-285750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408(b)(2); Section 408(b)(4), (6) and (8) </a:t>
            </a:r>
          </a:p>
          <a:p>
            <a:pPr marL="682625" lvl="2" indent="-285750">
              <a:buFont typeface="Wingdings" panose="05000000000000000000" pitchFamily="2" charset="2"/>
              <a:buChar char="§"/>
            </a:pPr>
            <a:r>
              <a:rPr lang="en-US" sz="1800" dirty="0" smtClean="0"/>
              <a:t>Section 408(g) – participant advice </a:t>
            </a:r>
            <a:endParaRPr lang="en-US" sz="1800" dirty="0"/>
          </a:p>
          <a:p>
            <a:pPr lvl="2" indent="-488950">
              <a:buFont typeface="Wingdings" panose="05000000000000000000" pitchFamily="2" charset="2"/>
              <a:buChar char="§"/>
            </a:pPr>
            <a:endParaRPr lang="en-US" sz="1800" dirty="0" smtClean="0"/>
          </a:p>
          <a:p>
            <a:pPr lvl="2">
              <a:buFont typeface="Wingdings" panose="05000000000000000000" pitchFamily="2" charset="2"/>
              <a:buChar char="§"/>
            </a:pPr>
            <a:endParaRPr lang="en-US" sz="1600" dirty="0"/>
          </a:p>
          <a:p>
            <a:pPr marL="403225" lvl="1" indent="0">
              <a:buNone/>
            </a:pPr>
            <a:endParaRPr lang="en-US" sz="2000" dirty="0" smtClean="0"/>
          </a:p>
          <a:p>
            <a:pPr marL="403225" lvl="1" indent="0">
              <a:buNone/>
            </a:pP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79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800" dirty="0" smtClean="0">
                <a:effectLst/>
              </a:rPr>
              <a:t>Agency Trades</a:t>
            </a:r>
            <a:endParaRPr lang="en-US" sz="3800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PTE 86-128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/>
              <a:t>Agency Trades :   Affiliated or unaffiliated adviser/fiduciary?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/>
              <a:t>Fate of ICS unknown at the moment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/>
              <a:t>IRA accounts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dirty="0"/>
              <a:t>Cross Trades</a:t>
            </a:r>
          </a:p>
          <a:p>
            <a:pPr marL="642937" lvl="2" indent="-274638">
              <a:buFont typeface="Wingdings" panose="05000000000000000000" pitchFamily="2" charset="2"/>
              <a:buChar char="§"/>
            </a:pPr>
            <a:r>
              <a:rPr lang="en-US" sz="2000" dirty="0"/>
              <a:t>PTE 2002-12</a:t>
            </a:r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8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Principal Trades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PTE 75-1 – BD is non – fiduciary  </a:t>
            </a:r>
          </a:p>
          <a:p>
            <a:pPr lvl="1"/>
            <a:r>
              <a:rPr lang="en-US" sz="2400" dirty="0" smtClean="0"/>
              <a:t>BD is registered</a:t>
            </a:r>
          </a:p>
          <a:p>
            <a:pPr lvl="1"/>
            <a:r>
              <a:rPr lang="en-US" sz="2400" dirty="0" smtClean="0"/>
              <a:t>Ordinary course of business</a:t>
            </a:r>
          </a:p>
          <a:p>
            <a:pPr lvl="1"/>
            <a:r>
              <a:rPr lang="en-US" sz="2400" dirty="0" smtClean="0"/>
              <a:t>Arms length</a:t>
            </a:r>
          </a:p>
          <a:p>
            <a:r>
              <a:rPr lang="en-US" sz="2800" dirty="0" smtClean="0"/>
              <a:t>BD as fiduciary – limited under PTE 75-1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840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Securities Lending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PTE 2006-16</a:t>
            </a:r>
          </a:p>
          <a:p>
            <a:pPr lvl="1"/>
            <a:r>
              <a:rPr lang="en-US" sz="2000" dirty="0" smtClean="0"/>
              <a:t>Borrower qualifications</a:t>
            </a:r>
          </a:p>
          <a:p>
            <a:pPr lvl="1"/>
            <a:r>
              <a:rPr lang="en-US" sz="2000" dirty="0" smtClean="0"/>
              <a:t>No discretion or advisory role for borrower/affiliates</a:t>
            </a:r>
          </a:p>
          <a:p>
            <a:pPr lvl="1"/>
            <a:r>
              <a:rPr lang="en-US" sz="2000" dirty="0" smtClean="0"/>
              <a:t>Collateral</a:t>
            </a:r>
          </a:p>
          <a:p>
            <a:pPr lvl="1"/>
            <a:r>
              <a:rPr lang="en-US" sz="2000" dirty="0" smtClean="0"/>
              <a:t>Documentation: financial statements,  written loan agreement</a:t>
            </a:r>
          </a:p>
          <a:p>
            <a:pPr lvl="1"/>
            <a:r>
              <a:rPr lang="en-US" sz="2000" dirty="0" smtClean="0"/>
              <a:t>Reasonable fee</a:t>
            </a:r>
          </a:p>
          <a:p>
            <a:pPr lvl="1"/>
            <a:r>
              <a:rPr lang="en-US" sz="2000" dirty="0" smtClean="0"/>
              <a:t>Termination rights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443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Soft Dollars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Section 28(e) </a:t>
            </a:r>
          </a:p>
          <a:p>
            <a:r>
              <a:rPr lang="en-US" sz="2800" dirty="0" smtClean="0"/>
              <a:t>ERISA Technical Release 86-1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75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Underwriting Transactions 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PTE 75-1</a:t>
            </a:r>
          </a:p>
          <a:p>
            <a:r>
              <a:rPr lang="en-US" sz="2800" dirty="0" smtClean="0"/>
              <a:t>BD as Fiduciary</a:t>
            </a:r>
          </a:p>
          <a:p>
            <a:r>
              <a:rPr lang="en-US" sz="2800" dirty="0" smtClean="0"/>
              <a:t>BD as Non-Fiduciary 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685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Margin Lending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PTE 75-1</a:t>
            </a:r>
          </a:p>
          <a:p>
            <a:pPr lvl="1"/>
            <a:r>
              <a:rPr lang="en-US" sz="2000" dirty="0" smtClean="0"/>
              <a:t>BD is registered</a:t>
            </a:r>
          </a:p>
          <a:p>
            <a:pPr lvl="1"/>
            <a:r>
              <a:rPr lang="en-US" sz="2000" dirty="0" smtClean="0"/>
              <a:t>Non-fiduciary role</a:t>
            </a:r>
          </a:p>
          <a:p>
            <a:pPr lvl="1"/>
            <a:r>
              <a:rPr lang="en-US" sz="2000" dirty="0" smtClean="0"/>
              <a:t>Credit for securities transaction and is otherwise lawful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458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/>
              <a:t>Repurchase </a:t>
            </a:r>
            <a:r>
              <a:rPr lang="en-US" sz="3600" dirty="0" smtClean="0"/>
              <a:t>and Reverse Repurchase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PTE 81-8  for Repurchase </a:t>
            </a:r>
          </a:p>
          <a:p>
            <a:r>
              <a:rPr lang="en-US" sz="2000" dirty="0" smtClean="0"/>
              <a:t>PTE 2006-16 /QPAM /Source of Funds for Reverse Repurchase</a:t>
            </a:r>
          </a:p>
          <a:p>
            <a:r>
              <a:rPr lang="en-US" sz="2000" dirty="0" smtClean="0"/>
              <a:t>Conditions for PTE 81-8</a:t>
            </a:r>
          </a:p>
          <a:p>
            <a:pPr lvl="1"/>
            <a:r>
              <a:rPr lang="en-US" sz="1600" dirty="0" smtClean="0"/>
              <a:t>Seller requirements</a:t>
            </a:r>
          </a:p>
          <a:p>
            <a:pPr lvl="1"/>
            <a:r>
              <a:rPr lang="en-US" sz="1600" dirty="0" smtClean="0"/>
              <a:t>No discretionary or advisory role </a:t>
            </a:r>
          </a:p>
          <a:p>
            <a:pPr lvl="1"/>
            <a:r>
              <a:rPr lang="en-US" sz="1600" dirty="0" smtClean="0"/>
              <a:t>Collateral 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060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tabLst>
                <a:tab pos="1654175" algn="l"/>
                <a:tab pos="1887538" algn="l"/>
              </a:tabLst>
            </a:pPr>
            <a:r>
              <a:rPr lang="en-US" sz="3600" dirty="0" smtClean="0"/>
              <a:t>Rebates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Rebate to plan involved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Best Execution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For authorized Plan expenses 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18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tabLst>
                <a:tab pos="1654175" algn="l"/>
                <a:tab pos="1887538" algn="l"/>
              </a:tabLst>
            </a:pPr>
            <a:r>
              <a:rPr lang="en-US" sz="3600" dirty="0" smtClean="0"/>
              <a:t>Corrections 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Section 408(b)(20)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For securities and commodities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14 day cure period</a:t>
            </a:r>
          </a:p>
          <a:p>
            <a:pPr marL="403225" lvl="1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21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33350"/>
            <a:ext cx="7499350" cy="85725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Insurance 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Section 408(b)(8)</a:t>
            </a:r>
          </a:p>
          <a:p>
            <a:r>
              <a:rPr lang="en-US" dirty="0" smtClean="0"/>
              <a:t>PTE 84-24</a:t>
            </a:r>
          </a:p>
          <a:p>
            <a:r>
              <a:rPr lang="en-US" dirty="0" smtClean="0"/>
              <a:t>PTE 77-4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086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effectLst/>
              </a:rPr>
              <a:t>Mutual Funds</a:t>
            </a:r>
            <a:br>
              <a:rPr lang="en-US" dirty="0" smtClean="0">
                <a:effectLst/>
              </a:rPr>
            </a:b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PTE 84-24</a:t>
            </a:r>
          </a:p>
          <a:p>
            <a:r>
              <a:rPr lang="en-US" dirty="0" smtClean="0"/>
              <a:t>PTE 77-4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502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91678"/>
            <a:ext cx="7499350" cy="594122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effectLst/>
                <a:latin typeface="+mn-lt"/>
                <a:cs typeface="Arial" pitchFamily="34" charset="0"/>
              </a:rPr>
              <a:t>Important Information</a:t>
            </a:r>
            <a:endParaRPr lang="en-US" b="1" i="1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685800"/>
            <a:ext cx="7499350" cy="382905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 </a:t>
            </a:r>
            <a:endParaRPr lang="en-US" sz="2800" b="1" dirty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1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3"/>
              </a:rPr>
              <a:t>swilkes@wagnerlawgroup.com</a:t>
            </a:r>
            <a:r>
              <a:rPr lang="en-US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16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600, San Francisco, CA 94104</a:t>
            </a:r>
          </a:p>
          <a:p>
            <a:pPr marL="26988" eaLnBrk="1" hangingPunct="1">
              <a:lnSpc>
                <a:spcPct val="80000"/>
              </a:lnSpc>
            </a:pPr>
            <a:r>
              <a:rPr lang="en-US" sz="16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BACK TO THE FUTURE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84" y="3257550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17320" y="1314450"/>
            <a:ext cx="7086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</a:rPr>
              <a:t>ERISA  PTEs </a:t>
            </a:r>
          </a:p>
          <a:p>
            <a:pPr algn="ctr"/>
            <a:r>
              <a:rPr lang="en-US" sz="3200" i="1" dirty="0" smtClean="0">
                <a:solidFill>
                  <a:schemeClr val="accent5">
                    <a:lumMod val="75000"/>
                  </a:schemeClr>
                </a:solidFill>
              </a:rPr>
              <a:t>EVERY BROKER DEALER SHOULD KNOW</a:t>
            </a:r>
            <a:endParaRPr lang="en-US" sz="32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159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43446</TotalTime>
  <Words>555</Words>
  <Application>Microsoft Office PowerPoint</Application>
  <PresentationFormat>On-screen Show (16:9)</PresentationFormat>
  <Paragraphs>166</Paragraphs>
  <Slides>20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Solstice</vt:lpstr>
      <vt:lpstr> </vt:lpstr>
      <vt:lpstr>Agenda</vt:lpstr>
      <vt:lpstr>Agenda</vt:lpstr>
      <vt:lpstr>Introduction </vt:lpstr>
      <vt:lpstr>PTs and Exemptions - Types</vt:lpstr>
      <vt:lpstr> Expansive Class Exemptions</vt:lpstr>
      <vt:lpstr>ERISA Statutory Exemptions </vt:lpstr>
      <vt:lpstr>Agency Trades</vt:lpstr>
      <vt:lpstr>Principal Trades</vt:lpstr>
      <vt:lpstr>Securities Lending</vt:lpstr>
      <vt:lpstr>Soft Dollars</vt:lpstr>
      <vt:lpstr>Underwriting Transactions </vt:lpstr>
      <vt:lpstr>Margin Lending </vt:lpstr>
      <vt:lpstr>Repurchase and Reverse Repurchase</vt:lpstr>
      <vt:lpstr>Rebates</vt:lpstr>
      <vt:lpstr>Corrections </vt:lpstr>
      <vt:lpstr>Insurance </vt:lpstr>
      <vt:lpstr>Mutual Funds 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Stephen Wilkes</cp:lastModifiedBy>
  <cp:revision>1432</cp:revision>
  <cp:lastPrinted>2018-05-01T18:49:25Z</cp:lastPrinted>
  <dcterms:created xsi:type="dcterms:W3CDTF">2008-04-29T20:53:18Z</dcterms:created>
  <dcterms:modified xsi:type="dcterms:W3CDTF">2018-05-01T19:07:18Z</dcterms:modified>
</cp:coreProperties>
</file>