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18"/>
  </p:notesMasterIdLst>
  <p:handoutMasterIdLst>
    <p:handoutMasterId r:id="rId19"/>
  </p:handoutMasterIdLst>
  <p:sldIdLst>
    <p:sldId id="630" r:id="rId2"/>
    <p:sldId id="661" r:id="rId3"/>
    <p:sldId id="687" r:id="rId4"/>
    <p:sldId id="690" r:id="rId5"/>
    <p:sldId id="637" r:id="rId6"/>
    <p:sldId id="691" r:id="rId7"/>
    <p:sldId id="692" r:id="rId8"/>
    <p:sldId id="695" r:id="rId9"/>
    <p:sldId id="696" r:id="rId10"/>
    <p:sldId id="698" r:id="rId11"/>
    <p:sldId id="699" r:id="rId12"/>
    <p:sldId id="672" r:id="rId13"/>
    <p:sldId id="673" r:id="rId14"/>
    <p:sldId id="702" r:id="rId15"/>
    <p:sldId id="594" r:id="rId16"/>
    <p:sldId id="701" r:id="rId17"/>
  </p:sldIdLst>
  <p:sldSz cx="9144000" cy="5143500" type="screen16x9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793" autoAdjust="0"/>
    <p:restoredTop sz="65309" autoAdjust="0"/>
  </p:normalViewPr>
  <p:slideViewPr>
    <p:cSldViewPr>
      <p:cViewPr>
        <p:scale>
          <a:sx n="63" d="100"/>
          <a:sy n="63" d="100"/>
        </p:scale>
        <p:origin x="-1026" y="-468"/>
      </p:cViewPr>
      <p:guideLst>
        <p:guide orient="horz" pos="1620"/>
        <p:guide pos="2880"/>
      </p:guideLst>
    </p:cSldViewPr>
  </p:slideViewPr>
  <p:notesTextViewPr>
    <p:cViewPr>
      <p:scale>
        <a:sx n="95" d="100"/>
        <a:sy n="9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3552" y="-808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7988" y="696913"/>
            <a:ext cx="61976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6713" y="609600"/>
            <a:ext cx="61976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0201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39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7814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16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6713" y="609600"/>
            <a:ext cx="61976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059781"/>
            <a:ext cx="63500" cy="47625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4" y="0"/>
            <a:ext cx="8129587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055223"/>
            <a:ext cx="3810000" cy="523875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715567"/>
            <a:ext cx="685800" cy="15359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702469"/>
            <a:ext cx="649288" cy="153591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857253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05979"/>
            <a:ext cx="1828800" cy="4388644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611981"/>
            <a:ext cx="1638300" cy="122872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15479"/>
            <a:ext cx="1703388" cy="1277540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05978"/>
            <a:ext cx="7499350" cy="85725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085850"/>
            <a:ext cx="74993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12/6/2017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wilkes@wagnerlawgroup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swilkes@wagnerlawgroup.com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1" y="228600"/>
            <a:ext cx="7407275" cy="26289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8" y="2000250"/>
            <a:ext cx="7407275" cy="222885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Stephen P. Wilkes, Esq.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 </a:t>
            </a:r>
            <a:endParaRPr lang="en-US" sz="2800" b="1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1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  <a:hlinkClick r:id="rId3"/>
              </a:rPr>
              <a:t>swilkes@wagnerlawgroup.com</a:t>
            </a: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1100" b="1" dirty="0" smtClean="0">
                <a:solidFill>
                  <a:srgbClr val="320E04"/>
                </a:solidFill>
                <a:latin typeface="Times New Roman" pitchFamily="18" charset="0"/>
              </a:rPr>
              <a:t>300 Montgomery Street, Suite 600, San Francisco, CA 94104</a:t>
            </a:r>
          </a:p>
          <a:p>
            <a:pPr marL="26988" eaLnBrk="1" hangingPunct="1">
              <a:lnSpc>
                <a:spcPct val="80000"/>
              </a:lnSpc>
            </a:pPr>
            <a:r>
              <a:rPr lang="en-US" sz="1100" b="1" dirty="0" smtClean="0">
                <a:solidFill>
                  <a:srgbClr val="320E04"/>
                </a:solidFill>
                <a:latin typeface="Times New Roman" pitchFamily="18" charset="0"/>
              </a:rPr>
              <a:t>415-625-0002</a:t>
            </a: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38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8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Senior and Elder Investors </a:t>
            </a: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44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484" y="325755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17320" y="131445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Who Are They, What To Do</a:t>
            </a:r>
            <a:endParaRPr lang="en-US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Agenda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Introduction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SEC/FINRA </a:t>
            </a:r>
            <a:r>
              <a:rPr lang="en-US" sz="2800" dirty="0"/>
              <a:t>Exam Priorities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National Senior Investment Initiative</a:t>
            </a:r>
            <a:endParaRPr lang="en-US" sz="28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Other Regulatory Guidance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FINRA Rules 2165 and 4512 – </a:t>
            </a:r>
            <a:r>
              <a:rPr lang="en-US" sz="2400" dirty="0" smtClean="0"/>
              <a:t>Effective February 5, 2018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Senior Designations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Legislation/Enforcement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01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Introduction 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State the obvious:  population is aging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Financial advisers have duty under Advisers Act, FINRA Rules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Who are the “aged”, the “senior” the “elderly”?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Mental state – is client mentally acute? Diminished capacity?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Abuse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87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effectLst/>
              </a:rPr>
              <a:t>Exam Priorities 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SEC 2017 Examination Priorities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Focus on risk specific to elderly and retiring investors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ReTIRE; Public Pensions; Seniors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/>
              <a:t>www.sec.gov/about/offices/ocie/national-examination-program-priorities-2017.pdf</a:t>
            </a:r>
            <a:endParaRPr lang="en-US" sz="20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FINRA 2017 Examination Priorities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 Senior Investors; Penny Stock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/>
              <a:t>http://www.finra.org/industry/2017-regulatory-and-examination-priorities-letter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879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800" dirty="0" smtClean="0">
                <a:effectLst/>
              </a:rPr>
              <a:t>National Senior Investment Initiative </a:t>
            </a:r>
            <a:endParaRPr lang="en-US" sz="3800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SEC OCIE/FINRA Collaborative Exams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Swept 44 broker dealers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Investment products, suitability, training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13% - procedures for diminished capacity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33% - suitability guidelines for seniors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Assessed practices and procedures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www.finra.org/file/sec-national-senior-investor-initiative</a:t>
            </a:r>
            <a:endParaRPr lang="en-US" sz="2800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81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FINRA Notice 07-43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Obligations to senior investors</a:t>
            </a:r>
          </a:p>
          <a:p>
            <a:r>
              <a:rPr lang="en-US" sz="2800" dirty="0" smtClean="0"/>
              <a:t>Suitability, best practices, communication, </a:t>
            </a:r>
          </a:p>
          <a:p>
            <a:r>
              <a:rPr lang="en-US" sz="2800" dirty="0" smtClean="0"/>
              <a:t>Financial abuse, diminished capacity </a:t>
            </a:r>
          </a:p>
          <a:p>
            <a:r>
              <a:rPr lang="en-US" sz="2800" dirty="0" smtClean="0"/>
              <a:t>www.finra.org/industry/notices/07-43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840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NASAA Rule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NASAA adopts Model Rule</a:t>
            </a:r>
          </a:p>
          <a:p>
            <a:r>
              <a:rPr lang="en-US" sz="2800" dirty="0" smtClean="0"/>
              <a:t>Guidance for state registered advisers</a:t>
            </a:r>
          </a:p>
          <a:p>
            <a:r>
              <a:rPr lang="en-US" sz="2800" dirty="0" smtClean="0"/>
              <a:t>Requires “qualified individuals” to notify state in event of abuse </a:t>
            </a:r>
          </a:p>
          <a:p>
            <a:r>
              <a:rPr lang="en-US" sz="2800" dirty="0" smtClean="0"/>
              <a:t>Generally covers age 65 + </a:t>
            </a:r>
          </a:p>
          <a:p>
            <a:r>
              <a:rPr lang="en-US" sz="2400" dirty="0" smtClean="0"/>
              <a:t>www.nasaa.org/38777/nasaa-members-adopt-model-act-to-protect-seniors-and-vulnerable-adults</a:t>
            </a:r>
            <a:r>
              <a:rPr lang="en-US" sz="2400" dirty="0"/>
              <a:t>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443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effectLst/>
              </a:rPr>
              <a:t>Securities Helpline for Seniors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FINRA toll free number</a:t>
            </a:r>
          </a:p>
          <a:p>
            <a:r>
              <a:rPr lang="en-US" sz="2800" i="1" dirty="0"/>
              <a:t>www.finra.org/investors/highlights/finra-securities-helpline-seniors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756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effectLst/>
              </a:rPr>
              <a:t>SEC Investor Bulletin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Investor bulletin educates about planning for diminished capacity</a:t>
            </a:r>
          </a:p>
          <a:p>
            <a:r>
              <a:rPr lang="en-US" sz="2800" dirty="0" smtClean="0"/>
              <a:t>How to help others</a:t>
            </a:r>
          </a:p>
          <a:p>
            <a:r>
              <a:rPr lang="en-US" sz="2400" i="1" dirty="0" smtClean="0"/>
              <a:t>www.sec.gov/oiea/investor-alerts-bulletins/ib_illness.html</a:t>
            </a:r>
            <a:endParaRPr lang="en-US" sz="2400" dirty="0"/>
          </a:p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685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FINRA Notice 11-52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Use of certifications and designations that imply expertise</a:t>
            </a:r>
          </a:p>
          <a:p>
            <a:r>
              <a:rPr lang="en-US" sz="2400" dirty="0"/>
              <a:t>https://www.finra.org/file/regulatory-notice-11-52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458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FINRA Notice 17-11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Amends Rule 4512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 smtClean="0"/>
              <a:t>Specific account information, reasonable effort to identify a “trusted contact”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 smtClean="0"/>
              <a:t>Disclosure of ability to contact the “trusted contact”</a:t>
            </a:r>
            <a:endParaRPr lang="en-US" sz="2000" dirty="0"/>
          </a:p>
          <a:p>
            <a:r>
              <a:rPr lang="en-US" sz="2800" dirty="0" smtClean="0"/>
              <a:t>Adopt Rule 2165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 smtClean="0"/>
              <a:t>Safe harbor temporary hold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 smtClean="0"/>
              <a:t>Required steps, time limits, record retention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000" dirty="0" smtClean="0"/>
              <a:t>Supervision </a:t>
            </a:r>
          </a:p>
          <a:p>
            <a:r>
              <a:rPr lang="en-US" sz="2000" dirty="0" smtClean="0"/>
              <a:t>www.finra.org/sites/default/files/notice_doc_file_ref/Regulatory-Notice-17-11.pdf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060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tabLst>
                <a:tab pos="1654175" algn="l"/>
                <a:tab pos="1887538" algn="l"/>
              </a:tabLst>
            </a:pPr>
            <a:r>
              <a:rPr lang="en-US" sz="3600" dirty="0" smtClean="0"/>
              <a:t>Legislation/Enforcement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Many states define exploitation, trend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SEC charges penny stock scam in “spongebuddy” product in Florida on 11/30/17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18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tabLst>
                <a:tab pos="1654175" algn="l"/>
                <a:tab pos="1887538" algn="l"/>
              </a:tabLst>
            </a:pPr>
            <a:r>
              <a:rPr lang="en-US" sz="3600" dirty="0" smtClean="0"/>
              <a:t>Best Practices 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Define elderly, senior, cognitive issues as policy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Monitor accounts, emergency action plans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Training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Titles and certifications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Document friendly account opening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Suitability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Disclosure 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21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effectLst/>
              </a:rPr>
              <a:t>Resources 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See Appendix A National Senior Investor Initiative, page 33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9347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91678"/>
            <a:ext cx="7499350" cy="594122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effectLst/>
                <a:latin typeface="+mn-lt"/>
                <a:cs typeface="Arial" pitchFamily="34" charset="0"/>
              </a:rPr>
              <a:t>Important Information</a:t>
            </a:r>
            <a:endParaRPr lang="en-US" b="1" i="1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685800"/>
            <a:ext cx="7499350" cy="382905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1" y="228600"/>
            <a:ext cx="7407275" cy="26289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8" y="2000250"/>
            <a:ext cx="7407275" cy="222885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Stephen P. Wilkes, Esq.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 </a:t>
            </a:r>
            <a:endParaRPr lang="en-US" sz="2800" b="1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1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  <a:hlinkClick r:id="rId3"/>
              </a:rPr>
              <a:t>swilkes@wagnerlawgroup.com</a:t>
            </a: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1100" b="1" dirty="0" smtClean="0">
                <a:solidFill>
                  <a:srgbClr val="320E04"/>
                </a:solidFill>
                <a:latin typeface="Times New Roman" pitchFamily="18" charset="0"/>
              </a:rPr>
              <a:t>300 Montgomery Street, Suite 600, San Francisco, CA 94104</a:t>
            </a:r>
          </a:p>
          <a:p>
            <a:pPr marL="26988" eaLnBrk="1" hangingPunct="1">
              <a:lnSpc>
                <a:spcPct val="80000"/>
              </a:lnSpc>
            </a:pPr>
            <a:r>
              <a:rPr lang="en-US" sz="1100" b="1" dirty="0" smtClean="0">
                <a:solidFill>
                  <a:srgbClr val="320E04"/>
                </a:solidFill>
                <a:latin typeface="Times New Roman" pitchFamily="18" charset="0"/>
              </a:rPr>
              <a:t>415-625-0002</a:t>
            </a: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38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8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Senior and Elder Investors </a:t>
            </a: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44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484" y="325755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17320" y="131445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Who Are They, What To Do</a:t>
            </a:r>
            <a:endParaRPr lang="en-US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1340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43071</TotalTime>
  <Words>454</Words>
  <Application>Microsoft Office PowerPoint</Application>
  <PresentationFormat>On-screen Show (16:9)</PresentationFormat>
  <Paragraphs>132</Paragraphs>
  <Slides>16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 </vt:lpstr>
      <vt:lpstr>Agenda</vt:lpstr>
      <vt:lpstr>Introduction </vt:lpstr>
      <vt:lpstr>Exam Priorities </vt:lpstr>
      <vt:lpstr>National Senior Investment Initiative </vt:lpstr>
      <vt:lpstr>FINRA Notice 07-43</vt:lpstr>
      <vt:lpstr>NASAA Rule </vt:lpstr>
      <vt:lpstr>Securities Helpline for Seniors</vt:lpstr>
      <vt:lpstr>SEC Investor Bulletin</vt:lpstr>
      <vt:lpstr>FINRA Notice 11-52</vt:lpstr>
      <vt:lpstr>FINRA Notice 17-11</vt:lpstr>
      <vt:lpstr>Legislation/Enforcement</vt:lpstr>
      <vt:lpstr>Best Practices </vt:lpstr>
      <vt:lpstr>Resources 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Stephen Wilkes</cp:lastModifiedBy>
  <cp:revision>1393</cp:revision>
  <cp:lastPrinted>2017-10-04T14:49:16Z</cp:lastPrinted>
  <dcterms:created xsi:type="dcterms:W3CDTF">2008-04-29T20:53:18Z</dcterms:created>
  <dcterms:modified xsi:type="dcterms:W3CDTF">2017-12-06T14:19:20Z</dcterms:modified>
</cp:coreProperties>
</file>