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76" r:id="rId3"/>
    <p:sldId id="277" r:id="rId4"/>
    <p:sldId id="278" r:id="rId5"/>
    <p:sldId id="279" r:id="rId6"/>
    <p:sldId id="280" r:id="rId7"/>
    <p:sldId id="281" r:id="rId8"/>
    <p:sldId id="285" r:id="rId9"/>
    <p:sldId id="290" r:id="rId10"/>
    <p:sldId id="260" r:id="rId11"/>
    <p:sldId id="259" r:id="rId12"/>
    <p:sldId id="286" r:id="rId13"/>
    <p:sldId id="287" r:id="rId14"/>
    <p:sldId id="288" r:id="rId15"/>
    <p:sldId id="282" r:id="rId16"/>
    <p:sldId id="283" r:id="rId17"/>
    <p:sldId id="284" r:id="rId1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620"/>
    <p:restoredTop sz="99463" autoAdjust="0"/>
  </p:normalViewPr>
  <p:slideViewPr>
    <p:cSldViewPr>
      <p:cViewPr>
        <p:scale>
          <a:sx n="80" d="100"/>
          <a:sy n="80" d="100"/>
        </p:scale>
        <p:origin x="-222" y="-72"/>
      </p:cViewPr>
      <p:guideLst>
        <p:guide orient="horz" pos="2160"/>
        <p:guide pos="2880"/>
      </p:guideLst>
    </p:cSldViewPr>
  </p:slideViewPr>
  <p:notesTextViewPr>
    <p:cViewPr>
      <p:scale>
        <a:sx n="1" d="1"/>
        <a:sy n="1" d="1"/>
      </p:scale>
      <p:origin x="0" y="0"/>
    </p:cViewPr>
  </p:notesTextViewPr>
  <p:sorterViewPr>
    <p:cViewPr>
      <p:scale>
        <a:sx n="100" d="100"/>
        <a:sy n="100" d="100"/>
      </p:scale>
      <p:origin x="0" y="9672"/>
    </p:cViewPr>
  </p:sorterViewPr>
  <p:notesViewPr>
    <p:cSldViewPr>
      <p:cViewPr>
        <p:scale>
          <a:sx n="100" d="100"/>
          <a:sy n="100" d="100"/>
        </p:scale>
        <p:origin x="-816" y="-7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9E1F0BB6-7305-43DB-AECF-A56C5738EACD}" type="datetimeFigureOut">
              <a:rPr lang="en-US" smtClean="0"/>
              <a:t>9/20/2013</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2671089D-1B2A-46C7-9349-14EDA5BC2B74}" type="slidenum">
              <a:rPr lang="en-US" smtClean="0"/>
              <a:t>‹#›</a:t>
            </a:fld>
            <a:endParaRPr lang="en-US" dirty="0"/>
          </a:p>
        </p:txBody>
      </p:sp>
    </p:spTree>
    <p:extLst>
      <p:ext uri="{BB962C8B-B14F-4D97-AF65-F5344CB8AC3E}">
        <p14:creationId xmlns:p14="http://schemas.microsoft.com/office/powerpoint/2010/main" val="32879846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a:t>
            </a:fld>
            <a:endParaRPr lang="en-US" dirty="0"/>
          </a:p>
        </p:txBody>
      </p:sp>
    </p:spTree>
    <p:extLst>
      <p:ext uri="{BB962C8B-B14F-4D97-AF65-F5344CB8AC3E}">
        <p14:creationId xmlns:p14="http://schemas.microsoft.com/office/powerpoint/2010/main" val="2908542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solidFill>
                  <a:srgbClr val="000000"/>
                </a:solidFill>
                <a:latin typeface="Arial" pitchFamily="34" charset="0"/>
              </a:rPr>
              <a:t>We expect that tax reform and proposals for systemic transformation will influence the pension industry in ways large and small.  We will  now turn our focus to proposals on this larger playing field that must balance the goal of enhancing the current private pension system with the need to limit expenditures.</a:t>
            </a:r>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2</a:t>
            </a:fld>
            <a:endParaRPr lang="en-US" dirty="0"/>
          </a:p>
        </p:txBody>
      </p:sp>
    </p:spTree>
    <p:extLst>
      <p:ext uri="{BB962C8B-B14F-4D97-AF65-F5344CB8AC3E}">
        <p14:creationId xmlns:p14="http://schemas.microsoft.com/office/powerpoint/2010/main" val="28517842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latin typeface="Arial" pitchFamily="34" charset="0"/>
              </a:rPr>
              <a:t>How Plans Affect the Deficit</a:t>
            </a:r>
            <a:r>
              <a:rPr lang="en-US" dirty="0" smtClean="0">
                <a:latin typeface="Arial" pitchFamily="34" charset="0"/>
              </a:rPr>
              <a:t>.  Legislators and policymakers know that the amount of tax revenue forgone on account of retirement plans is very large and this makes 401(k) plans an easy target for revenue raising initiatives.  The Congressional Joint Committee on Taxation has estimated that annual tax expenditures for 401(k) plans, IRAs and Keogh plans amount to $70.2 billion, and the Office of Management and Budget has projected that foregone revenue attributable to 401(k) plan contributions for the period 2011-2015 will be $361 billion.  Retirement saving through a 401(k) plan is tax-advantaged because the government generally taxes neither the original plan contributions nor the investment returns on those contributions until they are paid as benefits.  Since the budget process looks at revenues and expenditures within a ten-year window, and the payment of most retirement benefits occurs outside that window, the amount of taxes foregone because of 401(k) contributions tends to be viewed as a permanent expenditure.  As pressure builds to control the federal deficit, legislative proposals will be considered to reduce the tax cost of the retirement plan expenditure.  </a:t>
            </a:r>
          </a:p>
          <a:p>
            <a:r>
              <a:rPr lang="en-US" dirty="0" smtClean="0">
                <a:latin typeface="Arial" pitchFamily="34" charset="0"/>
              </a:rPr>
              <a:t> </a:t>
            </a:r>
          </a:p>
          <a:p>
            <a:r>
              <a:rPr lang="en-US" dirty="0" smtClean="0">
                <a:latin typeface="Arial" pitchFamily="34" charset="0"/>
              </a:rPr>
              <a:t>We will now review proposals that (i) focus on deficit reduction and tax reform or (ii) make larger systemic changes that will change how we all do business.</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3</a:t>
            </a:fld>
            <a:endParaRPr lang="en-US" dirty="0"/>
          </a:p>
        </p:txBody>
      </p:sp>
    </p:spTree>
    <p:extLst>
      <p:ext uri="{BB962C8B-B14F-4D97-AF65-F5344CB8AC3E}">
        <p14:creationId xmlns:p14="http://schemas.microsoft.com/office/powerpoint/2010/main" val="102904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sz="1100" u="sng" dirty="0" smtClean="0">
                <a:latin typeface="Arial" pitchFamily="34" charset="0"/>
              </a:rPr>
              <a:t>Tax Code Contribution Limits</a:t>
            </a:r>
            <a:r>
              <a:rPr lang="en-US" sz="1100" dirty="0" smtClean="0">
                <a:latin typeface="Arial" pitchFamily="34" charset="0"/>
              </a:rPr>
              <a:t>.  The tax code already contains various limitations on plan contributions that could be adjusted from their 2013 levels for the purpose of reducing tax expenditures and raising revenue.  For example, in the case of 401(k) plans, the maximum amount of annual contributions from all sources for any employee is $51,000, and the limit increases to $56,500 if the employee is at least 50 years old.  The limit on annual contributions includes elective deferrals by participants which themselves are capped at $17,500.  Another limitation subject to being reduced by legislation is the cap on the plan sponsor’s deduction for contributions to a 401(k) plan equal to 25% of the compensation otherwise paid during the taxable year to the plan’s participants. Further, compensation in excess of $255,000 cannot be considered in calculating contributions to a participant’s plan account.</a:t>
            </a:r>
          </a:p>
          <a:p>
            <a:pPr defTabSz="931774"/>
            <a:endParaRPr lang="en-US" sz="1100" dirty="0" smtClean="0">
              <a:latin typeface="Arial" pitchFamily="34" charset="0"/>
            </a:endParaRPr>
          </a:p>
          <a:p>
            <a:pPr defTabSz="931774"/>
            <a:r>
              <a:rPr lang="en-US" sz="1100" dirty="0" smtClean="0">
                <a:latin typeface="Arial" pitchFamily="34" charset="0"/>
              </a:rPr>
              <a:t>Over the years, Congress has raised or lowered these amounts depending on the needs of the time.  For example, the last major tax reform effort in 1986 reduced elective deferrals from $30,000 to $7,000.  The Obama administration’s FY 2014 revenue proposals put a new spin on this age-old technique by seeking to cap the aggregate accumulation in all tax-favored retirement plans benefitting an individual at approximately $3 million.  The limit is designed to provide a maximum annual annuity payment of $205,000.  As a result, the limit on annual contributions would vary with age and have to be calculated annually.  Plan sponsors and IRA trustees would be expected to report account balances and contributions so as to keep tabs on those making excess contributions.  Taxpayers would be forced to withdraw any excess contributions or pay income tax on the excess amount both in the year contributed and when later distributed.</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4</a:t>
            </a:fld>
            <a:endParaRPr lang="en-US" dirty="0"/>
          </a:p>
        </p:txBody>
      </p:sp>
    </p:spTree>
    <p:extLst>
      <p:ext uri="{BB962C8B-B14F-4D97-AF65-F5344CB8AC3E}">
        <p14:creationId xmlns:p14="http://schemas.microsoft.com/office/powerpoint/2010/main" val="13160359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sng" dirty="0" smtClean="0">
                <a:latin typeface="Arial" pitchFamily="34" charset="0"/>
              </a:rPr>
              <a:t>20/20 Proposal</a:t>
            </a:r>
            <a:r>
              <a:rPr lang="en-US" sz="1200" dirty="0" smtClean="0">
                <a:latin typeface="Arial" pitchFamily="34" charset="0"/>
              </a:rPr>
              <a:t>.  Reform proposals driven by purely fiscal concerns are illustrated by the December 2010 report of the National Commission on Fiscal Responsibility and Reform that recommended limiting the maximum excludable contribution to a defined contribution plan to the lesser of $20,000 or twenty percent of income.  This proposal, which covers the exclusion from taxable income of employee elective deferrals, as well as nontaxable employer contributions, is sometimes referred to as the “20/20 cap.”  Under this formula, if you earn $100,000 per year, the most that can be put into your 401(k) account is $20,000.  The 20/20 Cap is hard on high earners.</a:t>
            </a:r>
          </a:p>
          <a:p>
            <a:pPr>
              <a:spcBef>
                <a:spcPct val="0"/>
              </a:spcBef>
            </a:pPr>
            <a:r>
              <a:rPr lang="en-US" sz="1200" dirty="0" smtClean="0">
                <a:latin typeface="Arial" pitchFamily="34" charset="0"/>
              </a:rPr>
              <a:t> </a:t>
            </a:r>
          </a:p>
          <a:p>
            <a:pPr>
              <a:spcBef>
                <a:spcPct val="0"/>
              </a:spcBef>
            </a:pPr>
            <a:r>
              <a:rPr lang="en-US" sz="1200" u="sng" dirty="0" smtClean="0">
                <a:latin typeface="Arial" pitchFamily="34" charset="0"/>
              </a:rPr>
              <a:t>Brookings Proposal</a:t>
            </a:r>
            <a:r>
              <a:rPr lang="en-US" sz="1200" dirty="0" smtClean="0">
                <a:latin typeface="Arial" pitchFamily="34" charset="0"/>
              </a:rPr>
              <a:t>.  Other proposals are motivated as much by policy concerns as by deficit reduction.  William Gale of the Brookings Institution has designed a much-discussed mechanism to shift the demographics of those receiving the benefits of the retirement plan tax expenditure from a perceived slant favoring highly compensated employees.  Advocates of this approach argue that all employer and employee contributions should be included in gross income and that existing deductions and exclusions should be replaced with a flat-rate refundable tax credit to be deposited directly into a plan participant’s retirement savings account.  Under this proposal, contribution limits would not change. However, the refundable tax credit would benefit low earners at the expense of the more highly compensated.  Critics have noted that this would seriously diminish the incentive many employers have to maintain qualified plans.</a:t>
            </a:r>
          </a:p>
          <a:p>
            <a:pPr>
              <a:spcBef>
                <a:spcPct val="0"/>
              </a:spcBef>
            </a:pPr>
            <a:endParaRPr lang="en-US" dirty="0">
              <a:latin typeface="Arial" pitchFamily="34" charset="0"/>
            </a:endParaRPr>
          </a:p>
          <a:p>
            <a:pPr>
              <a:spcBef>
                <a:spcPct val="0"/>
              </a:spcBef>
            </a:pPr>
            <a:endParaRPr lang="en-US" sz="1200" dirty="0" smtClean="0">
              <a:latin typeface="Arial" pitchFamily="34" charset="0"/>
            </a:endParaRPr>
          </a:p>
          <a:p>
            <a:pPr>
              <a:spcBef>
                <a:spcPct val="0"/>
              </a:spcBef>
            </a:pPr>
            <a:endParaRPr lang="en-US" dirty="0">
              <a:latin typeface="Arial" pitchFamily="34" charset="0"/>
            </a:endParaRPr>
          </a:p>
          <a:p>
            <a:pPr>
              <a:spcBef>
                <a:spcPct val="0"/>
              </a:spcBef>
            </a:pPr>
            <a:endParaRPr lang="en-US" sz="1200" dirty="0" smtClean="0">
              <a:latin typeface="Arial" pitchFamily="34" charset="0"/>
            </a:endParaRPr>
          </a:p>
          <a:p>
            <a:pPr>
              <a:spcBef>
                <a:spcPct val="0"/>
              </a:spcBef>
            </a:pPr>
            <a:endParaRPr lang="en-US" sz="1200" dirty="0" smtClean="0">
              <a:latin typeface="Arial" pitchFamily="34" charset="0"/>
            </a:endParaRPr>
          </a:p>
          <a:p>
            <a:pPr>
              <a:spcBef>
                <a:spcPct val="0"/>
              </a:spcBef>
            </a:pPr>
            <a:r>
              <a:rPr lang="en-US" u="sng" dirty="0" smtClean="0">
                <a:latin typeface="Arial" pitchFamily="34" charset="0"/>
              </a:rPr>
              <a:t>Obama </a:t>
            </a:r>
            <a:r>
              <a:rPr lang="en-US" u="sng" dirty="0">
                <a:latin typeface="Arial" pitchFamily="34" charset="0"/>
              </a:rPr>
              <a:t>Proposals to Reduce Tax Expenditures &amp; Other Initiatives</a:t>
            </a:r>
            <a:r>
              <a:rPr lang="en-US" dirty="0">
                <a:latin typeface="Arial" pitchFamily="34" charset="0"/>
              </a:rPr>
              <a:t>.  The Obama Administration’s FY 2014 budget also takes a crack at the 401(k) tax expenditure, although it is cloaked in a more general tax increase.  The Administration’s proposal limits the tax value of particular tax deductions and exclusions to 28% of the specified item’s amount that would otherwise reduce taxable income subject to the highest tax bracket of 39.6%.  This is not an entirely new proposal; what is new is the inclusion of 401(k) contributions (as well as health care contributions), regardless of who makes them, in the list of affected tax exclusions. Thus, a taxpayer subject to the top statutory rate of 39.6% would pay an 11.6% tax (39.6% - 28%) on the value of any 401(k) contributions.  Under this regime, those receiving the highest contributions to their 401(k) accounts could be subject to an additional $6,554 in tax liability.  When originally proposed in the 2013 budget, critics pointed out that this restriction results in double taxation, because the same plan contributions would be taxed again when withdrawn from the plan.  The FY 2014 version of the proposal addresses this by adjusting a taxpayer’s basis in the retirement plan or IRA to reflect the additional tax imposed.</a:t>
            </a:r>
          </a:p>
          <a:p>
            <a:pPr>
              <a:spcBef>
                <a:spcPct val="0"/>
              </a:spcBef>
            </a:pPr>
            <a:endParaRPr lang="en-US" dirty="0">
              <a:latin typeface="Arial" pitchFamily="34" charset="0"/>
            </a:endParaRPr>
          </a:p>
          <a:p>
            <a:pPr>
              <a:spcBef>
                <a:spcPct val="0"/>
              </a:spcBef>
            </a:pPr>
            <a:r>
              <a:rPr lang="en-US" dirty="0">
                <a:latin typeface="Arial" pitchFamily="34" charset="0"/>
              </a:rPr>
              <a:t>Less sweeping revenue raising proposals by the administration include repeal of the deduction for dividends paid with respect to employer stock held by an ESOP sponsored by a large (more than $5 million in annual receipts) C corporation and authorizing the PBGC to generate up to $25 billion through discretionary premium increases.</a:t>
            </a:r>
          </a:p>
          <a:p>
            <a:pPr>
              <a:spcBef>
                <a:spcPct val="0"/>
              </a:spcBef>
            </a:pPr>
            <a:endParaRPr lang="en-US" sz="1200" dirty="0" smtClean="0">
              <a:latin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5</a:t>
            </a:fld>
            <a:endParaRPr lang="en-US" dirty="0"/>
          </a:p>
        </p:txBody>
      </p:sp>
    </p:spTree>
    <p:extLst>
      <p:ext uri="{BB962C8B-B14F-4D97-AF65-F5344CB8AC3E}">
        <p14:creationId xmlns:p14="http://schemas.microsoft.com/office/powerpoint/2010/main" val="33601219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000" u="sng" dirty="0" smtClean="0">
                <a:latin typeface="Arial" pitchFamily="34" charset="0"/>
              </a:rPr>
              <a:t>NCPERS Proposal</a:t>
            </a:r>
            <a:r>
              <a:rPr lang="en-US" sz="1000" dirty="0" smtClean="0">
                <a:latin typeface="Arial" pitchFamily="34" charset="0"/>
              </a:rPr>
              <a:t>. The National Conference on Public Employee Retirement Systems (NCPERS) has proposed amendments to ERISA and state laws allowing the establishment of state-sponsored multiple employer cash balance plans covering private-sector workers. The NCPERS proposal, or ones like it, are being considered by several state legislatures.  The target group that this proposal seeks to benefit consists of employees of small employers that do not have access to pension plans.  The assumption is that they would benefit from a state’s bargaining power, experience and expertise.</a:t>
            </a:r>
          </a:p>
          <a:p>
            <a:pPr>
              <a:defRPr/>
            </a:pPr>
            <a:endParaRPr lang="en-US" sz="1000" dirty="0" smtClean="0">
              <a:latin typeface="Arial" pitchFamily="34" charset="0"/>
            </a:endParaRPr>
          </a:p>
          <a:p>
            <a:pPr>
              <a:defRPr/>
            </a:pPr>
            <a:r>
              <a:rPr lang="en-US" sz="1000" dirty="0" smtClean="0">
                <a:latin typeface="Arial" pitchFamily="34" charset="0"/>
              </a:rPr>
              <a:t>The NCPERS Secure Choice Pension (“SCP”) initiative is a bolder variation of prior proposals for state-run plans (involving voluntary contributions to DC plans) in that it entails a cash balance plan design requiring employer contributions to fund an annual salary credit of 6% of compensation plus minimum interest credits of 3% per year with potentially higher interest credits up to the yield on 10 year Treasury Bills plus 2%.  Amounts contributed plus earnings credited to the participant’s account would be guaranteed, although the allocation and interest crediting rates can be adjusted prospectively to better reflect benefit and financial needs.  Although employer participation would be voluntary, withdrawal liability would be assessed on terminating employers as under a multiemployer plan.</a:t>
            </a:r>
          </a:p>
          <a:p>
            <a:pPr>
              <a:defRPr/>
            </a:pPr>
            <a:endParaRPr lang="en-US" sz="1000" dirty="0" smtClean="0">
              <a:latin typeface="Arial" pitchFamily="34" charset="0"/>
            </a:endParaRPr>
          </a:p>
          <a:p>
            <a:pPr>
              <a:defRPr/>
            </a:pPr>
            <a:r>
              <a:rPr lang="en-US" sz="1000" dirty="0" smtClean="0">
                <a:latin typeface="Arial" pitchFamily="34" charset="0"/>
              </a:rPr>
              <a:t>There is uncertainty as to how SCP plans would operate where assets are not sufficient to fund the promised lifetime benefit.   One possibility that is mentioned in this regard is cutting back benefits, but this may not be realistic if employees have been promised state-backed benefits.  Extending amortization periods for funding purposes is another technique that is mentioned.  Ultimately, however, the states will be subject to the unfunded liabilities of SCP plans.  The possibility that responsibility for private-sector pensions would be shifted to taxpayers at a time when states are struggling to meet the demands of public employee systems is a major political weakness of the SCP proposal.</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6</a:t>
            </a:fld>
            <a:endParaRPr lang="en-US" dirty="0"/>
          </a:p>
        </p:txBody>
      </p:sp>
    </p:spTree>
    <p:extLst>
      <p:ext uri="{BB962C8B-B14F-4D97-AF65-F5344CB8AC3E}">
        <p14:creationId xmlns:p14="http://schemas.microsoft.com/office/powerpoint/2010/main" val="1179412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u="sng" dirty="0" smtClean="0">
                <a:latin typeface="Arial" pitchFamily="34" charset="0"/>
              </a:rPr>
              <a:t>California Secure Choice</a:t>
            </a:r>
            <a:r>
              <a:rPr lang="en-US" sz="1100" dirty="0" smtClean="0">
                <a:latin typeface="Arial" pitchFamily="34" charset="0"/>
              </a:rPr>
              <a:t>.  In September 2012, California enacted an auto-IRA program to be administered by the state in which employers with 5 or more employees and no other retirement plan will be required to participate.  Employees are automatically enrolled and contribute 3% of pay unless they opt out.  There is a state-guaranteed investment return.  Contributions will be pooled and invested by investment managers selected by the state which may end up being CALPERS.  Implementation of the program is conditioned on receiving an IRS ruling that contributions will be pre-tax and DOL approval that the program is not an ERISA plan.</a:t>
            </a:r>
          </a:p>
          <a:p>
            <a:endParaRPr lang="en-US" sz="1100" dirty="0" smtClean="0">
              <a:latin typeface="Arial" pitchFamily="34" charset="0"/>
            </a:endParaRPr>
          </a:p>
          <a:p>
            <a:r>
              <a:rPr lang="en-US" sz="1100" u="sng" dirty="0" smtClean="0">
                <a:latin typeface="Arial" pitchFamily="34" charset="0"/>
              </a:rPr>
              <a:t>Other States</a:t>
            </a:r>
            <a:r>
              <a:rPr lang="en-US" sz="1100" dirty="0" smtClean="0">
                <a:latin typeface="Arial" pitchFamily="34" charset="0"/>
              </a:rPr>
              <a:t>.  In Massachusetts, 2012 legislation authorizes the state treasurer to create a multiple employer defined contribution plan that will receive contributions from non-profit employers employing fewer than 20 persons as well as from their employees.  The plan will be managed by the treasurer separately from the state’s public-employee pension fund and will allow employees to direct the investment of their accounts from an investment menu selected by the treasurer.  The Massachusetts legislation requires the treasurer to obtain IRS approval of the plan and to ensure that it complies with ERISA.</a:t>
            </a:r>
          </a:p>
          <a:p>
            <a:endParaRPr lang="en-US" sz="1100" dirty="0" smtClean="0">
              <a:latin typeface="Arial" pitchFamily="34" charset="0"/>
            </a:endParaRPr>
          </a:p>
          <a:p>
            <a:r>
              <a:rPr lang="en-US" sz="1100" dirty="0" smtClean="0">
                <a:latin typeface="Arial" pitchFamily="34" charset="0"/>
              </a:rPr>
              <a:t>According to the National Conference of State Legislatures, Connecticut, Illinois, Maryland, Michigan, New York, Pennsylvania, Rhode Island Washington State, Vermont, Virginia, and West Virginia have also considered pension legislation for private-sector employees, although in some cases such proposals only authorize study of the matter and in others the proposals were defeated or tabled.</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7</a:t>
            </a:fld>
            <a:endParaRPr lang="en-US" dirty="0"/>
          </a:p>
        </p:txBody>
      </p:sp>
    </p:spTree>
    <p:extLst>
      <p:ext uri="{BB962C8B-B14F-4D97-AF65-F5344CB8AC3E}">
        <p14:creationId xmlns:p14="http://schemas.microsoft.com/office/powerpoint/2010/main" val="1130064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267200"/>
            <a:ext cx="5608320" cy="3962400"/>
          </a:xfrm>
        </p:spPr>
        <p:txBody>
          <a:bodyPr>
            <a:normAutofit fontScale="92500"/>
          </a:bodyPr>
          <a:lstStyle/>
          <a:p>
            <a:r>
              <a:rPr lang="en-US" sz="1100" dirty="0">
                <a:latin typeface="Arial" pitchFamily="34" charset="0"/>
              </a:rPr>
              <a:t>The Obama Administration has included an Auto-IRA provision in its budget message for the last three years.  This proposal has now become associated with the Democratic Party, obscuring the fact that, as recently as 2007, an earlier auto-IRA bill had been introduced in Congress by representatives of both political parties.  The Auto-IRA concept itself was jointly developed by conservative and liberal think-tanks. Auto-IRA would be mandatory for all employers with at least 10 employees if they do not maintain a pension plan.  Since eligibility is defined as employees who are at least 18 years old with 3 months of service, most employers will need to modify their plans or have an Auto-IRA plan in addition to a 401(k) plan.  Most people, it would seem, agree on the goal of increasing retirement plan coverage which is stuck at approximately 50 percent.  In its fiscal year 2013 version, the Obama Administration</a:t>
            </a:r>
            <a:r>
              <a:rPr lang="ja-JP" altLang="en-US" sz="1100" dirty="0">
                <a:latin typeface="Arial" pitchFamily="34" charset="0"/>
              </a:rPr>
              <a:t>’</a:t>
            </a:r>
            <a:r>
              <a:rPr lang="en-US" altLang="ja-JP" sz="1100" dirty="0">
                <a:latin typeface="Arial" pitchFamily="34" charset="0"/>
              </a:rPr>
              <a:t>s automatic IRA proposal included three key features.  First, the bill sets the default contribution at 3% of compensation.  Employees could raise or lower their contribution percentage, or they could choose to opt out entirely.  Second, employees would have the choice of contributing to either a traditional pre-tax IRA or Roth IRA.  If no choice was made, post-tax Roth accounts would be the default vehicle, so that withdrawals would not be taxable.  This default rule addresses the likelihood that lower-income workers would be more likely to withdraw money before age 59½.  Finally, the Auto IRA provider (a financial services firm) would be selected by the employer or the employer could allow each participating employee to designate the Auto IRA provider.  Another alternative would be to send all contributions to a savings vehicle specified by statute or regulation</a:t>
            </a:r>
            <a:r>
              <a:rPr lang="en-US" altLang="ja-JP" sz="1100" dirty="0" smtClean="0">
                <a:latin typeface="Arial" pitchFamily="34" charset="0"/>
              </a:rPr>
              <a:t>. </a:t>
            </a:r>
            <a:r>
              <a:rPr lang="en-US" altLang="ja-JP" sz="1100" dirty="0">
                <a:latin typeface="Arial" pitchFamily="34" charset="0"/>
              </a:rPr>
              <a:t>The Treasury Department would prescribe a handful of standard, low-cost investment alternatives</a:t>
            </a:r>
            <a:r>
              <a:rPr lang="en-US" altLang="ja-JP" sz="1150" dirty="0" smtClean="0">
                <a:latin typeface="Arial" pitchFamily="34" charset="0"/>
              </a:rPr>
              <a:t>.</a:t>
            </a:r>
            <a:endParaRPr lang="en-US" altLang="ja-JP" sz="1150" dirty="0">
              <a:latin typeface="Arial" pitchFamily="34" charset="0"/>
            </a:endParaRPr>
          </a:p>
          <a:p>
            <a:endParaRPr lang="en-US" altLang="ja-JP" sz="1150" dirty="0" smtClean="0">
              <a:latin typeface="Arial" pitchFamily="34" charset="0"/>
            </a:endParaRPr>
          </a:p>
          <a:p>
            <a:endParaRPr lang="en-US" altLang="ja-JP" sz="1150" dirty="0">
              <a:latin typeface="Arial" pitchFamily="34" charset="0"/>
            </a:endParaRPr>
          </a:p>
          <a:p>
            <a:r>
              <a:rPr lang="en-US" altLang="ja-JP" sz="1100" dirty="0" smtClean="0">
                <a:latin typeface="Arial" pitchFamily="34" charset="0"/>
              </a:rPr>
              <a:t> </a:t>
            </a:r>
            <a:endParaRPr lang="en-US" sz="1100" dirty="0">
              <a:latin typeface="Arial" pitchFamily="34" charset="0"/>
            </a:endParaRPr>
          </a:p>
          <a:p>
            <a:endParaRPr lang="en-US" altLang="ja-JP" sz="1150" dirty="0">
              <a:latin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8</a:t>
            </a:fld>
            <a:endParaRPr lang="en-US" dirty="0"/>
          </a:p>
        </p:txBody>
      </p:sp>
    </p:spTree>
    <p:extLst>
      <p:ext uri="{BB962C8B-B14F-4D97-AF65-F5344CB8AC3E}">
        <p14:creationId xmlns:p14="http://schemas.microsoft.com/office/powerpoint/2010/main" val="4072516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343400"/>
            <a:ext cx="5608320" cy="4255770"/>
          </a:xfrm>
        </p:spPr>
        <p:txBody>
          <a:bodyPr/>
          <a:lstStyle/>
          <a:p>
            <a:pPr defTabSz="931774"/>
            <a:r>
              <a:rPr lang="en-US" dirty="0" smtClean="0">
                <a:latin typeface="Arial" pitchFamily="34" charset="0"/>
              </a:rPr>
              <a:t>Despite consensus on the need for greater savings, the Auto-IRA proposal has elements that are problematic at either end of the political spectrum.  Republicans do not like the mandate, since it would require small businesses with more than ten employees, to offer Auto-IRAs.  Even though no employer contributions would be required, Republicans believe that the mandated arrangements would be burdensome to employers and may not be Constitutional.  Moreover, the prospect of a savings vehicle controlled by the Federal government (which has been featured in a number of versions of the Auto-IRA proposal) has also become a point of controversy.   On the other side of the aisle, some Democrats have given the various incarnations of the Auto-IRA proposal a lukewarm reception in light of the private sector</a:t>
            </a:r>
            <a:r>
              <a:rPr lang="ja-JP" altLang="en-US" dirty="0" smtClean="0">
                <a:latin typeface="Arial" pitchFamily="34" charset="0"/>
              </a:rPr>
              <a:t>’</a:t>
            </a:r>
            <a:r>
              <a:rPr lang="en-US" altLang="ja-JP" dirty="0" smtClean="0">
                <a:latin typeface="Arial" pitchFamily="34" charset="0"/>
              </a:rPr>
              <a:t>s potential role in managing Auto-IRA money.  At the moment, the prospect for legislative action on retirement initiatives, such as the Auto-IRA, is complicated by the high level of Congressional partisanship and policy gridlock.  This can be expected to continue in the short term until the balance of power is (hopefully) resolved by the President and the Congressional leadership.  However, it should not be overlooked that Congress has traditionally dealt with retirement issues on a bipartisan basis.  This was true of the Pension Protection Act of 2006 in which the auto-enrollment concept for 401(k) plans was legislatively ratified.  And it is possible that the mandate issue in the Auto-IRA proposal will be overcome by substituting a voluntary program coupled with larger employer incentives than are offered under the current proposal. </a:t>
            </a:r>
            <a:endParaRPr lang="en-US" dirty="0" smtClean="0">
              <a:latin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9</a:t>
            </a:fld>
            <a:endParaRPr lang="en-US" dirty="0"/>
          </a:p>
        </p:txBody>
      </p:sp>
    </p:spTree>
    <p:extLst>
      <p:ext uri="{BB962C8B-B14F-4D97-AF65-F5344CB8AC3E}">
        <p14:creationId xmlns:p14="http://schemas.microsoft.com/office/powerpoint/2010/main" val="35646214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838200" y="4415790"/>
            <a:ext cx="5471160" cy="4183380"/>
          </a:xfrm>
        </p:spPr>
        <p:txBody>
          <a:bodyPr/>
          <a:lstStyle/>
          <a:p>
            <a:pPr>
              <a:defRPr/>
            </a:pPr>
            <a:r>
              <a:rPr lang="en-US" sz="1000" dirty="0">
                <a:latin typeface="Arial" pitchFamily="34" charset="0"/>
              </a:rPr>
              <a:t>To help prepare workers for paying basic retirement expenses, Senator Tom Harkin has proposed a new universal retirement system built around the following principles: </a:t>
            </a:r>
          </a:p>
          <a:p>
            <a:pPr>
              <a:defRPr/>
            </a:pPr>
            <a:endParaRPr lang="en-US" sz="1000" dirty="0">
              <a:latin typeface="Arial" pitchFamily="34" charset="0"/>
            </a:endParaRPr>
          </a:p>
          <a:p>
            <a:pPr>
              <a:defRPr/>
            </a:pPr>
            <a:r>
              <a:rPr lang="en-US" sz="1000" dirty="0">
                <a:latin typeface="Arial" pitchFamily="34" charset="0"/>
              </a:rPr>
              <a:t>         (i)     automatic and universal enrollment,</a:t>
            </a:r>
          </a:p>
          <a:p>
            <a:pPr>
              <a:defRPr/>
            </a:pPr>
            <a:r>
              <a:rPr lang="en-US" sz="1000" dirty="0">
                <a:latin typeface="Arial" pitchFamily="34" charset="0"/>
              </a:rPr>
              <a:t>        (ii)     a regular stream of income starting at retirement age,</a:t>
            </a:r>
          </a:p>
          <a:p>
            <a:pPr>
              <a:defRPr/>
            </a:pPr>
            <a:r>
              <a:rPr lang="en-US" sz="1000" dirty="0">
                <a:latin typeface="Arial" pitchFamily="34" charset="0"/>
              </a:rPr>
              <a:t>        (iii)    financing through the current payroll system by employee and </a:t>
            </a:r>
          </a:p>
          <a:p>
            <a:pPr>
              <a:defRPr/>
            </a:pPr>
            <a:r>
              <a:rPr lang="en-US" sz="1000" dirty="0">
                <a:latin typeface="Arial" pitchFamily="34" charset="0"/>
              </a:rPr>
              <a:t>                 employer contributions and government credits, and</a:t>
            </a:r>
          </a:p>
          <a:p>
            <a:pPr>
              <a:defRPr/>
            </a:pPr>
            <a:r>
              <a:rPr lang="en-US" sz="1000" dirty="0">
                <a:latin typeface="Arial" pitchFamily="34" charset="0"/>
              </a:rPr>
              <a:t>        (iv)    management by privately-run, licensed and regulated entities</a:t>
            </a:r>
          </a:p>
          <a:p>
            <a:pPr>
              <a:defRPr/>
            </a:pPr>
            <a:r>
              <a:rPr lang="en-US" sz="1000" dirty="0">
                <a:latin typeface="Arial" pitchFamily="34" charset="0"/>
              </a:rPr>
              <a:t>                 established pursuant to the legislation. </a:t>
            </a:r>
          </a:p>
          <a:p>
            <a:pPr>
              <a:defRPr/>
            </a:pPr>
            <a:r>
              <a:rPr lang="en-US" sz="1000" dirty="0">
                <a:latin typeface="Arial" pitchFamily="34" charset="0"/>
              </a:rPr>
              <a:t> </a:t>
            </a:r>
          </a:p>
          <a:p>
            <a:pPr>
              <a:defRPr/>
            </a:pPr>
            <a:r>
              <a:rPr lang="en-US" sz="1000" dirty="0">
                <a:latin typeface="Arial" pitchFamily="34" charset="0"/>
              </a:rPr>
              <a:t>Although expected shortly, there is, as yet, no specific legislative proposal implementing these principles, but it is understood that the pensions to be paid would be based on a participant’s total contributions supplemented by investment performance and government credits for low-wage earners.  Participants would be allowed to increase or decrease contributions or to opt out of the system </a:t>
            </a:r>
            <a:r>
              <a:rPr lang="en-US" sz="1000" dirty="0" smtClean="0">
                <a:latin typeface="Arial" pitchFamily="34" charset="0"/>
              </a:rPr>
              <a:t>entirely, but lump sum distributions would not be permitted.  </a:t>
            </a:r>
            <a:r>
              <a:rPr lang="en-US" sz="1000" dirty="0">
                <a:latin typeface="Arial" pitchFamily="34" charset="0"/>
              </a:rPr>
              <a:t>The proposal is intended to appeal to employers by relieving them of any fiduciary responsibility, although employer participation is mandatory if the employer does not already offer a plan with a minimum level of employer contributions and some level of employer matching contributions to the new plans will be required.  The Harkin initiative bears a similarity to current proposals being considered by state legislatures under which state governments would sponsor hybrid defined benefit-type plans covering private-sector workers, except that the new managing entities, dubbed “USA Retirement Funds”, take on the role of the state government in managing investments</a:t>
            </a:r>
            <a:r>
              <a:rPr lang="en-US" sz="1000" dirty="0" smtClean="0">
                <a:latin typeface="Arial" pitchFamily="34" charset="0"/>
              </a:rPr>
              <a:t>.  Integral to the Harkin proposal is a $60 per month  increase in Social Security benefits and a more generous index for determining cost of living increases to be paid for by phasing out the cap on wages subject to the Social Security payroll tax.</a:t>
            </a:r>
            <a:endParaRPr lang="en-US" sz="1000" dirty="0">
              <a:latin typeface="Arial" pitchFamily="34" charset="0"/>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10</a:t>
            </a:fld>
            <a:endParaRPr lang="en-US" dirty="0"/>
          </a:p>
        </p:txBody>
      </p:sp>
    </p:spTree>
    <p:extLst>
      <p:ext uri="{BB962C8B-B14F-4D97-AF65-F5344CB8AC3E}">
        <p14:creationId xmlns:p14="http://schemas.microsoft.com/office/powerpoint/2010/main" val="28645069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5253" y="4415790"/>
            <a:ext cx="5931747" cy="4183380"/>
          </a:xfrm>
        </p:spPr>
        <p:txBody>
          <a:bodyPr/>
          <a:lstStyle/>
          <a:p>
            <a:r>
              <a:rPr lang="en-US" sz="1050" u="sng" dirty="0">
                <a:latin typeface="Arial" pitchFamily="34" charset="0"/>
                <a:cs typeface="Arial" pitchFamily="34" charset="0"/>
              </a:rPr>
              <a:t>Private Plans</a:t>
            </a:r>
            <a:r>
              <a:rPr lang="en-US" sz="1050" dirty="0">
                <a:latin typeface="Arial" pitchFamily="34" charset="0"/>
                <a:cs typeface="Arial" pitchFamily="34" charset="0"/>
              </a:rPr>
              <a:t>.  The Safe Retirement Act proposed by Senator Orrin Hatch is likely to provide serious competition for the Harkin proposal.  In contrast to Harkin’s USA Retirement Funds that would pool funds and limit payout to periodic lifetime payments, Hatch’s SAFE Retirement Act would authorize new 401(k)-style plans with individual accounts controlled by participants who would be able to contribute up to $8,000 annually without the burden of discrimination testing.  There would be reduced administrative burdens, no required employer contributions and automatic deferrals (subject to a participant’s opting out) of 3% to 15% of pay.  These new plans would be called “Starter 401(k)s”, indicating that their underlying purpose would be to broaden access to retirement plan programs by encouraging plan adoption by small and start-up businesses that might not be able to afford employer contributions.  </a:t>
            </a:r>
          </a:p>
          <a:p>
            <a:r>
              <a:rPr lang="en-US" sz="1050" dirty="0">
                <a:latin typeface="Arial" pitchFamily="34" charset="0"/>
                <a:cs typeface="Arial" pitchFamily="34" charset="0"/>
              </a:rPr>
              <a:t> </a:t>
            </a:r>
          </a:p>
          <a:p>
            <a:r>
              <a:rPr lang="en-US" sz="1050" dirty="0">
                <a:latin typeface="Arial" pitchFamily="34" charset="0"/>
                <a:cs typeface="Arial" pitchFamily="34" charset="0"/>
              </a:rPr>
              <a:t>Sen. Hatch’s proposal would also increase the tax credit for adopting a new qualified plan that can apply for up to 3 years from $500 to an amount up to $5,000 (assuming the plan covers at least 20 non-highly compensated employees, </a:t>
            </a:r>
            <a:r>
              <a:rPr lang="en-US" sz="1050" i="1" u="sng" dirty="0">
                <a:latin typeface="Arial" pitchFamily="34" charset="0"/>
                <a:cs typeface="Arial" pitchFamily="34" charset="0"/>
              </a:rPr>
              <a:t>i.e</a:t>
            </a:r>
            <a:r>
              <a:rPr lang="en-US" sz="1050" dirty="0">
                <a:latin typeface="Arial" pitchFamily="34" charset="0"/>
                <a:cs typeface="Arial" pitchFamily="34" charset="0"/>
              </a:rPr>
              <a:t>., $250 for each such participant).  The SAFE Retirement Act contains a number of other proposals to increase the efficiency of private retirement plans that are likely to find their way into other legislative proposals. </a:t>
            </a:r>
          </a:p>
          <a:p>
            <a:r>
              <a:rPr lang="en-US" sz="1050" dirty="0">
                <a:latin typeface="Arial" pitchFamily="34" charset="0"/>
                <a:cs typeface="Arial" pitchFamily="34" charset="0"/>
              </a:rPr>
              <a:t> </a:t>
            </a:r>
          </a:p>
          <a:p>
            <a:r>
              <a:rPr lang="en-US" sz="1050" u="sng" dirty="0">
                <a:latin typeface="Arial" pitchFamily="34" charset="0"/>
                <a:cs typeface="Arial" pitchFamily="34" charset="0"/>
              </a:rPr>
              <a:t>Public Plans</a:t>
            </a:r>
            <a:r>
              <a:rPr lang="en-US" sz="1050" dirty="0">
                <a:latin typeface="Arial" pitchFamily="34" charset="0"/>
                <a:cs typeface="Arial" pitchFamily="34" charset="0"/>
              </a:rPr>
              <a:t>.  The showstopper of Sen. Hatch’s proposal is a measure designed to shore-up public retirement systems by addressing the public pension debt crisis.  If enacted,  state and local governments would be able to adopt a so-called SAFE Retirement Plan under which the plan would annually purchase a deferred fixed income annuity contract (under which benefits would generally commence at age 67) from an insurer for each plan participant with the government employer’s annual contribution on the participant’s behalf.  Premium payments to insurers would be due no later than 90 days after the close of the plan year, and the selection of insurers would be subject to a bidding process.</a:t>
            </a:r>
          </a:p>
          <a:p>
            <a:r>
              <a:rPr lang="en-US" sz="1050" dirty="0"/>
              <a:t> </a:t>
            </a:r>
            <a:endParaRPr lang="en-US" sz="1050" dirty="0" smtClean="0"/>
          </a:p>
          <a:p>
            <a:endParaRPr lang="en-US" sz="1050" dirty="0"/>
          </a:p>
          <a:p>
            <a:endParaRPr lang="en-US" sz="1050" dirty="0" smtClean="0"/>
          </a:p>
          <a:p>
            <a:endParaRPr lang="en-US" sz="1050" dirty="0" smtClean="0"/>
          </a:p>
          <a:p>
            <a:endParaRPr lang="en-US" sz="1050" dirty="0"/>
          </a:p>
          <a:p>
            <a:r>
              <a:rPr lang="en-US" sz="1050" dirty="0">
                <a:latin typeface="Arial" pitchFamily="34" charset="0"/>
                <a:cs typeface="Arial" pitchFamily="34" charset="0"/>
              </a:rPr>
              <a:t>Sen. Hatch’s proposal would have the advantage of eliminating underfunding, at least on an ongoing basis, and at the same time, enhance public pension security while transferring investment risk to the insurers.  A by-product of the SAFE Retirement Plan would be the  conversion of final average pay plans, the prevailing form of public plan, into career average plans.  Supporters of the legislation argue that eliminating benefits based on final pay will prevent abuses seen under the current system caused by manipulating pay so that it spikes immediately before benefit commencement.  However, career average plans tend to result in smaller benefits, and public employee interests see this as a takeaway to which they have voiced opposition. They further argue that government plans can self-annuitize more cheaply than buying annuities from commercial insurers.</a:t>
            </a:r>
          </a:p>
          <a:p>
            <a:r>
              <a:rPr lang="en-US" sz="1050" dirty="0">
                <a:latin typeface="Arial" pitchFamily="34" charset="0"/>
                <a:cs typeface="Arial" pitchFamily="34" charset="0"/>
              </a:rPr>
              <a:t> </a:t>
            </a:r>
          </a:p>
          <a:p>
            <a:r>
              <a:rPr lang="en-US" sz="1050" dirty="0">
                <a:latin typeface="Arial" pitchFamily="34" charset="0"/>
                <a:cs typeface="Arial" pitchFamily="34" charset="0"/>
              </a:rPr>
              <a:t>The bill provides for joint jurisdiction of the Treasury Department and the DOL over the prohibited transaction rules as they apply to retirement plans and restores sole jurisdiction to Treasury of jurisdiction over the prohibited transaction rules as they apply to IRAs. </a:t>
            </a:r>
          </a:p>
          <a:p>
            <a:endParaRPr lang="en-US" sz="1050"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2671089D-1B2A-46C7-9349-14EDA5BC2B74}" type="slidenum">
              <a:rPr lang="en-US" smtClean="0"/>
              <a:t>11</a:t>
            </a:fld>
            <a:endParaRPr lang="en-US" dirty="0"/>
          </a:p>
        </p:txBody>
      </p:sp>
    </p:spTree>
    <p:extLst>
      <p:ext uri="{BB962C8B-B14F-4D97-AF65-F5344CB8AC3E}">
        <p14:creationId xmlns:p14="http://schemas.microsoft.com/office/powerpoint/2010/main" val="34381405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08320" cy="4575810"/>
          </a:xfrm>
        </p:spPr>
        <p:txBody>
          <a:bodyPr/>
          <a:lstStyle/>
          <a:p>
            <a:endParaRPr lang="en-US" sz="1150" dirty="0">
              <a:latin typeface="Arial" pitchFamily="34" charset="0"/>
              <a:cs typeface="Arial" pitchFamily="34" charset="0"/>
            </a:endParaRPr>
          </a:p>
          <a:p>
            <a:r>
              <a:rPr lang="en-US" sz="1150" dirty="0">
                <a:latin typeface="Arial" pitchFamily="34" charset="0"/>
                <a:cs typeface="Arial" pitchFamily="34" charset="0"/>
              </a:rPr>
              <a:t>   </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12</a:t>
            </a:fld>
            <a:endParaRPr lang="en-US" dirty="0"/>
          </a:p>
        </p:txBody>
      </p:sp>
    </p:spTree>
    <p:extLst>
      <p:ext uri="{BB962C8B-B14F-4D97-AF65-F5344CB8AC3E}">
        <p14:creationId xmlns:p14="http://schemas.microsoft.com/office/powerpoint/2010/main" val="9278258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latin typeface="Arial" pitchFamily="34" charset="0"/>
                <a:cs typeface="Arial" pitchFamily="34" charset="0"/>
              </a:rPr>
              <a:t>Proposals from Academia</a:t>
            </a:r>
            <a:r>
              <a:rPr lang="en-US" dirty="0">
                <a:latin typeface="Arial" pitchFamily="34" charset="0"/>
                <a:cs typeface="Arial" pitchFamily="34" charset="0"/>
              </a:rPr>
              <a:t>.  Professor Teresa Ghilarducci would eliminate existing tax breaks for retirement plans and use the savings to subsidize a 5% contribution on behalf of all employees to retirement accounts serving as a universal supplement to Social Security. Participants in existing employer-sponsored plans could continue such participation if the plan met more stringent standards, such as a contribution rate of at least 5%, a ban on early withdrawals, and conversion into an annuity at retirement. Anyone without an employer plan would automatically be enrolled in a Guaranteed Retirement Account to which employees and employers would each contribute 2.5% of pay. The government would then provide everyone a modest tax credit to offset the employee contributions. The return would be guaranteed by the government at a rate approximating the  growth rate in gross domestic product.  Individual accounts resulting from this system would be pooled and professionally managed for fees anticipated to be lower than on conventional retirement accounts</a:t>
            </a:r>
            <a:r>
              <a:rPr lang="en-US" dirty="0" smtClean="0">
                <a:latin typeface="Arial" pitchFamily="34" charset="0"/>
                <a:cs typeface="Arial" pitchFamily="34" charset="0"/>
              </a:rPr>
              <a:t>.</a:t>
            </a:r>
          </a:p>
          <a:p>
            <a:endParaRPr lang="en-US" dirty="0">
              <a:latin typeface="Arial" pitchFamily="34" charset="0"/>
              <a:cs typeface="Arial" pitchFamily="34" charset="0"/>
            </a:endParaRPr>
          </a:p>
          <a:p>
            <a:r>
              <a:rPr lang="en-US" dirty="0">
                <a:latin typeface="Arial" pitchFamily="34" charset="0"/>
                <a:cs typeface="Arial" pitchFamily="34" charset="0"/>
              </a:rPr>
              <a:t>Professor Meir Statman (in a yet to be published paper) is calling for a system that is similar to the current British or Australian retirement structure, with mandatory participation and contributions from both employers and employees.  Unlike Professor Ghilarducci’s program, there is no guaranteed benefit level under Statman’s proposal and payout depends heavily on individual investment decisions.   </a:t>
            </a:r>
          </a:p>
          <a:p>
            <a:endParaRPr lang="en-US" dirty="0">
              <a:latin typeface="Arial" pitchFamily="34" charset="0"/>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13</a:t>
            </a:fld>
            <a:endParaRPr lang="en-US" dirty="0"/>
          </a:p>
        </p:txBody>
      </p:sp>
    </p:spTree>
    <p:extLst>
      <p:ext uri="{BB962C8B-B14F-4D97-AF65-F5344CB8AC3E}">
        <p14:creationId xmlns:p14="http://schemas.microsoft.com/office/powerpoint/2010/main" val="2927028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14</a:t>
            </a:fld>
            <a:endParaRPr lang="en-US" dirty="0"/>
          </a:p>
        </p:txBody>
      </p:sp>
    </p:spTree>
    <p:extLst>
      <p:ext uri="{BB962C8B-B14F-4D97-AF65-F5344CB8AC3E}">
        <p14:creationId xmlns:p14="http://schemas.microsoft.com/office/powerpoint/2010/main" val="42939685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57200" y="4415790"/>
            <a:ext cx="6019800" cy="4183380"/>
          </a:xfrm>
        </p:spPr>
        <p:txBody>
          <a:bodyPr/>
          <a:lstStyle/>
          <a:p>
            <a:pPr>
              <a:spcBef>
                <a:spcPct val="0"/>
              </a:spcBef>
            </a:pPr>
            <a:r>
              <a:rPr lang="en-US" sz="1000" dirty="0" smtClean="0">
                <a:latin typeface="Arial" pitchFamily="34" charset="0"/>
              </a:rPr>
              <a:t>The private pension system is under pressure and may be significantly transformed either through tax reform seeking to reduce retirement savings incentives or through more direct efforts to transform the character of the system to a European statist model.  </a:t>
            </a:r>
          </a:p>
          <a:p>
            <a:pPr>
              <a:spcBef>
                <a:spcPct val="0"/>
              </a:spcBef>
            </a:pPr>
            <a:endParaRPr lang="en-US" sz="1000" u="sng" dirty="0" smtClean="0">
              <a:latin typeface="Arial" pitchFamily="34" charset="0"/>
            </a:endParaRPr>
          </a:p>
          <a:p>
            <a:pPr>
              <a:spcBef>
                <a:spcPct val="0"/>
              </a:spcBef>
            </a:pPr>
            <a:r>
              <a:rPr lang="en-US" sz="1000" u="sng" dirty="0" smtClean="0">
                <a:latin typeface="Arial" pitchFamily="34" charset="0"/>
              </a:rPr>
              <a:t>Reaction to Tax Reform Proposals</a:t>
            </a:r>
            <a:r>
              <a:rPr lang="en-US" sz="1000" dirty="0" smtClean="0">
                <a:latin typeface="Arial" pitchFamily="34" charset="0"/>
              </a:rPr>
              <a:t>.  Current tax incentives encourage employers to offer retirement plans on a voluntary basis and encourage individuals to save for retirement.  Analysis by the Employee Benefits Research Institute projects that if this support is cut back under the 20/20 proposal so that maximum deferrals cannot exceed $20,000 or 20% of income, reductions in 401(k) balances at retirement will result at all levels of the income spectrum.  It turns out that tax incentives are important for low-wage earners as well as higher-paid employees which may be why there was broad support for last year’s Gerlach-Neal bipartisan House resolution recognizing the impact of tax-deferral status for retirement savings.  </a:t>
            </a:r>
          </a:p>
          <a:p>
            <a:pPr>
              <a:spcBef>
                <a:spcPct val="0"/>
              </a:spcBef>
            </a:pPr>
            <a:endParaRPr lang="en-US" sz="1000" dirty="0" smtClean="0">
              <a:latin typeface="Arial" pitchFamily="34" charset="0"/>
            </a:endParaRPr>
          </a:p>
          <a:p>
            <a:pPr>
              <a:spcBef>
                <a:spcPct val="0"/>
              </a:spcBef>
            </a:pPr>
            <a:r>
              <a:rPr lang="en-US" sz="1000" dirty="0" smtClean="0">
                <a:latin typeface="Arial" pitchFamily="34" charset="0"/>
              </a:rPr>
              <a:t>Accordingly, there has been a sense that the Administration’s proposal to limit tax exclusions (including 401(k) contributions) as a general matter may be gaining traction, since it does not specifically identify which deductions are being curbed and politicians cannot be attacked for targeting the retirement system.  However, the end-result of a general limitation on exclusions, which has a more potent effect as tax rates approach 40%, will also jeopardize retirement security by reducing the amount employees save each year and shrinking the system.   Congressional Democrats are probably more amenable to such a cutback than their Republican peers because of the perception that high wage earners derive a proportionately greater share of the tax expenditure benefit, although the fiscal cliff negotiations indicate that positions can quickly change.  Nevertheless, certain senior Republican officeholders, such as Sen. Orrin Hatch, have expressed skepticism regarding proposals that would reduce existing contribution levels, because the current system is seen as having produced beneficial results.  (Sen. Hatch’s own multi-pronged proposal is noteworthy but contains controversial elements so that it is more likely that its features will find their way into other proposals rather than be enacted as a whole.)</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15</a:t>
            </a:fld>
            <a:endParaRPr lang="en-US" dirty="0"/>
          </a:p>
        </p:txBody>
      </p:sp>
    </p:spTree>
    <p:extLst>
      <p:ext uri="{BB962C8B-B14F-4D97-AF65-F5344CB8AC3E}">
        <p14:creationId xmlns:p14="http://schemas.microsoft.com/office/powerpoint/2010/main" val="1795702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sz="1050" u="sng" dirty="0" smtClean="0">
                <a:latin typeface="Arial" pitchFamily="34" charset="0"/>
              </a:rPr>
              <a:t>Reaction to Systemic Reform Proposals</a:t>
            </a:r>
            <a:r>
              <a:rPr lang="en-US" sz="1050" dirty="0" smtClean="0">
                <a:latin typeface="Arial" pitchFamily="34" charset="0"/>
              </a:rPr>
              <a:t>.  Advocates of centralization who distrust financial markets recognize the deficit reduction debate as a once-in-a-generation opportunity to enlarge the role of government in the retirement benefits arena with the ultimate goal of eliminating the role of employers, except as a funding source.  The issue is often framed as one of providing access to retirement savings vehicles by low-paid workers of small employers which may be seen as a laudable goal, although these employees have always had the ability to establish IRAs on their own.  Generally speaking, the various state and federal proposals provide for auto-enrollment, mandate employer contributions and either create government responsibility for funding shortfalls or establish a guaranteed minimum return.  Creating such entitlements will result in the formation of interest groups that will lobby for benefit enhancements and extending the scope of these programs.  Government influence in choosing investment managers or its outright control of investments (</a:t>
            </a:r>
            <a:r>
              <a:rPr lang="en-US" sz="1050" i="1" u="sng" dirty="0" smtClean="0">
                <a:latin typeface="Arial" pitchFamily="34" charset="0"/>
              </a:rPr>
              <a:t>e.g</a:t>
            </a:r>
            <a:r>
              <a:rPr lang="en-US" sz="1050" dirty="0" smtClean="0">
                <a:latin typeface="Arial" pitchFamily="34" charset="0"/>
              </a:rPr>
              <a:t>., by commingling private plan assets with state pension funds) has the potential to drive many investment providers out of the retirement industry.</a:t>
            </a:r>
          </a:p>
          <a:p>
            <a:pPr>
              <a:spcBef>
                <a:spcPct val="0"/>
              </a:spcBef>
            </a:pPr>
            <a:endParaRPr lang="en-US" sz="1050" dirty="0" smtClean="0">
              <a:latin typeface="Arial" pitchFamily="34" charset="0"/>
            </a:endParaRPr>
          </a:p>
          <a:p>
            <a:pPr>
              <a:spcBef>
                <a:spcPct val="0"/>
              </a:spcBef>
            </a:pPr>
            <a:r>
              <a:rPr lang="en-US" sz="1050" dirty="0" smtClean="0">
                <a:latin typeface="Arial" pitchFamily="34" charset="0"/>
              </a:rPr>
              <a:t>The state-sponsored initiatives raise an additional problem in that a multitude of state-backed retirement programs covering the private-sector workforce, each with its own unique rules, has the potential to break down the nationwide uniformity in pension laws that was achieved by the 1974 enactment of ERISA.  To the extent that they remain subject to ERISA’s fiduciary standards, state programs will need to be careful to avoid engaging in prohibited transactions and will also need to establish the appropriate balance of  how much administration will be performed by the state and how much, if any, responsibility will be allocated to employers.</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16</a:t>
            </a:fld>
            <a:endParaRPr lang="en-US" dirty="0"/>
          </a:p>
        </p:txBody>
      </p:sp>
    </p:spTree>
    <p:extLst>
      <p:ext uri="{BB962C8B-B14F-4D97-AF65-F5344CB8AC3E}">
        <p14:creationId xmlns:p14="http://schemas.microsoft.com/office/powerpoint/2010/main" val="2919767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17</a:t>
            </a:fld>
            <a:endParaRPr lang="en-US" dirty="0"/>
          </a:p>
        </p:txBody>
      </p:sp>
    </p:spTree>
    <p:extLst>
      <p:ext uri="{BB962C8B-B14F-4D97-AF65-F5344CB8AC3E}">
        <p14:creationId xmlns:p14="http://schemas.microsoft.com/office/powerpoint/2010/main" val="41087722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9/20/2013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874337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9/20/2013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2394566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E9A1E4-FDE7-4F98-A904-6EA772E170A0}" type="datetimeFigureOut">
              <a:rPr lang="en-US" smtClean="0"/>
              <a:t>9/20/2013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527594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CE9A1E4-FDE7-4F98-A904-6EA772E170A0}" type="datetimeFigureOut">
              <a:rPr lang="en-US" smtClean="0"/>
              <a:t>9/20/2013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3527266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CE9A1E4-FDE7-4F98-A904-6EA772E170A0}" type="datetimeFigureOut">
              <a:rPr lang="en-US" smtClean="0"/>
              <a:t>9/20/2013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269290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CE9A1E4-FDE7-4F98-A904-6EA772E170A0}" type="datetimeFigureOut">
              <a:rPr lang="en-US" smtClean="0"/>
              <a:t>9/20/2013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21171327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E9A1E4-FDE7-4F98-A904-6EA772E170A0}" type="datetimeFigureOut">
              <a:rPr lang="en-US" smtClean="0"/>
              <a:t>9/20/2013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162082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E9A1E4-FDE7-4F98-A904-6EA772E170A0}" type="datetimeFigureOut">
              <a:rPr lang="en-US" smtClean="0"/>
              <a:t>9/20/2013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3519694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E9A1E4-FDE7-4F98-A904-6EA772E170A0}" type="datetimeFigureOut">
              <a:rPr lang="en-US" smtClean="0"/>
              <a:t>9/20/2013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4031628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9/20/2013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516553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9/20/2013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494746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E9A1E4-FDE7-4F98-A904-6EA772E170A0}" type="datetimeFigureOut">
              <a:rPr lang="en-US" smtClean="0"/>
              <a:t>9/20/2013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2C7C3E-B2CB-43B2-BDFC-152393F0052E}" type="slidenum">
              <a:rPr lang="en-US" smtClean="0"/>
              <a:t>‹#›</a:t>
            </a:fld>
            <a:endParaRPr lang="en-US" dirty="0"/>
          </a:p>
        </p:txBody>
      </p:sp>
    </p:spTree>
    <p:extLst>
      <p:ext uri="{BB962C8B-B14F-4D97-AF65-F5344CB8AC3E}">
        <p14:creationId xmlns:p14="http://schemas.microsoft.com/office/powerpoint/2010/main" val="33666544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8153400" cy="1905000"/>
          </a:xfrm>
        </p:spPr>
        <p:txBody>
          <a:bodyPr>
            <a:noAutofit/>
          </a:bodyPr>
          <a:lstStyle/>
          <a:p>
            <a:r>
              <a:rPr lang="en-US" b="1" dirty="0" smtClean="0">
                <a:solidFill>
                  <a:schemeClr val="tx2">
                    <a:lumMod val="60000"/>
                    <a:lumOff val="40000"/>
                  </a:schemeClr>
                </a:solidFill>
              </a:rPr>
              <a:t>How Washington’s Policy</a:t>
            </a:r>
            <a:br>
              <a:rPr lang="en-US" b="1" dirty="0" smtClean="0">
                <a:solidFill>
                  <a:schemeClr val="tx2">
                    <a:lumMod val="60000"/>
                    <a:lumOff val="40000"/>
                  </a:schemeClr>
                </a:solidFill>
              </a:rPr>
            </a:br>
            <a:r>
              <a:rPr lang="en-US" b="1" dirty="0" smtClean="0">
                <a:solidFill>
                  <a:schemeClr val="tx2">
                    <a:lumMod val="60000"/>
                    <a:lumOff val="40000"/>
                  </a:schemeClr>
                </a:solidFill>
              </a:rPr>
              <a:t>Initiatives Could Impact</a:t>
            </a:r>
            <a:br>
              <a:rPr lang="en-US" b="1" dirty="0" smtClean="0">
                <a:solidFill>
                  <a:schemeClr val="tx2">
                    <a:lumMod val="60000"/>
                    <a:lumOff val="40000"/>
                  </a:schemeClr>
                </a:solidFill>
              </a:rPr>
            </a:br>
            <a:r>
              <a:rPr lang="en-US" b="1" dirty="0" smtClean="0">
                <a:solidFill>
                  <a:schemeClr val="tx2">
                    <a:lumMod val="60000"/>
                    <a:lumOff val="40000"/>
                  </a:schemeClr>
                </a:solidFill>
              </a:rPr>
              <a:t>The Retirement Plans Industry</a:t>
            </a:r>
            <a:endParaRPr lang="en-US" dirty="0"/>
          </a:p>
        </p:txBody>
      </p:sp>
      <p:sp>
        <p:nvSpPr>
          <p:cNvPr id="3" name="Subtitle 2"/>
          <p:cNvSpPr>
            <a:spLocks noGrp="1"/>
          </p:cNvSpPr>
          <p:nvPr>
            <p:ph type="subTitle" idx="1"/>
          </p:nvPr>
        </p:nvSpPr>
        <p:spPr>
          <a:xfrm>
            <a:off x="1828800" y="2895600"/>
            <a:ext cx="5257800" cy="533400"/>
          </a:xfrm>
        </p:spPr>
        <p:txBody>
          <a:bodyPr>
            <a:normAutofit fontScale="77500" lnSpcReduction="20000"/>
          </a:bodyPr>
          <a:lstStyle/>
          <a:p>
            <a:r>
              <a:rPr lang="en-US" sz="4700" b="1" dirty="0" smtClean="0">
                <a:solidFill>
                  <a:schemeClr val="tx1"/>
                </a:solidFill>
                <a:cs typeface="Arial" charset="0"/>
              </a:rPr>
              <a:t>Marcia S. </a:t>
            </a:r>
            <a:r>
              <a:rPr lang="en-US" sz="4700" b="1" dirty="0">
                <a:solidFill>
                  <a:schemeClr val="tx1"/>
                </a:solidFill>
                <a:cs typeface="Arial" charset="0"/>
              </a:rPr>
              <a:t>Wagner, Esq</a:t>
            </a:r>
            <a:r>
              <a:rPr lang="en-US" sz="4700" b="1" dirty="0" smtClean="0">
                <a:solidFill>
                  <a:schemeClr val="tx1"/>
                </a:solidFill>
                <a:cs typeface="Arial" charset="0"/>
              </a:rPr>
              <a:t>.</a:t>
            </a:r>
          </a:p>
          <a:p>
            <a:endParaRPr lang="en-US" dirty="0"/>
          </a:p>
        </p:txBody>
      </p:sp>
      <p:pic>
        <p:nvPicPr>
          <p:cNvPr id="4"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4191000"/>
            <a:ext cx="5105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5959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373562"/>
          </a:xfrm>
        </p:spPr>
        <p:txBody>
          <a:bodyPr>
            <a:normAutofit/>
          </a:bodyPr>
          <a:lstStyle/>
          <a:p>
            <a:r>
              <a:rPr lang="en-US" b="1" dirty="0" smtClean="0">
                <a:solidFill>
                  <a:schemeClr val="tx2">
                    <a:lumMod val="60000"/>
                    <a:lumOff val="40000"/>
                  </a:schemeClr>
                </a:solidFill>
              </a:rPr>
              <a:t>Tax Reform v. Pension System Structural Reform</a:t>
            </a:r>
            <a:endParaRPr lang="en-US" b="1" dirty="0">
              <a:solidFill>
                <a:schemeClr val="tx2">
                  <a:lumMod val="60000"/>
                  <a:lumOff val="40000"/>
                </a:schemeClr>
              </a:solidFill>
            </a:endParaRPr>
          </a:p>
        </p:txBody>
      </p:sp>
      <p:sp>
        <p:nvSpPr>
          <p:cNvPr id="3" name="Content Placeholder 2"/>
          <p:cNvSpPr>
            <a:spLocks noGrp="1"/>
          </p:cNvSpPr>
          <p:nvPr>
            <p:ph idx="1"/>
          </p:nvPr>
        </p:nvSpPr>
        <p:spPr/>
        <p:txBody>
          <a:bodyPr/>
          <a:lstStyle/>
          <a:p>
            <a:pPr marL="0" indent="0">
              <a:buNone/>
            </a:pPr>
            <a:endParaRPr lang="en-US" dirty="0" smtClean="0"/>
          </a:p>
          <a:p>
            <a:pPr marL="0" indent="0">
              <a:buNone/>
            </a:pPr>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2</a:t>
            </a:fld>
            <a:endParaRPr lang="en-US" dirty="0"/>
          </a:p>
        </p:txBody>
      </p:sp>
    </p:spTree>
    <p:extLst>
      <p:ext uri="{BB962C8B-B14F-4D97-AF65-F5344CB8AC3E}">
        <p14:creationId xmlns:p14="http://schemas.microsoft.com/office/powerpoint/2010/main" val="24401167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tx2">
                    <a:lumMod val="60000"/>
                    <a:lumOff val="40000"/>
                  </a:schemeClr>
                </a:solidFill>
                <a:latin typeface="Arial" pitchFamily="34" charset="0"/>
                <a:ea typeface="ＭＳ Ｐゴシック" pitchFamily="34" charset="-128"/>
                <a:cs typeface="Arial" pitchFamily="34" charset="0"/>
              </a:rPr>
              <a:t>Tax Cost of Retirement Plans</a:t>
            </a:r>
            <a:endParaRPr lang="en-US" dirty="0"/>
          </a:p>
        </p:txBody>
      </p:sp>
      <p:sp>
        <p:nvSpPr>
          <p:cNvPr id="3" name="Content Placeholder 2"/>
          <p:cNvSpPr>
            <a:spLocks noGrp="1"/>
          </p:cNvSpPr>
          <p:nvPr>
            <p:ph idx="1"/>
          </p:nvPr>
        </p:nvSpPr>
        <p:spPr/>
        <p:txBody>
          <a:bodyPr/>
          <a:lstStyle/>
          <a:p>
            <a:pPr marL="0" indent="0">
              <a:buNone/>
            </a:pPr>
            <a:endParaRPr lang="en-US" dirty="0" smtClean="0"/>
          </a:p>
          <a:p>
            <a:pPr>
              <a:defRPr/>
            </a:pPr>
            <a:r>
              <a:rPr lang="en-US" sz="2000" dirty="0">
                <a:latin typeface="Arial" pitchFamily="34" charset="0"/>
                <a:cs typeface="Arial" pitchFamily="34" charset="0"/>
              </a:rPr>
              <a:t>Impact of Pan Contributions on Federal Deficit</a:t>
            </a:r>
          </a:p>
          <a:p>
            <a:pPr lvl="1">
              <a:defRPr/>
            </a:pPr>
            <a:r>
              <a:rPr lang="en-US" sz="2000" dirty="0">
                <a:latin typeface="Arial" pitchFamily="34" charset="0"/>
                <a:cs typeface="Arial" pitchFamily="34" charset="0"/>
              </a:rPr>
              <a:t>$70.2 Billion Annually</a:t>
            </a:r>
          </a:p>
          <a:p>
            <a:pPr lvl="1">
              <a:defRPr/>
            </a:pPr>
            <a:r>
              <a:rPr lang="en-US" sz="2000" dirty="0">
                <a:latin typeface="Arial" pitchFamily="34" charset="0"/>
                <a:cs typeface="Arial" pitchFamily="34" charset="0"/>
              </a:rPr>
              <a:t>$361 Billion 2011 – 2015</a:t>
            </a:r>
          </a:p>
          <a:p>
            <a:pPr marL="560387" lvl="1" indent="0">
              <a:buNone/>
              <a:defRPr/>
            </a:pPr>
            <a:endParaRPr lang="en-US" sz="2000" dirty="0">
              <a:latin typeface="Arial" pitchFamily="34" charset="0"/>
              <a:cs typeface="Arial" pitchFamily="34" charset="0"/>
            </a:endParaRPr>
          </a:p>
          <a:p>
            <a:pPr>
              <a:defRPr/>
            </a:pPr>
            <a:r>
              <a:rPr lang="en-US" sz="2000" dirty="0">
                <a:latin typeface="Arial" pitchFamily="34" charset="0"/>
                <a:cs typeface="Arial" pitchFamily="34" charset="0"/>
              </a:rPr>
              <a:t> Tax Reform</a:t>
            </a:r>
          </a:p>
          <a:p>
            <a:pPr marL="0" indent="0">
              <a:buNone/>
              <a:defRPr/>
            </a:pPr>
            <a:endParaRPr lang="en-US" sz="2000" dirty="0">
              <a:latin typeface="Arial" pitchFamily="34" charset="0"/>
              <a:cs typeface="Arial" pitchFamily="34" charset="0"/>
            </a:endParaRPr>
          </a:p>
          <a:p>
            <a:pPr>
              <a:defRPr/>
            </a:pPr>
            <a:r>
              <a:rPr lang="en-US" sz="2000" dirty="0">
                <a:latin typeface="Arial" pitchFamily="34" charset="0"/>
                <a:cs typeface="Arial" pitchFamily="34" charset="0"/>
              </a:rPr>
              <a:t> Pension System Reform</a:t>
            </a:r>
          </a:p>
          <a:p>
            <a:pPr marL="0" indent="0">
              <a:buNone/>
            </a:pPr>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3</a:t>
            </a:fld>
            <a:endParaRPr lang="en-US" dirty="0"/>
          </a:p>
        </p:txBody>
      </p:sp>
    </p:spTree>
    <p:extLst>
      <p:ext uri="{BB962C8B-B14F-4D97-AF65-F5344CB8AC3E}">
        <p14:creationId xmlns:p14="http://schemas.microsoft.com/office/powerpoint/2010/main" val="2224602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latin typeface="Arial" pitchFamily="34" charset="0"/>
                <a:cs typeface="Arial" pitchFamily="34" charset="0"/>
              </a:rPr>
              <a:t>Tax Reform</a:t>
            </a:r>
            <a:endParaRPr lang="en-US" dirty="0"/>
          </a:p>
        </p:txBody>
      </p:sp>
      <p:sp>
        <p:nvSpPr>
          <p:cNvPr id="3" name="Content Placeholder 2"/>
          <p:cNvSpPr>
            <a:spLocks noGrp="1"/>
          </p:cNvSpPr>
          <p:nvPr>
            <p:ph idx="1"/>
          </p:nvPr>
        </p:nvSpPr>
        <p:spPr/>
        <p:txBody>
          <a:bodyPr/>
          <a:lstStyle/>
          <a:p>
            <a:pPr marL="0" indent="0">
              <a:buNone/>
            </a:pPr>
            <a:endParaRPr lang="en-US" dirty="0" smtClean="0"/>
          </a:p>
          <a:p>
            <a:pPr marL="0" indent="0">
              <a:buNone/>
              <a:defRPr/>
            </a:pPr>
            <a:r>
              <a:rPr lang="en-US" sz="1600" dirty="0">
                <a:latin typeface="Arial" pitchFamily="34" charset="0"/>
                <a:cs typeface="Arial" pitchFamily="34" charset="0"/>
              </a:rPr>
              <a:t>•     2013 Plan Limitations that Can Be Reduced to Limit Deficit:</a:t>
            </a:r>
          </a:p>
          <a:p>
            <a:pPr lvl="1">
              <a:defRPr/>
            </a:pPr>
            <a:r>
              <a:rPr lang="en-US" sz="1600" dirty="0">
                <a:latin typeface="Arial" pitchFamily="34" charset="0"/>
                <a:cs typeface="Arial" pitchFamily="34" charset="0"/>
              </a:rPr>
              <a:t>Annual Additions from All Sources - $51,000.</a:t>
            </a:r>
          </a:p>
          <a:p>
            <a:pPr lvl="1">
              <a:defRPr/>
            </a:pPr>
            <a:r>
              <a:rPr lang="en-US" sz="1600" dirty="0">
                <a:latin typeface="Arial" pitchFamily="34" charset="0"/>
                <a:cs typeface="Arial" pitchFamily="34" charset="0"/>
              </a:rPr>
              <a:t>Elective Deferrals  - $17,500.</a:t>
            </a:r>
          </a:p>
          <a:p>
            <a:pPr lvl="1">
              <a:defRPr/>
            </a:pPr>
            <a:r>
              <a:rPr lang="en-US" sz="1600" dirty="0">
                <a:latin typeface="Arial" pitchFamily="34" charset="0"/>
                <a:cs typeface="Arial" pitchFamily="34" charset="0"/>
              </a:rPr>
              <a:t>Plan Sponsor Deduction - 25% Participant Compensation.</a:t>
            </a:r>
          </a:p>
          <a:p>
            <a:pPr lvl="1">
              <a:defRPr/>
            </a:pPr>
            <a:r>
              <a:rPr lang="en-US" sz="1600" dirty="0">
                <a:latin typeface="Arial" pitchFamily="34" charset="0"/>
                <a:cs typeface="Arial" pitchFamily="34" charset="0"/>
              </a:rPr>
              <a:t>Limit on Compensation Base to Determine Benefits/Contributions - $255,000.</a:t>
            </a:r>
          </a:p>
          <a:p>
            <a:pPr marL="457200" lvl="1" indent="0">
              <a:buNone/>
              <a:defRPr/>
            </a:pPr>
            <a:endParaRPr lang="en-US" sz="1600" dirty="0">
              <a:latin typeface="Arial" pitchFamily="34" charset="0"/>
              <a:cs typeface="Arial" pitchFamily="34" charset="0"/>
            </a:endParaRPr>
          </a:p>
          <a:p>
            <a:pPr marL="0" lvl="1" indent="0">
              <a:buNone/>
              <a:defRPr/>
            </a:pPr>
            <a:r>
              <a:rPr lang="en-US" sz="1600" dirty="0">
                <a:latin typeface="Arial" pitchFamily="34" charset="0"/>
                <a:cs typeface="Arial" pitchFamily="34" charset="0"/>
              </a:rPr>
              <a:t>•     Obama FY 2014 proposed $3 million cap on aggregate lifetime contributions.</a:t>
            </a:r>
          </a:p>
          <a:p>
            <a:pPr marL="0" lvl="1" indent="0">
              <a:buNone/>
              <a:defRPr/>
            </a:pPr>
            <a:r>
              <a:rPr lang="en-US" sz="1600" dirty="0">
                <a:latin typeface="Arial" pitchFamily="34" charset="0"/>
                <a:cs typeface="Arial" pitchFamily="34" charset="0"/>
              </a:rPr>
              <a:t>        −   Cap to vary based on age.</a:t>
            </a:r>
          </a:p>
          <a:p>
            <a:pPr marL="0" lvl="1" indent="0">
              <a:buNone/>
              <a:defRPr/>
            </a:pPr>
            <a:r>
              <a:rPr lang="en-US" sz="1600" dirty="0">
                <a:latin typeface="Arial" pitchFamily="34" charset="0"/>
                <a:cs typeface="Arial" pitchFamily="34" charset="0"/>
              </a:rPr>
              <a:t>        −   Double tax if prohibited amount not withdrawn.</a:t>
            </a:r>
          </a:p>
          <a:p>
            <a:pPr marL="0" indent="0">
              <a:buNone/>
            </a:pPr>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4</a:t>
            </a:fld>
            <a:endParaRPr lang="en-US" dirty="0"/>
          </a:p>
        </p:txBody>
      </p:sp>
    </p:spTree>
    <p:extLst>
      <p:ext uri="{BB962C8B-B14F-4D97-AF65-F5344CB8AC3E}">
        <p14:creationId xmlns:p14="http://schemas.microsoft.com/office/powerpoint/2010/main" val="2816079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latin typeface="Arial" pitchFamily="34" charset="0"/>
                <a:ea typeface="ＭＳ Ｐゴシック" pitchFamily="34" charset="-128"/>
                <a:cs typeface="Arial" pitchFamily="34" charset="0"/>
              </a:rPr>
              <a:t>Tax Reform (cont’d)</a:t>
            </a:r>
            <a:endParaRPr lang="en-US" dirty="0"/>
          </a:p>
        </p:txBody>
      </p:sp>
      <p:sp>
        <p:nvSpPr>
          <p:cNvPr id="3" name="Content Placeholder 2"/>
          <p:cNvSpPr>
            <a:spLocks noGrp="1"/>
          </p:cNvSpPr>
          <p:nvPr>
            <p:ph idx="1"/>
          </p:nvPr>
        </p:nvSpPr>
        <p:spPr/>
        <p:txBody>
          <a:bodyPr>
            <a:normAutofit lnSpcReduction="10000"/>
          </a:bodyPr>
          <a:lstStyle/>
          <a:p>
            <a:pPr>
              <a:defRPr/>
            </a:pPr>
            <a:r>
              <a:rPr lang="en-US" sz="1800" dirty="0">
                <a:latin typeface="Arial" pitchFamily="34" charset="0"/>
                <a:cs typeface="Arial" pitchFamily="34" charset="0"/>
              </a:rPr>
              <a:t> National Commission on Fiscal Responsibility.</a:t>
            </a:r>
          </a:p>
          <a:p>
            <a:pPr marL="574675" lvl="1" indent="0">
              <a:buNone/>
              <a:defRPr/>
            </a:pPr>
            <a:r>
              <a:rPr lang="en-US" sz="1800" dirty="0">
                <a:latin typeface="Arial" pitchFamily="34" charset="0"/>
                <a:cs typeface="Arial" pitchFamily="34" charset="0"/>
              </a:rPr>
              <a:t>•   20/20 Cap: Limits Contributions to Lesser of $20,000 or 20% Compensation.</a:t>
            </a:r>
          </a:p>
          <a:p>
            <a:pPr marL="0" indent="0">
              <a:buNone/>
              <a:defRPr/>
            </a:pPr>
            <a:endParaRPr lang="en-US" sz="1800" dirty="0">
              <a:latin typeface="Arial" pitchFamily="34" charset="0"/>
              <a:cs typeface="Arial" pitchFamily="34" charset="0"/>
            </a:endParaRPr>
          </a:p>
          <a:p>
            <a:pPr>
              <a:defRPr/>
            </a:pPr>
            <a:r>
              <a:rPr lang="en-US" sz="1800" dirty="0">
                <a:latin typeface="Arial" pitchFamily="34" charset="0"/>
                <a:cs typeface="Arial" pitchFamily="34" charset="0"/>
              </a:rPr>
              <a:t> Brookings Institution.</a:t>
            </a:r>
          </a:p>
          <a:p>
            <a:pPr marL="574675" lvl="1" indent="0">
              <a:buNone/>
              <a:defRPr/>
            </a:pPr>
            <a:r>
              <a:rPr lang="en-US" sz="1800" dirty="0">
                <a:latin typeface="Arial" pitchFamily="34" charset="0"/>
                <a:cs typeface="Arial" pitchFamily="34" charset="0"/>
              </a:rPr>
              <a:t>•   Tax All Employer and Employee Contributions.</a:t>
            </a:r>
          </a:p>
          <a:p>
            <a:pPr marL="574675" lvl="1" indent="0">
              <a:buNone/>
              <a:defRPr/>
            </a:pPr>
            <a:r>
              <a:rPr lang="en-US" sz="1800" dirty="0">
                <a:latin typeface="Arial" pitchFamily="34" charset="0"/>
                <a:cs typeface="Arial" pitchFamily="34" charset="0"/>
              </a:rPr>
              <a:t>•   Refundable Tax Credit Deposited to Retirement Savings Account.</a:t>
            </a:r>
          </a:p>
          <a:p>
            <a:pPr marL="0" indent="0">
              <a:buNone/>
              <a:defRPr/>
            </a:pPr>
            <a:endParaRPr lang="en-US" sz="1800" dirty="0">
              <a:latin typeface="Arial" pitchFamily="34" charset="0"/>
              <a:cs typeface="Arial" pitchFamily="34" charset="0"/>
            </a:endParaRPr>
          </a:p>
          <a:p>
            <a:pPr>
              <a:defRPr/>
            </a:pPr>
            <a:r>
              <a:rPr lang="en-US" sz="1800" dirty="0">
                <a:latin typeface="Arial" pitchFamily="34" charset="0"/>
                <a:cs typeface="Arial" pitchFamily="34" charset="0"/>
              </a:rPr>
              <a:t> Obama Administration proposals to raise revenue. </a:t>
            </a:r>
          </a:p>
          <a:p>
            <a:pPr marL="566738" indent="0">
              <a:buNone/>
              <a:defRPr/>
            </a:pPr>
            <a:r>
              <a:rPr lang="en-US" sz="1800" dirty="0">
                <a:latin typeface="Arial" pitchFamily="34" charset="0"/>
                <a:cs typeface="Arial" pitchFamily="34" charset="0"/>
              </a:rPr>
              <a:t>•	11.6% tax on employer &amp; employee plan contributions.</a:t>
            </a:r>
          </a:p>
          <a:p>
            <a:pPr marL="919163" lvl="1" indent="0">
              <a:buNone/>
              <a:defRPr/>
            </a:pPr>
            <a:r>
              <a:rPr lang="en-US" sz="1800" dirty="0">
                <a:latin typeface="Arial" pitchFamily="34" charset="0"/>
                <a:cs typeface="Arial" pitchFamily="34" charset="0"/>
              </a:rPr>
              <a:t>•     High earners only.</a:t>
            </a:r>
          </a:p>
          <a:p>
            <a:pPr marL="1262063" lvl="1" indent="-342900">
              <a:buNone/>
              <a:defRPr/>
            </a:pPr>
            <a:r>
              <a:rPr lang="en-US" sz="1800" dirty="0">
                <a:latin typeface="Arial" pitchFamily="34" charset="0"/>
                <a:cs typeface="Arial" pitchFamily="34" charset="0"/>
              </a:rPr>
              <a:t>•     Basis adjustment for extra tax.</a:t>
            </a:r>
          </a:p>
          <a:p>
            <a:pPr marL="571500" lvl="1" indent="0">
              <a:buNone/>
              <a:defRPr/>
            </a:pPr>
            <a:r>
              <a:rPr lang="en-US" sz="1800" dirty="0">
                <a:latin typeface="Arial" pitchFamily="34" charset="0"/>
                <a:cs typeface="Arial" pitchFamily="34" charset="0"/>
              </a:rPr>
              <a:t>•	Repeal of dividends paid deduction for ESOP sponsors.</a:t>
            </a:r>
          </a:p>
          <a:p>
            <a:pPr marL="571500" lvl="1" indent="0">
              <a:buNone/>
              <a:defRPr/>
            </a:pPr>
            <a:r>
              <a:rPr lang="en-US" sz="1800" dirty="0">
                <a:latin typeface="Arial" pitchFamily="34" charset="0"/>
                <a:cs typeface="Arial" pitchFamily="34" charset="0"/>
              </a:rPr>
              <a:t>•	$25 billion in PBGC premium increases.</a:t>
            </a:r>
          </a:p>
          <a:p>
            <a:pPr marL="0" indent="0">
              <a:buNone/>
            </a:pPr>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5</a:t>
            </a:fld>
            <a:endParaRPr lang="en-US" dirty="0"/>
          </a:p>
        </p:txBody>
      </p:sp>
    </p:spTree>
    <p:extLst>
      <p:ext uri="{BB962C8B-B14F-4D97-AF65-F5344CB8AC3E}">
        <p14:creationId xmlns:p14="http://schemas.microsoft.com/office/powerpoint/2010/main" val="29510554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1143000"/>
          </a:xfrm>
        </p:spPr>
        <p:txBody>
          <a:bodyPr>
            <a:noAutofit/>
          </a:bodyPr>
          <a:lstStyle/>
          <a:p>
            <a:pPr algn="l"/>
            <a:r>
              <a:rPr lang="en-US" sz="4000" b="1" dirty="0">
                <a:solidFill>
                  <a:schemeClr val="tx2">
                    <a:lumMod val="60000"/>
                    <a:lumOff val="40000"/>
                  </a:schemeClr>
                </a:solidFill>
                <a:ea typeface="ＭＳ Ｐゴシック" pitchFamily="34" charset="-128"/>
                <a:cs typeface="Arial" pitchFamily="34" charset="0"/>
              </a:rPr>
              <a:t>Pension System Reform</a:t>
            </a:r>
            <a:r>
              <a:rPr lang="en-US" sz="4000" b="1" dirty="0" smtClean="0">
                <a:solidFill>
                  <a:schemeClr val="tx2">
                    <a:lumMod val="60000"/>
                    <a:lumOff val="40000"/>
                  </a:schemeClr>
                </a:solidFill>
                <a:ea typeface="ＭＳ Ｐゴシック" pitchFamily="34" charset="-128"/>
                <a:cs typeface="Arial" pitchFamily="34" charset="0"/>
              </a:rPr>
              <a:t>:  State-Sponsored </a:t>
            </a:r>
            <a:r>
              <a:rPr lang="en-US" sz="4000" b="1" dirty="0">
                <a:solidFill>
                  <a:schemeClr val="tx2">
                    <a:lumMod val="60000"/>
                    <a:lumOff val="40000"/>
                  </a:schemeClr>
                </a:solidFill>
                <a:ea typeface="ＭＳ Ｐゴシック" pitchFamily="34" charset="-128"/>
                <a:cs typeface="Arial" pitchFamily="34" charset="0"/>
              </a:rPr>
              <a:t>Initiatives</a:t>
            </a:r>
            <a:endParaRPr lang="en-US" sz="4000" dirty="0"/>
          </a:p>
        </p:txBody>
      </p:sp>
      <p:sp>
        <p:nvSpPr>
          <p:cNvPr id="3" name="Content Placeholder 2"/>
          <p:cNvSpPr>
            <a:spLocks noGrp="1"/>
          </p:cNvSpPr>
          <p:nvPr>
            <p:ph idx="1"/>
          </p:nvPr>
        </p:nvSpPr>
        <p:spPr>
          <a:xfrm>
            <a:off x="457200" y="1828800"/>
            <a:ext cx="8229600" cy="4297363"/>
          </a:xfrm>
        </p:spPr>
        <p:txBody>
          <a:bodyPr>
            <a:normAutofit/>
          </a:bodyPr>
          <a:lstStyle/>
          <a:p>
            <a:pPr>
              <a:defRPr/>
            </a:pPr>
            <a:r>
              <a:rPr lang="en-US" sz="2000" dirty="0">
                <a:latin typeface="Arial" pitchFamily="34" charset="0"/>
                <a:cs typeface="Arial" pitchFamily="34" charset="0"/>
              </a:rPr>
              <a:t>Secure Plan Proposal by National Conference on Public Employee Retirement Systems</a:t>
            </a:r>
          </a:p>
          <a:p>
            <a:pPr marL="0" indent="0">
              <a:buNone/>
              <a:defRPr/>
            </a:pPr>
            <a:r>
              <a:rPr lang="en-US" sz="2000" dirty="0">
                <a:latin typeface="Arial" pitchFamily="34" charset="0"/>
                <a:cs typeface="Arial" pitchFamily="34" charset="0"/>
              </a:rPr>
              <a:t>        •  State sponsored cash balance plans for </a:t>
            </a:r>
            <a:r>
              <a:rPr lang="en-US" sz="2000" dirty="0" smtClean="0">
                <a:latin typeface="Arial" pitchFamily="34" charset="0"/>
                <a:cs typeface="Arial" pitchFamily="34" charset="0"/>
              </a:rPr>
              <a:t>private-sector</a:t>
            </a:r>
            <a:endParaRPr lang="en-US" sz="2000" dirty="0">
              <a:latin typeface="Arial" pitchFamily="34" charset="0"/>
              <a:cs typeface="Arial" pitchFamily="34" charset="0"/>
            </a:endParaRPr>
          </a:p>
          <a:p>
            <a:pPr marL="0" indent="0">
              <a:buNone/>
              <a:defRPr/>
            </a:pPr>
            <a:r>
              <a:rPr lang="en-US" sz="2000" dirty="0">
                <a:latin typeface="Arial" pitchFamily="34" charset="0"/>
                <a:cs typeface="Arial" pitchFamily="34" charset="0"/>
              </a:rPr>
              <a:t>            °  6% annual credits</a:t>
            </a:r>
          </a:p>
          <a:p>
            <a:pPr marL="0" indent="0">
              <a:buNone/>
              <a:defRPr/>
            </a:pPr>
            <a:r>
              <a:rPr lang="en-US" sz="2000" dirty="0">
                <a:latin typeface="Arial" pitchFamily="34" charset="0"/>
                <a:cs typeface="Arial" pitchFamily="34" charset="0"/>
              </a:rPr>
              <a:t>            °  Minimum 3% interest credits</a:t>
            </a:r>
          </a:p>
          <a:p>
            <a:pPr marL="801688" indent="-801688">
              <a:buNone/>
              <a:defRPr/>
            </a:pPr>
            <a:r>
              <a:rPr lang="en-US" sz="2000" dirty="0">
                <a:latin typeface="Arial" pitchFamily="34" charset="0"/>
                <a:cs typeface="Arial" pitchFamily="34" charset="0"/>
              </a:rPr>
              <a:t>        •  Participation voluntary but withdrawal liability assessed on   terminating employers </a:t>
            </a:r>
          </a:p>
          <a:p>
            <a:pPr marL="0" indent="0">
              <a:buNone/>
              <a:defRPr/>
            </a:pPr>
            <a:r>
              <a:rPr lang="en-US" sz="2000" dirty="0">
                <a:latin typeface="Arial" pitchFamily="34" charset="0"/>
                <a:cs typeface="Arial" pitchFamily="34" charset="0"/>
              </a:rPr>
              <a:t>        •  Seeks to benefit from economies of scale</a:t>
            </a:r>
          </a:p>
          <a:p>
            <a:pPr marL="0" indent="0">
              <a:buNone/>
              <a:defRPr/>
            </a:pPr>
            <a:r>
              <a:rPr lang="en-US" sz="2000" dirty="0">
                <a:latin typeface="Arial" pitchFamily="34" charset="0"/>
                <a:cs typeface="Arial" pitchFamily="34" charset="0"/>
              </a:rPr>
              <a:t>        •  Funding shortfall would be state responsibility</a:t>
            </a:r>
          </a:p>
          <a:p>
            <a:pPr marL="0" indent="0">
              <a:buNone/>
            </a:pPr>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6</a:t>
            </a:fld>
            <a:endParaRPr lang="en-US" dirty="0"/>
          </a:p>
        </p:txBody>
      </p:sp>
    </p:spTree>
    <p:extLst>
      <p:ext uri="{BB962C8B-B14F-4D97-AF65-F5344CB8AC3E}">
        <p14:creationId xmlns:p14="http://schemas.microsoft.com/office/powerpoint/2010/main" val="17168300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b="1" dirty="0">
                <a:solidFill>
                  <a:schemeClr val="tx2">
                    <a:lumMod val="60000"/>
                    <a:lumOff val="40000"/>
                  </a:schemeClr>
                </a:solidFill>
                <a:ea typeface="ＭＳ Ｐゴシック" pitchFamily="34" charset="-128"/>
                <a:cs typeface="Arial" pitchFamily="34" charset="0"/>
              </a:rPr>
              <a:t>Pension System Reform: </a:t>
            </a:r>
            <a:r>
              <a:rPr lang="en-US" b="1" dirty="0" smtClean="0">
                <a:solidFill>
                  <a:schemeClr val="tx2">
                    <a:lumMod val="60000"/>
                    <a:lumOff val="40000"/>
                  </a:schemeClr>
                </a:solidFill>
                <a:ea typeface="ＭＳ Ｐゴシック" pitchFamily="34" charset="-128"/>
                <a:cs typeface="Arial" pitchFamily="34" charset="0"/>
              </a:rPr>
              <a:t> State-Sponsored </a:t>
            </a:r>
            <a:r>
              <a:rPr lang="en-US" b="1" dirty="0">
                <a:solidFill>
                  <a:schemeClr val="tx2">
                    <a:lumMod val="60000"/>
                    <a:lumOff val="40000"/>
                  </a:schemeClr>
                </a:solidFill>
                <a:ea typeface="ＭＳ Ｐゴシック" pitchFamily="34" charset="-128"/>
                <a:cs typeface="Arial" pitchFamily="34" charset="0"/>
              </a:rPr>
              <a:t>Initiatives (cont’d)</a:t>
            </a:r>
            <a:endParaRPr lang="en-US" dirty="0"/>
          </a:p>
        </p:txBody>
      </p:sp>
      <p:sp>
        <p:nvSpPr>
          <p:cNvPr id="3" name="Content Placeholder 2"/>
          <p:cNvSpPr>
            <a:spLocks noGrp="1"/>
          </p:cNvSpPr>
          <p:nvPr>
            <p:ph idx="1"/>
          </p:nvPr>
        </p:nvSpPr>
        <p:spPr>
          <a:xfrm>
            <a:off x="457200" y="1828800"/>
            <a:ext cx="8229600" cy="4297363"/>
          </a:xfrm>
        </p:spPr>
        <p:txBody>
          <a:bodyPr/>
          <a:lstStyle/>
          <a:p>
            <a:pPr>
              <a:defRPr/>
            </a:pPr>
            <a:r>
              <a:rPr lang="en-US" sz="1600" dirty="0" smtClean="0">
                <a:latin typeface="Arial" pitchFamily="34" charset="0"/>
                <a:cs typeface="Arial" pitchFamily="34" charset="0"/>
              </a:rPr>
              <a:t>California </a:t>
            </a:r>
            <a:r>
              <a:rPr lang="en-US" sz="1600" dirty="0">
                <a:latin typeface="Arial" pitchFamily="34" charset="0"/>
                <a:cs typeface="Arial" pitchFamily="34" charset="0"/>
              </a:rPr>
              <a:t>Secure Choice Retirement Savings Program</a:t>
            </a:r>
          </a:p>
          <a:p>
            <a:pPr marL="0" indent="0">
              <a:buNone/>
              <a:defRPr/>
            </a:pPr>
            <a:r>
              <a:rPr lang="en-US" sz="1600" dirty="0">
                <a:latin typeface="Arial" pitchFamily="34" charset="0"/>
                <a:cs typeface="Arial" pitchFamily="34" charset="0"/>
              </a:rPr>
              <a:t>         − Mandatory payroll deduction auto-IRA program</a:t>
            </a:r>
          </a:p>
          <a:p>
            <a:pPr marL="0" indent="0">
              <a:buNone/>
              <a:defRPr/>
            </a:pPr>
            <a:r>
              <a:rPr lang="en-US" sz="1600" dirty="0">
                <a:latin typeface="Arial" pitchFamily="34" charset="0"/>
                <a:cs typeface="Arial" pitchFamily="34" charset="0"/>
              </a:rPr>
              <a:t>	°  Auto enrollment at 3% unless employee opts out</a:t>
            </a:r>
          </a:p>
          <a:p>
            <a:pPr marL="0" indent="0">
              <a:buNone/>
              <a:defRPr/>
            </a:pPr>
            <a:r>
              <a:rPr lang="en-US" sz="1600" dirty="0">
                <a:latin typeface="Arial" pitchFamily="34" charset="0"/>
                <a:cs typeface="Arial" pitchFamily="34" charset="0"/>
              </a:rPr>
              <a:t>	°  Required for enterprises with 5 or more workers if no current plan</a:t>
            </a:r>
          </a:p>
          <a:p>
            <a:pPr marL="892175" lvl="2" indent="0">
              <a:buNone/>
              <a:defRPr/>
            </a:pPr>
            <a:r>
              <a:rPr lang="en-US" sz="1600" dirty="0">
                <a:latin typeface="Arial" pitchFamily="34" charset="0"/>
                <a:cs typeface="Arial" pitchFamily="34" charset="0"/>
              </a:rPr>
              <a:t> °  State chooses investment managers</a:t>
            </a:r>
          </a:p>
          <a:p>
            <a:pPr marL="0" indent="0">
              <a:buNone/>
              <a:defRPr/>
            </a:pPr>
            <a:r>
              <a:rPr lang="en-US" sz="1600" dirty="0">
                <a:latin typeface="Arial" pitchFamily="34" charset="0"/>
                <a:cs typeface="Arial" pitchFamily="34" charset="0"/>
              </a:rPr>
              <a:t>	°  Guaranteed rate of return</a:t>
            </a:r>
          </a:p>
          <a:p>
            <a:pPr marL="515938" indent="0">
              <a:buNone/>
              <a:defRPr/>
            </a:pPr>
            <a:r>
              <a:rPr lang="en-US" sz="1600" dirty="0">
                <a:latin typeface="Arial" pitchFamily="34" charset="0"/>
                <a:cs typeface="Arial" pitchFamily="34" charset="0"/>
              </a:rPr>
              <a:t> −  Signed by governor but implementation subject to IRS and DOL approval</a:t>
            </a:r>
          </a:p>
          <a:p>
            <a:pPr marL="0" indent="0">
              <a:buNone/>
              <a:defRPr/>
            </a:pPr>
            <a:r>
              <a:rPr lang="en-US" sz="1600" dirty="0">
                <a:latin typeface="Arial" pitchFamily="34" charset="0"/>
                <a:cs typeface="Arial" pitchFamily="34" charset="0"/>
              </a:rPr>
              <a:t> </a:t>
            </a:r>
          </a:p>
          <a:p>
            <a:pPr>
              <a:defRPr/>
            </a:pPr>
            <a:r>
              <a:rPr lang="en-US" sz="1600" dirty="0">
                <a:latin typeface="Arial" pitchFamily="34" charset="0"/>
                <a:cs typeface="Arial" pitchFamily="34" charset="0"/>
              </a:rPr>
              <a:t>Other State Initiatives</a:t>
            </a:r>
          </a:p>
          <a:p>
            <a:pPr marL="515938" indent="0">
              <a:spcBef>
                <a:spcPts val="0"/>
              </a:spcBef>
              <a:buNone/>
              <a:defRPr/>
            </a:pPr>
            <a:r>
              <a:rPr lang="en-US" sz="1600" dirty="0">
                <a:latin typeface="Arial" pitchFamily="34" charset="0"/>
                <a:cs typeface="Arial" pitchFamily="34" charset="0"/>
              </a:rPr>
              <a:t> −  Massachusetts enactment of defined contribution multiple employer plan for </a:t>
            </a:r>
          </a:p>
          <a:p>
            <a:pPr marL="515938" indent="0">
              <a:spcBef>
                <a:spcPts val="0"/>
              </a:spcBef>
              <a:buNone/>
              <a:defRPr/>
            </a:pPr>
            <a:r>
              <a:rPr lang="en-US" sz="1600" dirty="0">
                <a:latin typeface="Arial" pitchFamily="34" charset="0"/>
                <a:cs typeface="Arial" pitchFamily="34" charset="0"/>
              </a:rPr>
              <a:t>      non-profits</a:t>
            </a:r>
          </a:p>
          <a:p>
            <a:pPr marL="566738" indent="0">
              <a:spcBef>
                <a:spcPts val="0"/>
              </a:spcBef>
              <a:buNone/>
              <a:defRPr/>
            </a:pPr>
            <a:r>
              <a:rPr lang="en-US" sz="1600" dirty="0">
                <a:latin typeface="Arial" pitchFamily="34" charset="0"/>
                <a:cs typeface="Arial" pitchFamily="34" charset="0"/>
              </a:rPr>
              <a:t> − At least 11 other states said to be considering plans for private-sector </a:t>
            </a:r>
          </a:p>
          <a:p>
            <a:pPr marL="566738" indent="0">
              <a:spcBef>
                <a:spcPts val="0"/>
              </a:spcBef>
              <a:buNone/>
              <a:defRPr/>
            </a:pPr>
            <a:r>
              <a:rPr lang="en-US" sz="1600" dirty="0">
                <a:latin typeface="Arial" pitchFamily="34" charset="0"/>
                <a:cs typeface="Arial" pitchFamily="34" charset="0"/>
              </a:rPr>
              <a:t>    employees.</a:t>
            </a:r>
          </a:p>
          <a:p>
            <a:pPr marL="0" indent="0">
              <a:buNone/>
            </a:pPr>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7</a:t>
            </a:fld>
            <a:endParaRPr lang="en-US" dirty="0"/>
          </a:p>
        </p:txBody>
      </p:sp>
    </p:spTree>
    <p:extLst>
      <p:ext uri="{BB962C8B-B14F-4D97-AF65-F5344CB8AC3E}">
        <p14:creationId xmlns:p14="http://schemas.microsoft.com/office/powerpoint/2010/main" val="13408326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28600"/>
            <a:ext cx="8534400" cy="304800"/>
          </a:xfrm>
        </p:spPr>
        <p:txBody>
          <a:bodyPr>
            <a:noAutofit/>
          </a:bodyPr>
          <a:lstStyle/>
          <a:p>
            <a:pPr algn="l"/>
            <a:r>
              <a:rPr lang="en-US" sz="3800" b="1" dirty="0" smtClean="0">
                <a:solidFill>
                  <a:schemeClr val="tx2">
                    <a:lumMod val="60000"/>
                    <a:lumOff val="40000"/>
                  </a:schemeClr>
                </a:solidFill>
                <a:ea typeface="ＭＳ Ｐゴシック" pitchFamily="34" charset="-128"/>
              </a:rPr>
              <a:t/>
            </a:r>
            <a:br>
              <a:rPr lang="en-US" sz="3800" b="1" dirty="0" smtClean="0">
                <a:solidFill>
                  <a:schemeClr val="tx2">
                    <a:lumMod val="60000"/>
                    <a:lumOff val="40000"/>
                  </a:schemeClr>
                </a:solidFill>
                <a:ea typeface="ＭＳ Ｐゴシック" pitchFamily="34" charset="-128"/>
              </a:rPr>
            </a:br>
            <a:r>
              <a:rPr lang="en-US" sz="3800" b="1" dirty="0">
                <a:solidFill>
                  <a:schemeClr val="tx2">
                    <a:lumMod val="60000"/>
                    <a:lumOff val="40000"/>
                  </a:schemeClr>
                </a:solidFill>
                <a:ea typeface="ＭＳ Ｐゴシック" pitchFamily="34" charset="-128"/>
              </a:rPr>
              <a:t/>
            </a:r>
            <a:br>
              <a:rPr lang="en-US" sz="3800" b="1" dirty="0">
                <a:solidFill>
                  <a:schemeClr val="tx2">
                    <a:lumMod val="60000"/>
                    <a:lumOff val="40000"/>
                  </a:schemeClr>
                </a:solidFill>
                <a:ea typeface="ＭＳ Ｐゴシック" pitchFamily="34" charset="-128"/>
              </a:rPr>
            </a:br>
            <a:r>
              <a:rPr lang="en-US" sz="3800" b="1" dirty="0" smtClean="0">
                <a:solidFill>
                  <a:schemeClr val="tx2">
                    <a:lumMod val="60000"/>
                    <a:lumOff val="40000"/>
                  </a:schemeClr>
                </a:solidFill>
                <a:ea typeface="ＭＳ Ｐゴシック" pitchFamily="34" charset="-128"/>
              </a:rPr>
              <a:t/>
            </a:r>
            <a:br>
              <a:rPr lang="en-US" sz="3800" b="1" dirty="0" smtClean="0">
                <a:solidFill>
                  <a:schemeClr val="tx2">
                    <a:lumMod val="60000"/>
                    <a:lumOff val="40000"/>
                  </a:schemeClr>
                </a:solidFill>
                <a:ea typeface="ＭＳ Ｐゴシック" pitchFamily="34" charset="-128"/>
              </a:rPr>
            </a:br>
            <a:r>
              <a:rPr lang="en-US" sz="3800" b="1" dirty="0" smtClean="0">
                <a:solidFill>
                  <a:schemeClr val="tx2">
                    <a:lumMod val="60000"/>
                    <a:lumOff val="40000"/>
                  </a:schemeClr>
                </a:solidFill>
                <a:ea typeface="ＭＳ Ｐゴシック" pitchFamily="34" charset="-128"/>
              </a:rPr>
              <a:t>Pension System Reform:  Automatic IRAs</a:t>
            </a:r>
            <a:br>
              <a:rPr lang="en-US" sz="3800" b="1" dirty="0" smtClean="0">
                <a:solidFill>
                  <a:schemeClr val="tx2">
                    <a:lumMod val="60000"/>
                    <a:lumOff val="40000"/>
                  </a:schemeClr>
                </a:solidFill>
                <a:ea typeface="ＭＳ Ｐゴシック" pitchFamily="34" charset="-128"/>
              </a:rPr>
            </a:br>
            <a:endParaRPr lang="en-US" sz="3800" b="1" dirty="0">
              <a:solidFill>
                <a:schemeClr val="tx2">
                  <a:lumMod val="60000"/>
                  <a:lumOff val="40000"/>
                </a:schemeClr>
              </a:solidFill>
            </a:endParaRPr>
          </a:p>
        </p:txBody>
      </p:sp>
      <p:sp>
        <p:nvSpPr>
          <p:cNvPr id="5" name="Content Placeholder 1"/>
          <p:cNvSpPr>
            <a:spLocks noGrp="1"/>
          </p:cNvSpPr>
          <p:nvPr>
            <p:ph idx="1"/>
          </p:nvPr>
        </p:nvSpPr>
        <p:spPr>
          <a:xfrm>
            <a:off x="457200" y="1752600"/>
            <a:ext cx="8229600" cy="4373563"/>
          </a:xfrm>
          <a:ln/>
        </p:spPr>
        <p:txBody>
          <a:bodyPr>
            <a:normAutofit fontScale="92500" lnSpcReduction="10000"/>
          </a:bodyPr>
          <a:lstStyle/>
          <a:p>
            <a:pPr indent="-182563" eaLnBrk="1" hangingPunct="1">
              <a:lnSpc>
                <a:spcPts val="1925"/>
              </a:lnSpc>
            </a:pPr>
            <a:r>
              <a:rPr lang="en-US" dirty="0" smtClean="0">
                <a:ea typeface="ＭＳ Ｐゴシック" pitchFamily="34" charset="-128"/>
              </a:rPr>
              <a:t>Legislative History</a:t>
            </a:r>
          </a:p>
          <a:p>
            <a:pPr lvl="1" eaLnBrk="1" hangingPunct="1"/>
            <a:r>
              <a:rPr lang="en-US" dirty="0" smtClean="0">
                <a:ea typeface="ＭＳ Ｐゴシック" pitchFamily="34" charset="-128"/>
              </a:rPr>
              <a:t>Auto IRAs proposal appears to be partisan.</a:t>
            </a:r>
          </a:p>
          <a:p>
            <a:pPr lvl="1" eaLnBrk="1" hangingPunct="1"/>
            <a:r>
              <a:rPr lang="en-US" dirty="0" smtClean="0">
                <a:ea typeface="ＭＳ Ｐゴシック" pitchFamily="34" charset="-128"/>
              </a:rPr>
              <a:t>But had bi-partisan support in prior years.</a:t>
            </a:r>
          </a:p>
          <a:p>
            <a:pPr lvl="1" eaLnBrk="1" hangingPunct="1"/>
            <a:r>
              <a:rPr lang="en-US" dirty="0" smtClean="0">
                <a:ea typeface="ＭＳ Ｐゴシック" pitchFamily="34" charset="-128"/>
              </a:rPr>
              <a:t>Increasing retirement plan coverage is shared policy goal.</a:t>
            </a:r>
          </a:p>
          <a:p>
            <a:pPr indent="-182563" eaLnBrk="1" hangingPunct="1">
              <a:lnSpc>
                <a:spcPts val="1925"/>
              </a:lnSpc>
            </a:pPr>
            <a:r>
              <a:rPr lang="en-US" dirty="0" smtClean="0">
                <a:ea typeface="ＭＳ Ｐゴシック" pitchFamily="34" charset="-128"/>
              </a:rPr>
              <a:t>Three Key Features</a:t>
            </a:r>
          </a:p>
          <a:p>
            <a:pPr lvl="1" eaLnBrk="1" hangingPunct="1"/>
            <a:r>
              <a:rPr lang="en-US" dirty="0" smtClean="0">
                <a:ea typeface="ＭＳ Ｐゴシック" pitchFamily="34" charset="-128"/>
              </a:rPr>
              <a:t>Default contribution rate set at 3%.</a:t>
            </a:r>
          </a:p>
          <a:p>
            <a:pPr lvl="1" eaLnBrk="1" hangingPunct="1"/>
            <a:r>
              <a:rPr lang="en-US" dirty="0" smtClean="0">
                <a:ea typeface="ＭＳ Ｐゴシック" pitchFamily="34" charset="-128"/>
              </a:rPr>
              <a:t>Post-tax Roth IRA would be default, but employee could choose pre-tax Traditional IRA.</a:t>
            </a:r>
          </a:p>
          <a:p>
            <a:pPr lvl="1" eaLnBrk="1" hangingPunct="1"/>
            <a:r>
              <a:rPr lang="en-US" dirty="0" smtClean="0">
                <a:ea typeface="ＭＳ Ｐゴシック" pitchFamily="34" charset="-128"/>
              </a:rPr>
              <a:t>Multiple alternatives available for selecting Auto IRA provider.</a:t>
            </a:r>
          </a:p>
          <a:p>
            <a:pPr indent="-182563" eaLnBrk="1" hangingPunct="1">
              <a:lnSpc>
                <a:spcPts val="1925"/>
              </a:lnSpc>
            </a:pPr>
            <a:endParaRPr lang="en-US" dirty="0" smtClean="0">
              <a:ea typeface="ＭＳ Ｐゴシック" pitchFamily="34" charset="-128"/>
            </a:endParaRPr>
          </a:p>
        </p:txBody>
      </p:sp>
      <p:sp>
        <p:nvSpPr>
          <p:cNvPr id="4" name="Slide Number Placeholder 3"/>
          <p:cNvSpPr>
            <a:spLocks noGrp="1"/>
          </p:cNvSpPr>
          <p:nvPr>
            <p:ph type="sldNum" sz="quarter" idx="12"/>
          </p:nvPr>
        </p:nvSpPr>
        <p:spPr/>
        <p:txBody>
          <a:bodyPr/>
          <a:lstStyle/>
          <a:p>
            <a:fld id="{262C7C3E-B2CB-43B2-BDFC-152393F0052E}" type="slidenum">
              <a:rPr lang="en-US" smtClean="0"/>
              <a:t>8</a:t>
            </a:fld>
            <a:endParaRPr lang="en-US" dirty="0"/>
          </a:p>
        </p:txBody>
      </p:sp>
    </p:spTree>
    <p:extLst>
      <p:ext uri="{BB962C8B-B14F-4D97-AF65-F5344CB8AC3E}">
        <p14:creationId xmlns:p14="http://schemas.microsoft.com/office/powerpoint/2010/main" val="862319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990600"/>
          </a:xfrm>
        </p:spPr>
        <p:txBody>
          <a:bodyPr>
            <a:normAutofit fontScale="90000"/>
          </a:bodyPr>
          <a:lstStyle/>
          <a:p>
            <a:pPr algn="l"/>
            <a:r>
              <a:rPr lang="en-US" sz="4000" b="1" dirty="0">
                <a:solidFill>
                  <a:schemeClr val="tx2">
                    <a:lumMod val="60000"/>
                    <a:lumOff val="40000"/>
                  </a:schemeClr>
                </a:solidFill>
                <a:ea typeface="ＭＳ Ｐゴシック" pitchFamily="34" charset="-128"/>
              </a:rPr>
              <a:t>Pension System Reform:  Automatic </a:t>
            </a:r>
            <a:r>
              <a:rPr lang="en-US" sz="4000" b="1" dirty="0" smtClean="0">
                <a:solidFill>
                  <a:schemeClr val="tx2">
                    <a:lumMod val="60000"/>
                    <a:lumOff val="40000"/>
                  </a:schemeClr>
                </a:solidFill>
                <a:ea typeface="ＭＳ Ｐゴシック" pitchFamily="34" charset="-128"/>
              </a:rPr>
              <a:t>IRAs</a:t>
            </a:r>
            <a:br>
              <a:rPr lang="en-US" sz="4000" b="1" dirty="0" smtClean="0">
                <a:solidFill>
                  <a:schemeClr val="tx2">
                    <a:lumMod val="60000"/>
                    <a:lumOff val="40000"/>
                  </a:schemeClr>
                </a:solidFill>
                <a:ea typeface="ＭＳ Ｐゴシック" pitchFamily="34" charset="-128"/>
              </a:rPr>
            </a:br>
            <a:r>
              <a:rPr lang="en-US" sz="4000" b="1" dirty="0" smtClean="0">
                <a:solidFill>
                  <a:schemeClr val="tx2">
                    <a:lumMod val="60000"/>
                    <a:lumOff val="40000"/>
                  </a:schemeClr>
                </a:solidFill>
                <a:ea typeface="ＭＳ Ｐゴシック" pitchFamily="34" charset="-128"/>
              </a:rPr>
              <a:t>(cont’d)</a:t>
            </a:r>
            <a:endParaRPr lang="en-US" sz="4000" b="1" dirty="0">
              <a:solidFill>
                <a:schemeClr val="tx2">
                  <a:lumMod val="60000"/>
                  <a:lumOff val="40000"/>
                </a:schemeClr>
              </a:solidFill>
            </a:endParaRPr>
          </a:p>
        </p:txBody>
      </p:sp>
      <p:sp>
        <p:nvSpPr>
          <p:cNvPr id="3" name="Content Placeholder 2"/>
          <p:cNvSpPr>
            <a:spLocks noGrp="1"/>
          </p:cNvSpPr>
          <p:nvPr>
            <p:ph idx="1"/>
          </p:nvPr>
        </p:nvSpPr>
        <p:spPr>
          <a:xfrm>
            <a:off x="457200" y="1905000"/>
            <a:ext cx="8229600" cy="4221163"/>
          </a:xfrm>
        </p:spPr>
        <p:txBody>
          <a:bodyPr/>
          <a:lstStyle/>
          <a:p>
            <a:pPr indent="-182563">
              <a:lnSpc>
                <a:spcPts val="1925"/>
              </a:lnSpc>
            </a:pPr>
            <a:r>
              <a:rPr lang="en-US" sz="1800" dirty="0" smtClean="0">
                <a:latin typeface="Arial" pitchFamily="34" charset="0"/>
                <a:ea typeface="ＭＳ Ｐゴシック" pitchFamily="34" charset="-128"/>
                <a:cs typeface="Arial" pitchFamily="34" charset="0"/>
              </a:rPr>
              <a:t>Objections to Auto IRAs</a:t>
            </a:r>
          </a:p>
          <a:p>
            <a:pPr lvl="1"/>
            <a:r>
              <a:rPr lang="en-US" sz="1800" dirty="0" smtClean="0">
                <a:latin typeface="Arial" pitchFamily="34" charset="0"/>
                <a:ea typeface="ＭＳ Ｐゴシック" pitchFamily="34" charset="-128"/>
                <a:cs typeface="Arial" pitchFamily="34" charset="0"/>
              </a:rPr>
              <a:t>Burdensome mandate for small businesses with more than ten employees.</a:t>
            </a:r>
          </a:p>
          <a:p>
            <a:pPr lvl="1"/>
            <a:r>
              <a:rPr lang="en-US" sz="1800" dirty="0" smtClean="0">
                <a:latin typeface="Arial" pitchFamily="34" charset="0"/>
                <a:ea typeface="ＭＳ Ｐゴシック" pitchFamily="34" charset="-128"/>
                <a:cs typeface="Arial" pitchFamily="34" charset="0"/>
              </a:rPr>
              <a:t>Federal government control overs assets.</a:t>
            </a:r>
          </a:p>
          <a:p>
            <a:pPr lvl="1"/>
            <a:r>
              <a:rPr lang="en-US" sz="1800" dirty="0" smtClean="0">
                <a:latin typeface="Arial" pitchFamily="34" charset="0"/>
                <a:ea typeface="ＭＳ Ｐゴシック" pitchFamily="34" charset="-128"/>
                <a:cs typeface="Arial" pitchFamily="34" charset="0"/>
              </a:rPr>
              <a:t>Role of private sector.</a:t>
            </a:r>
          </a:p>
          <a:p>
            <a:pPr marL="457200" lvl="1" indent="0">
              <a:buNone/>
            </a:pPr>
            <a:endParaRPr lang="en-US" sz="1800" dirty="0" smtClean="0">
              <a:latin typeface="Arial" pitchFamily="34" charset="0"/>
              <a:ea typeface="ＭＳ Ｐゴシック" pitchFamily="34" charset="-128"/>
              <a:cs typeface="Arial" pitchFamily="34" charset="0"/>
            </a:endParaRPr>
          </a:p>
          <a:p>
            <a:pPr indent="-182563">
              <a:lnSpc>
                <a:spcPts val="1925"/>
              </a:lnSpc>
            </a:pPr>
            <a:r>
              <a:rPr lang="en-US" sz="1800" dirty="0" smtClean="0">
                <a:latin typeface="Arial" pitchFamily="34" charset="0"/>
                <a:ea typeface="ＭＳ Ｐゴシック" pitchFamily="34" charset="-128"/>
                <a:cs typeface="Arial" pitchFamily="34" charset="0"/>
              </a:rPr>
              <a:t>Partisan politics will continue in short term.</a:t>
            </a:r>
          </a:p>
          <a:p>
            <a:pPr lvl="1"/>
            <a:r>
              <a:rPr lang="en-US" sz="1800" dirty="0" smtClean="0">
                <a:latin typeface="Arial" pitchFamily="34" charset="0"/>
                <a:ea typeface="ＭＳ Ｐゴシック" pitchFamily="34" charset="-128"/>
                <a:cs typeface="Arial" pitchFamily="34" charset="0"/>
              </a:rPr>
              <a:t>But bipartisanship support typically emerges on retirement issues.</a:t>
            </a:r>
          </a:p>
          <a:p>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9</a:t>
            </a:fld>
            <a:endParaRPr lang="en-US" dirty="0"/>
          </a:p>
        </p:txBody>
      </p:sp>
    </p:spTree>
    <p:extLst>
      <p:ext uri="{BB962C8B-B14F-4D97-AF65-F5344CB8AC3E}">
        <p14:creationId xmlns:p14="http://schemas.microsoft.com/office/powerpoint/2010/main" val="30205329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4000" b="1" dirty="0" smtClean="0">
                <a:solidFill>
                  <a:schemeClr val="tx2">
                    <a:lumMod val="60000"/>
                    <a:lumOff val="40000"/>
                  </a:schemeClr>
                </a:solidFill>
              </a:rPr>
              <a:t>Pension System Reform: Proposals at Federal Level</a:t>
            </a:r>
            <a:endParaRPr lang="en-US" sz="4000" dirty="0"/>
          </a:p>
        </p:txBody>
      </p:sp>
      <p:sp>
        <p:nvSpPr>
          <p:cNvPr id="3" name="Content Placeholder 2"/>
          <p:cNvSpPr>
            <a:spLocks noGrp="1"/>
          </p:cNvSpPr>
          <p:nvPr>
            <p:ph idx="1"/>
          </p:nvPr>
        </p:nvSpPr>
        <p:spPr/>
        <p:txBody>
          <a:bodyPr>
            <a:normAutofit fontScale="92500" lnSpcReduction="10000"/>
          </a:bodyPr>
          <a:lstStyle/>
          <a:p>
            <a:pPr marL="0" indent="0">
              <a:spcBef>
                <a:spcPts val="0"/>
              </a:spcBef>
              <a:buNone/>
              <a:defRPr/>
            </a:pPr>
            <a:r>
              <a:rPr lang="en-US" sz="1800" dirty="0" smtClean="0">
                <a:latin typeface="Arial" pitchFamily="34" charset="0"/>
                <a:cs typeface="Arial" pitchFamily="34" charset="0"/>
              </a:rPr>
              <a:t>•     USA Retirement Funds proposed by Sen. Tom Harkin</a:t>
            </a:r>
          </a:p>
          <a:p>
            <a:pPr>
              <a:spcBef>
                <a:spcPts val="0"/>
              </a:spcBef>
              <a:defRPr/>
            </a:pPr>
            <a:endParaRPr lang="en-US" sz="1800" dirty="0">
              <a:latin typeface="Arial" pitchFamily="34" charset="0"/>
              <a:cs typeface="Arial" pitchFamily="34" charset="0"/>
            </a:endParaRPr>
          </a:p>
          <a:p>
            <a:pPr>
              <a:spcBef>
                <a:spcPts val="0"/>
              </a:spcBef>
              <a:defRPr/>
            </a:pPr>
            <a:r>
              <a:rPr lang="en-US" sz="1800" dirty="0" smtClean="0">
                <a:latin typeface="Arial" pitchFamily="34" charset="0"/>
                <a:cs typeface="Arial" pitchFamily="34" charset="0"/>
              </a:rPr>
              <a:t>Sen. Harkin issues “report” in July 2012   that proposes new retirement system:   </a:t>
            </a:r>
            <a:endParaRPr lang="en-US" sz="1800" dirty="0">
              <a:latin typeface="Arial" pitchFamily="34" charset="0"/>
              <a:cs typeface="Arial" pitchFamily="34" charset="0"/>
            </a:endParaRPr>
          </a:p>
          <a:p>
            <a:pPr marL="457200" lvl="1" indent="0">
              <a:spcBef>
                <a:spcPts val="0"/>
              </a:spcBef>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Automatic </a:t>
            </a:r>
            <a:r>
              <a:rPr lang="en-US" sz="1800" dirty="0">
                <a:latin typeface="Arial" pitchFamily="34" charset="0"/>
                <a:cs typeface="Arial" pitchFamily="34" charset="0"/>
              </a:rPr>
              <a:t>and universal enrollment required by </a:t>
            </a:r>
            <a:r>
              <a:rPr lang="en-US" sz="1800" dirty="0" smtClean="0">
                <a:latin typeface="Arial" pitchFamily="34" charset="0"/>
                <a:cs typeface="Arial" pitchFamily="34" charset="0"/>
              </a:rPr>
              <a:t>employers with no plan.</a:t>
            </a:r>
            <a:endParaRPr lang="en-US" sz="1800" dirty="0">
              <a:latin typeface="Arial" pitchFamily="34" charset="0"/>
              <a:cs typeface="Arial" pitchFamily="34" charset="0"/>
            </a:endParaRPr>
          </a:p>
          <a:p>
            <a:pPr marL="574675" lvl="1" indent="0">
              <a:spcBef>
                <a:spcPts val="0"/>
              </a:spcBef>
              <a:buNone/>
              <a:defRPr/>
            </a:pPr>
            <a:r>
              <a:rPr lang="en-US" sz="1800" dirty="0" smtClean="0">
                <a:latin typeface="Arial" pitchFamily="34" charset="0"/>
                <a:cs typeface="Arial" pitchFamily="34" charset="0"/>
              </a:rPr>
              <a:t>-	Regular </a:t>
            </a:r>
            <a:r>
              <a:rPr lang="en-US" sz="1800" dirty="0">
                <a:latin typeface="Arial" pitchFamily="34" charset="0"/>
                <a:cs typeface="Arial" pitchFamily="34" charset="0"/>
              </a:rPr>
              <a:t>stream of income </a:t>
            </a:r>
            <a:r>
              <a:rPr lang="en-US" sz="1900" dirty="0">
                <a:latin typeface="Arial" pitchFamily="34" charset="0"/>
                <a:cs typeface="Arial" pitchFamily="34" charset="0"/>
              </a:rPr>
              <a:t>starting</a:t>
            </a:r>
            <a:r>
              <a:rPr lang="en-US" sz="1800" dirty="0">
                <a:latin typeface="Arial" pitchFamily="34" charset="0"/>
                <a:cs typeface="Arial" pitchFamily="34" charset="0"/>
              </a:rPr>
              <a:t> at retirement age.</a:t>
            </a:r>
          </a:p>
          <a:p>
            <a:pPr marL="574675" lvl="1" indent="0">
              <a:spcBef>
                <a:spcPts val="0"/>
              </a:spcBef>
              <a:buNone/>
              <a:defRPr/>
            </a:pPr>
            <a:r>
              <a:rPr lang="en-US" sz="1800" dirty="0" smtClean="0">
                <a:latin typeface="Arial" pitchFamily="34" charset="0"/>
                <a:cs typeface="Arial" pitchFamily="34" charset="0"/>
              </a:rPr>
              <a:t>-	No </a:t>
            </a:r>
            <a:r>
              <a:rPr lang="en-US" sz="1800" dirty="0">
                <a:latin typeface="Arial" pitchFamily="34" charset="0"/>
                <a:cs typeface="Arial" pitchFamily="34" charset="0"/>
              </a:rPr>
              <a:t>lump sum withdrawals.</a:t>
            </a:r>
          </a:p>
          <a:p>
            <a:pPr marL="574675" lvl="1" indent="0">
              <a:spcBef>
                <a:spcPts val="0"/>
              </a:spcBef>
              <a:buNone/>
              <a:defRPr/>
            </a:pPr>
            <a:r>
              <a:rPr lang="en-US" sz="1800" dirty="0" smtClean="0">
                <a:latin typeface="Arial" pitchFamily="34" charset="0"/>
                <a:cs typeface="Arial" pitchFamily="34" charset="0"/>
              </a:rPr>
              <a:t>-	Financed by </a:t>
            </a:r>
            <a:r>
              <a:rPr lang="en-US" sz="1800" dirty="0">
                <a:latin typeface="Arial" pitchFamily="34" charset="0"/>
                <a:cs typeface="Arial" pitchFamily="34" charset="0"/>
              </a:rPr>
              <a:t>employee </a:t>
            </a:r>
            <a:r>
              <a:rPr lang="en-US" sz="1800" dirty="0" smtClean="0">
                <a:latin typeface="Arial" pitchFamily="34" charset="0"/>
                <a:cs typeface="Arial" pitchFamily="34" charset="0"/>
              </a:rPr>
              <a:t>contributions through payroll &amp; government </a:t>
            </a:r>
            <a:r>
              <a:rPr lang="en-US" sz="1800" dirty="0">
                <a:latin typeface="Arial" pitchFamily="34" charset="0"/>
                <a:cs typeface="Arial" pitchFamily="34" charset="0"/>
              </a:rPr>
              <a:t>credits</a:t>
            </a:r>
          </a:p>
          <a:p>
            <a:pPr marL="860425" lvl="1">
              <a:spcBef>
                <a:spcPts val="0"/>
              </a:spcBef>
              <a:buFontTx/>
              <a:buChar char="-"/>
              <a:defRPr/>
            </a:pPr>
            <a:r>
              <a:rPr lang="en-US" sz="1800" dirty="0" smtClean="0">
                <a:latin typeface="Arial" pitchFamily="34" charset="0"/>
                <a:cs typeface="Arial" pitchFamily="34" charset="0"/>
              </a:rPr>
              <a:t>Privately </a:t>
            </a:r>
            <a:r>
              <a:rPr lang="en-US" sz="1800" dirty="0">
                <a:latin typeface="Arial" pitchFamily="34" charset="0"/>
                <a:cs typeface="Arial" pitchFamily="34" charset="0"/>
              </a:rPr>
              <a:t>managed investment by new entities called “USA Retirement </a:t>
            </a:r>
          </a:p>
          <a:p>
            <a:pPr marL="574675" lvl="1" indent="0">
              <a:spcBef>
                <a:spcPts val="0"/>
              </a:spcBef>
              <a:buNone/>
              <a:defRPr/>
            </a:pPr>
            <a:r>
              <a:rPr lang="en-US" sz="1800" dirty="0" smtClean="0">
                <a:latin typeface="Arial" pitchFamily="34" charset="0"/>
                <a:cs typeface="Arial" pitchFamily="34" charset="0"/>
              </a:rPr>
              <a:t>     Funds</a:t>
            </a:r>
            <a:r>
              <a:rPr lang="en-US" sz="1800" dirty="0">
                <a:latin typeface="Arial" pitchFamily="34" charset="0"/>
                <a:cs typeface="Arial" pitchFamily="34" charset="0"/>
              </a:rPr>
              <a:t>”.</a:t>
            </a:r>
          </a:p>
          <a:p>
            <a:pPr marL="574675" lvl="1" indent="0">
              <a:spcBef>
                <a:spcPts val="0"/>
              </a:spcBef>
              <a:buNone/>
              <a:defRPr/>
            </a:pPr>
            <a:r>
              <a:rPr lang="en-US" sz="1800" dirty="0" smtClean="0">
                <a:latin typeface="Arial" pitchFamily="34" charset="0"/>
                <a:cs typeface="Arial" pitchFamily="34" charset="0"/>
              </a:rPr>
              <a:t>-	Limited </a:t>
            </a:r>
            <a:r>
              <a:rPr lang="en-US" sz="1800" dirty="0">
                <a:latin typeface="Arial" pitchFamily="34" charset="0"/>
                <a:cs typeface="Arial" pitchFamily="34" charset="0"/>
              </a:rPr>
              <a:t>employer involvement and no fiduciary responsibility.</a:t>
            </a:r>
          </a:p>
          <a:p>
            <a:pPr marL="0" indent="0">
              <a:spcBef>
                <a:spcPts val="0"/>
              </a:spcBef>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Unspecified </a:t>
            </a:r>
            <a:r>
              <a:rPr lang="en-US" sz="1800" dirty="0">
                <a:latin typeface="Arial" pitchFamily="34" charset="0"/>
                <a:cs typeface="Arial" pitchFamily="34" charset="0"/>
              </a:rPr>
              <a:t>level of required employer contributions.                 </a:t>
            </a:r>
          </a:p>
          <a:p>
            <a:pPr marL="0" indent="0">
              <a:spcBef>
                <a:spcPts val="0"/>
              </a:spcBef>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Employees </a:t>
            </a:r>
            <a:r>
              <a:rPr lang="en-US" sz="1800" dirty="0">
                <a:latin typeface="Arial" pitchFamily="34" charset="0"/>
                <a:cs typeface="Arial" pitchFamily="34" charset="0"/>
              </a:rPr>
              <a:t>can increase/decrease contributions or opt out.</a:t>
            </a:r>
          </a:p>
          <a:p>
            <a:pPr marL="0" indent="0">
              <a:spcBef>
                <a:spcPts val="0"/>
              </a:spcBef>
              <a:buNone/>
              <a:defRPr/>
            </a:pPr>
            <a:endParaRPr lang="en-US" sz="1800" dirty="0">
              <a:latin typeface="Arial" pitchFamily="34" charset="0"/>
              <a:cs typeface="Arial" pitchFamily="34" charset="0"/>
            </a:endParaRPr>
          </a:p>
          <a:p>
            <a:pPr>
              <a:spcBef>
                <a:spcPts val="0"/>
              </a:spcBef>
              <a:defRPr/>
            </a:pPr>
            <a:r>
              <a:rPr lang="en-US" sz="1800" dirty="0">
                <a:latin typeface="Arial" pitchFamily="34" charset="0"/>
                <a:cs typeface="Arial" pitchFamily="34" charset="0"/>
              </a:rPr>
              <a:t>Similarities to proposals for state-covered pensions of private-sector workers</a:t>
            </a:r>
            <a:r>
              <a:rPr lang="en-US" sz="1800" dirty="0" smtClean="0">
                <a:latin typeface="Arial" pitchFamily="34" charset="0"/>
                <a:cs typeface="Arial" pitchFamily="34" charset="0"/>
              </a:rPr>
              <a:t>.</a:t>
            </a:r>
          </a:p>
          <a:p>
            <a:pPr>
              <a:spcBef>
                <a:spcPts val="0"/>
              </a:spcBef>
              <a:defRPr/>
            </a:pPr>
            <a:endParaRPr lang="en-US" sz="1800" dirty="0">
              <a:latin typeface="Arial" pitchFamily="34" charset="0"/>
              <a:cs typeface="Arial" pitchFamily="34" charset="0"/>
            </a:endParaRPr>
          </a:p>
          <a:p>
            <a:pPr marL="0" indent="0">
              <a:spcBef>
                <a:spcPts val="0"/>
              </a:spcBef>
              <a:buNone/>
              <a:defRPr/>
            </a:pPr>
            <a:r>
              <a:rPr lang="en-US" sz="1800" dirty="0" smtClean="0">
                <a:latin typeface="Arial" pitchFamily="34" charset="0"/>
                <a:cs typeface="Arial" pitchFamily="34" charset="0"/>
              </a:rPr>
              <a:t>•     Would include enhancements to Social Security.</a:t>
            </a:r>
            <a:endParaRPr lang="en-US" sz="1800" dirty="0">
              <a:latin typeface="Arial" pitchFamily="34" charset="0"/>
              <a:cs typeface="Arial" pitchFamily="34" charset="0"/>
            </a:endParaRPr>
          </a:p>
          <a:p>
            <a:pPr marL="0" indent="0">
              <a:spcBef>
                <a:spcPts val="0"/>
              </a:spcBef>
              <a:buNone/>
              <a:defRPr/>
            </a:pPr>
            <a:endParaRPr lang="en-US" sz="1800" dirty="0">
              <a:latin typeface="Arial" pitchFamily="34" charset="0"/>
              <a:cs typeface="Arial" pitchFamily="34" charset="0"/>
            </a:endParaRPr>
          </a:p>
          <a:p>
            <a:pPr>
              <a:spcBef>
                <a:spcPts val="0"/>
              </a:spcBef>
              <a:defRPr/>
            </a:pPr>
            <a:r>
              <a:rPr lang="en-US" sz="1800" dirty="0">
                <a:latin typeface="Arial" pitchFamily="34" charset="0"/>
                <a:cs typeface="Arial" pitchFamily="34" charset="0"/>
              </a:rPr>
              <a:t>Text of bill expected in 2013.</a:t>
            </a:r>
          </a:p>
          <a:p>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10</a:t>
            </a:fld>
            <a:endParaRPr lang="en-US" dirty="0"/>
          </a:p>
        </p:txBody>
      </p:sp>
    </p:spTree>
    <p:extLst>
      <p:ext uri="{BB962C8B-B14F-4D97-AF65-F5344CB8AC3E}">
        <p14:creationId xmlns:p14="http://schemas.microsoft.com/office/powerpoint/2010/main" val="9615184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96962"/>
          </a:xfrm>
        </p:spPr>
        <p:txBody>
          <a:bodyPr>
            <a:normAutofit fontScale="90000"/>
          </a:bodyPr>
          <a:lstStyle/>
          <a:p>
            <a:pPr algn="l"/>
            <a:r>
              <a:rPr lang="en-US" sz="4000" b="1" dirty="0" smtClean="0">
                <a:solidFill>
                  <a:schemeClr val="tx2">
                    <a:lumMod val="60000"/>
                    <a:lumOff val="40000"/>
                  </a:schemeClr>
                </a:solidFill>
              </a:rPr>
              <a:t/>
            </a:r>
            <a:br>
              <a:rPr lang="en-US" sz="4000" b="1" dirty="0" smtClean="0">
                <a:solidFill>
                  <a:schemeClr val="tx2">
                    <a:lumMod val="60000"/>
                    <a:lumOff val="40000"/>
                  </a:schemeClr>
                </a:solidFill>
              </a:rPr>
            </a:br>
            <a:r>
              <a:rPr lang="en-US" sz="4000" b="1" dirty="0" smtClean="0">
                <a:solidFill>
                  <a:schemeClr val="tx2">
                    <a:lumMod val="60000"/>
                    <a:lumOff val="40000"/>
                  </a:schemeClr>
                </a:solidFill>
              </a:rPr>
              <a:t>Pension System Reform: Proposals at Federal Level</a:t>
            </a:r>
            <a:r>
              <a:rPr lang="en-US" dirty="0" smtClean="0"/>
              <a:t/>
            </a:r>
            <a:br>
              <a:rPr lang="en-US" dirty="0" smtClean="0"/>
            </a:br>
            <a:endParaRPr lang="en-US" dirty="0"/>
          </a:p>
        </p:txBody>
      </p:sp>
      <p:sp>
        <p:nvSpPr>
          <p:cNvPr id="3" name="Content Placeholder 2"/>
          <p:cNvSpPr>
            <a:spLocks noGrp="1"/>
          </p:cNvSpPr>
          <p:nvPr>
            <p:ph idx="1"/>
          </p:nvPr>
        </p:nvSpPr>
        <p:spPr>
          <a:xfrm>
            <a:off x="457200" y="1371600"/>
            <a:ext cx="8229600" cy="4754563"/>
          </a:xfrm>
        </p:spPr>
        <p:txBody>
          <a:bodyPr>
            <a:normAutofit fontScale="77500" lnSpcReduction="20000"/>
          </a:bodyPr>
          <a:lstStyle/>
          <a:p>
            <a:endParaRPr lang="en-US" dirty="0" smtClean="0"/>
          </a:p>
          <a:p>
            <a:pPr lvl="0"/>
            <a:r>
              <a:rPr lang="en-US" dirty="0"/>
              <a:t>SAFE Retirement Act proposed by Sen. Orrin Hatch</a:t>
            </a:r>
            <a:endParaRPr lang="en-US" sz="2400" dirty="0"/>
          </a:p>
          <a:p>
            <a:pPr marL="0" indent="0">
              <a:buNone/>
            </a:pPr>
            <a:endParaRPr lang="en-US" sz="2400" dirty="0"/>
          </a:p>
          <a:p>
            <a:pPr lvl="1"/>
            <a:r>
              <a:rPr lang="en-US" dirty="0"/>
              <a:t>Starter 401(k) Plans</a:t>
            </a:r>
            <a:endParaRPr lang="en-US" sz="2000" dirty="0"/>
          </a:p>
          <a:p>
            <a:pPr lvl="2"/>
            <a:r>
              <a:rPr lang="en-US" dirty="0"/>
              <a:t>Up to $8,000 participant contributions annually</a:t>
            </a:r>
            <a:endParaRPr lang="en-US" sz="1800" dirty="0"/>
          </a:p>
          <a:p>
            <a:pPr lvl="2"/>
            <a:r>
              <a:rPr lang="en-US" dirty="0"/>
              <a:t>Reduced administration and no discrimination testing</a:t>
            </a:r>
            <a:endParaRPr lang="en-US" sz="1800" dirty="0"/>
          </a:p>
          <a:p>
            <a:pPr lvl="2"/>
            <a:r>
              <a:rPr lang="en-US" dirty="0"/>
              <a:t>Auto deferrals from 3% to 5%</a:t>
            </a:r>
            <a:endParaRPr lang="en-US" sz="1800" dirty="0"/>
          </a:p>
          <a:p>
            <a:pPr marL="0" indent="0">
              <a:buNone/>
            </a:pPr>
            <a:r>
              <a:rPr lang="en-US" dirty="0"/>
              <a:t> </a:t>
            </a:r>
            <a:endParaRPr lang="en-US" sz="2400" dirty="0" smtClean="0"/>
          </a:p>
          <a:p>
            <a:pPr lvl="1"/>
            <a:r>
              <a:rPr lang="en-US" dirty="0" smtClean="0"/>
              <a:t>Government sponsors may adopt SAFE Retirement Plan</a:t>
            </a:r>
            <a:endParaRPr lang="en-US" sz="2000" dirty="0" smtClean="0"/>
          </a:p>
          <a:p>
            <a:pPr lvl="2"/>
            <a:r>
              <a:rPr lang="en-US" dirty="0" smtClean="0"/>
              <a:t>Annual </a:t>
            </a:r>
            <a:r>
              <a:rPr lang="en-US" dirty="0"/>
              <a:t>purchase of fixed annuities for participants</a:t>
            </a:r>
            <a:endParaRPr lang="en-US" sz="1800" dirty="0"/>
          </a:p>
          <a:p>
            <a:pPr lvl="2"/>
            <a:r>
              <a:rPr lang="en-US" dirty="0"/>
              <a:t>Insurers to be selected by bidding process</a:t>
            </a:r>
            <a:endParaRPr lang="en-US" sz="1800" dirty="0"/>
          </a:p>
          <a:p>
            <a:pPr lvl="2"/>
            <a:r>
              <a:rPr lang="en-US" dirty="0"/>
              <a:t>Improve funding and security but pays smaller benefits</a:t>
            </a:r>
            <a:endParaRPr lang="en-US" sz="1800" dirty="0"/>
          </a:p>
          <a:p>
            <a:pPr marL="0" indent="0">
              <a:buNone/>
            </a:pPr>
            <a:endParaRPr lang="en-US" sz="2400" dirty="0"/>
          </a:p>
          <a:p>
            <a:pPr lvl="1"/>
            <a:r>
              <a:rPr lang="en-US" dirty="0"/>
              <a:t>Restores jurisdiction over prohibited transactions to IRS</a:t>
            </a:r>
            <a:endParaRPr lang="en-US" sz="2000" dirty="0"/>
          </a:p>
          <a:p>
            <a:endParaRPr lang="en-US" sz="2400" dirty="0"/>
          </a:p>
          <a:p>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11</a:t>
            </a:fld>
            <a:endParaRPr lang="en-US" dirty="0"/>
          </a:p>
        </p:txBody>
      </p:sp>
    </p:spTree>
    <p:extLst>
      <p:ext uri="{BB962C8B-B14F-4D97-AF65-F5344CB8AC3E}">
        <p14:creationId xmlns:p14="http://schemas.microsoft.com/office/powerpoint/2010/main" val="25597757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tx2">
                    <a:lumMod val="60000"/>
                    <a:lumOff val="40000"/>
                  </a:schemeClr>
                </a:solidFill>
                <a:ea typeface="ＭＳ Ｐゴシック" pitchFamily="34" charset="-128"/>
              </a:rPr>
              <a:t>Systemic Reform - Other Proposals</a:t>
            </a:r>
            <a:endParaRPr lang="en-US" b="1" dirty="0">
              <a:solidFill>
                <a:schemeClr val="tx2">
                  <a:lumMod val="60000"/>
                  <a:lumOff val="40000"/>
                </a:schemeClr>
              </a:solidFill>
            </a:endParaRPr>
          </a:p>
        </p:txBody>
      </p:sp>
      <p:sp>
        <p:nvSpPr>
          <p:cNvPr id="3" name="Content Placeholder 2"/>
          <p:cNvSpPr>
            <a:spLocks noGrp="1"/>
          </p:cNvSpPr>
          <p:nvPr>
            <p:ph idx="1"/>
          </p:nvPr>
        </p:nvSpPr>
        <p:spPr/>
        <p:txBody>
          <a:bodyPr>
            <a:normAutofit/>
          </a:bodyPr>
          <a:lstStyle/>
          <a:p>
            <a:pPr>
              <a:defRPr/>
            </a:pPr>
            <a:r>
              <a:rPr lang="en-US" sz="2400" dirty="0" smtClean="0"/>
              <a:t>Unitary </a:t>
            </a:r>
            <a:r>
              <a:rPr lang="en-US" sz="2400" dirty="0"/>
              <a:t>Defined Contribution System espoused by John Bogle, Vanguard founder</a:t>
            </a:r>
          </a:p>
          <a:p>
            <a:pPr lvl="1">
              <a:defRPr/>
            </a:pPr>
            <a:r>
              <a:rPr lang="en-US" sz="2400" dirty="0"/>
              <a:t>Consolidation of all retirement savings programs</a:t>
            </a:r>
          </a:p>
          <a:p>
            <a:pPr lvl="1">
              <a:defRPr/>
            </a:pPr>
            <a:r>
              <a:rPr lang="en-US" sz="2400" dirty="0"/>
              <a:t>Federal Retirement Board controls system</a:t>
            </a:r>
          </a:p>
          <a:p>
            <a:pPr marL="0" indent="0">
              <a:buNone/>
              <a:defRPr/>
            </a:pPr>
            <a:r>
              <a:rPr lang="en-US" sz="2400" dirty="0"/>
              <a:t>       </a:t>
            </a:r>
            <a:r>
              <a:rPr lang="en-US" sz="2400" dirty="0" smtClean="0"/>
              <a:t>°</a:t>
            </a:r>
            <a:r>
              <a:rPr lang="en-US" sz="2400" dirty="0"/>
              <a:t>Limit distributions and loans to prevent system leakage</a:t>
            </a:r>
          </a:p>
          <a:p>
            <a:pPr marL="0" indent="0">
              <a:buNone/>
              <a:defRPr/>
            </a:pPr>
            <a:r>
              <a:rPr lang="en-US" sz="2400" dirty="0"/>
              <a:t>       </a:t>
            </a:r>
            <a:r>
              <a:rPr lang="en-US" sz="2400" dirty="0" smtClean="0"/>
              <a:t>°</a:t>
            </a:r>
            <a:r>
              <a:rPr lang="en-US" sz="2400" dirty="0"/>
              <a:t>Limit number of investment options concentrating on </a:t>
            </a:r>
            <a:r>
              <a:rPr lang="en-US" sz="2400" dirty="0" smtClean="0"/>
              <a:t>low- </a:t>
            </a:r>
          </a:p>
          <a:p>
            <a:pPr marL="0" indent="0">
              <a:spcBef>
                <a:spcPts val="0"/>
              </a:spcBef>
              <a:buNone/>
              <a:defRPr/>
            </a:pPr>
            <a:r>
              <a:rPr lang="en-US" sz="2400" dirty="0"/>
              <a:t> </a:t>
            </a:r>
            <a:r>
              <a:rPr lang="en-US" sz="2400" dirty="0" smtClean="0"/>
              <a:t>       cost </a:t>
            </a:r>
            <a:r>
              <a:rPr lang="en-US" sz="2400" dirty="0"/>
              <a:t>funds</a:t>
            </a:r>
          </a:p>
          <a:p>
            <a:pPr marL="0" indent="0">
              <a:spcBef>
                <a:spcPts val="0"/>
              </a:spcBef>
              <a:buNone/>
              <a:defRPr/>
            </a:pPr>
            <a:r>
              <a:rPr lang="en-US" sz="2400" dirty="0"/>
              <a:t>          •  ERISA fiduciary standards extended to service providers / money managers</a:t>
            </a:r>
          </a:p>
          <a:p>
            <a:pPr marL="0" indent="0">
              <a:spcBef>
                <a:spcPts val="0"/>
              </a:spcBef>
              <a:buNone/>
              <a:defRPr/>
            </a:pPr>
            <a:endParaRPr lang="en-US" sz="1900" dirty="0"/>
          </a:p>
          <a:p>
            <a:pPr marL="0" indent="0">
              <a:buNone/>
            </a:pPr>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12</a:t>
            </a:fld>
            <a:endParaRPr lang="en-US" dirty="0"/>
          </a:p>
        </p:txBody>
      </p:sp>
    </p:spTree>
    <p:extLst>
      <p:ext uri="{BB962C8B-B14F-4D97-AF65-F5344CB8AC3E}">
        <p14:creationId xmlns:p14="http://schemas.microsoft.com/office/powerpoint/2010/main" val="38594915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chemeClr val="tx2">
                    <a:lumMod val="60000"/>
                    <a:lumOff val="40000"/>
                  </a:schemeClr>
                </a:solidFill>
                <a:ea typeface="ＭＳ Ｐゴシック" pitchFamily="34" charset="-128"/>
              </a:rPr>
              <a:t>Systemic Reform – Other Proposals (cont’d)</a:t>
            </a:r>
            <a:endParaRPr lang="en-US" b="1" dirty="0">
              <a:solidFill>
                <a:schemeClr val="tx2">
                  <a:lumMod val="60000"/>
                  <a:lumOff val="40000"/>
                </a:schemeClr>
              </a:solidFill>
            </a:endParaRPr>
          </a:p>
        </p:txBody>
      </p:sp>
      <p:sp>
        <p:nvSpPr>
          <p:cNvPr id="3" name="Content Placeholder 2"/>
          <p:cNvSpPr>
            <a:spLocks noGrp="1"/>
          </p:cNvSpPr>
          <p:nvPr>
            <p:ph idx="1"/>
          </p:nvPr>
        </p:nvSpPr>
        <p:spPr>
          <a:xfrm>
            <a:off x="304800" y="1752600"/>
            <a:ext cx="8382000" cy="4373563"/>
          </a:xfrm>
        </p:spPr>
        <p:txBody>
          <a:bodyPr>
            <a:normAutofit/>
          </a:bodyPr>
          <a:lstStyle/>
          <a:p>
            <a:pPr>
              <a:defRPr/>
            </a:pPr>
            <a:r>
              <a:rPr lang="en-US" sz="1600" dirty="0">
                <a:latin typeface="Arial" pitchFamily="34" charset="0"/>
                <a:cs typeface="Arial" pitchFamily="34" charset="0"/>
              </a:rPr>
              <a:t>Proposals by Academics</a:t>
            </a:r>
          </a:p>
          <a:p>
            <a:pPr marL="0" indent="0">
              <a:buNone/>
              <a:defRPr/>
            </a:pPr>
            <a:r>
              <a:rPr lang="en-US" sz="1600" dirty="0">
                <a:latin typeface="Arial" pitchFamily="34" charset="0"/>
                <a:cs typeface="Arial" pitchFamily="34" charset="0"/>
              </a:rPr>
              <a:t>        •  Teresa Ghilarducci (The New School) </a:t>
            </a:r>
          </a:p>
          <a:p>
            <a:pPr marL="0" indent="0">
              <a:spcBef>
                <a:spcPts val="0"/>
              </a:spcBef>
              <a:buNone/>
              <a:defRPr/>
            </a:pPr>
            <a:r>
              <a:rPr lang="en-US" sz="1600" dirty="0">
                <a:latin typeface="Arial" pitchFamily="34" charset="0"/>
                <a:cs typeface="Arial" pitchFamily="34" charset="0"/>
              </a:rPr>
              <a:t>            -  eliminate current tax breaks and use savings to make 5% contribution to all </a:t>
            </a:r>
          </a:p>
          <a:p>
            <a:pPr marL="0" indent="0">
              <a:spcBef>
                <a:spcPts val="0"/>
              </a:spcBef>
              <a:buNone/>
              <a:defRPr/>
            </a:pPr>
            <a:r>
              <a:rPr lang="en-US" sz="1600" dirty="0">
                <a:latin typeface="Arial" pitchFamily="34" charset="0"/>
                <a:cs typeface="Arial" pitchFamily="34" charset="0"/>
              </a:rPr>
              <a:t>               employees</a:t>
            </a:r>
          </a:p>
          <a:p>
            <a:pPr marL="574675" lvl="1" indent="0">
              <a:spcBef>
                <a:spcPts val="0"/>
              </a:spcBef>
              <a:buNone/>
              <a:defRPr/>
            </a:pPr>
            <a:r>
              <a:rPr lang="en-US" sz="1600" dirty="0">
                <a:latin typeface="Arial" pitchFamily="34" charset="0"/>
                <a:cs typeface="Arial" pitchFamily="34" charset="0"/>
              </a:rPr>
              <a:t>  -  mandatory contributions and guaranteed investment return equating to defined</a:t>
            </a:r>
          </a:p>
          <a:p>
            <a:pPr marL="574675" lvl="1" indent="0">
              <a:spcBef>
                <a:spcPts val="0"/>
              </a:spcBef>
              <a:buNone/>
              <a:defRPr/>
            </a:pPr>
            <a:r>
              <a:rPr lang="en-US" sz="1600" dirty="0">
                <a:latin typeface="Arial" pitchFamily="34" charset="0"/>
                <a:cs typeface="Arial" pitchFamily="34" charset="0"/>
              </a:rPr>
              <a:t>     benefit approach, supplementing Social Security</a:t>
            </a:r>
          </a:p>
          <a:p>
            <a:pPr marL="574675" lvl="1" indent="0">
              <a:spcBef>
                <a:spcPts val="0"/>
              </a:spcBef>
              <a:buNone/>
              <a:defRPr/>
            </a:pPr>
            <a:r>
              <a:rPr lang="en-US" sz="1600" dirty="0">
                <a:latin typeface="Arial" pitchFamily="34" charset="0"/>
                <a:cs typeface="Arial" pitchFamily="34" charset="0"/>
              </a:rPr>
              <a:t>  -  participants in existing plans could continue in such plans </a:t>
            </a:r>
            <a:r>
              <a:rPr lang="en-US" sz="1600" u="sng" dirty="0">
                <a:latin typeface="Arial" pitchFamily="34" charset="0"/>
                <a:cs typeface="Arial" pitchFamily="34" charset="0"/>
              </a:rPr>
              <a:t>if</a:t>
            </a:r>
            <a:r>
              <a:rPr lang="en-US" sz="1600" dirty="0">
                <a:latin typeface="Arial" pitchFamily="34" charset="0"/>
                <a:cs typeface="Arial" pitchFamily="34" charset="0"/>
              </a:rPr>
              <a:t> contributions are 5%,</a:t>
            </a:r>
          </a:p>
          <a:p>
            <a:pPr marL="574675" lvl="1" indent="0">
              <a:spcBef>
                <a:spcPts val="0"/>
              </a:spcBef>
              <a:buNone/>
              <a:defRPr/>
            </a:pPr>
            <a:r>
              <a:rPr lang="en-US" sz="1600" dirty="0">
                <a:latin typeface="Arial" pitchFamily="34" charset="0"/>
                <a:cs typeface="Arial" pitchFamily="34" charset="0"/>
              </a:rPr>
              <a:t>     no early withdrawals, mandatory conversion to annuity on retirement</a:t>
            </a:r>
          </a:p>
          <a:p>
            <a:pPr marL="574675" lvl="1" indent="0">
              <a:spcBef>
                <a:spcPts val="0"/>
              </a:spcBef>
              <a:buNone/>
              <a:defRPr/>
            </a:pPr>
            <a:r>
              <a:rPr lang="en-US" sz="1600" dirty="0">
                <a:latin typeface="Arial" pitchFamily="34" charset="0"/>
                <a:cs typeface="Arial" pitchFamily="34" charset="0"/>
              </a:rPr>
              <a:t>  -  people not in employer plans would be mandated into Guaranteed Retirement</a:t>
            </a:r>
          </a:p>
          <a:p>
            <a:pPr marL="574675" lvl="1" indent="0">
              <a:spcBef>
                <a:spcPts val="0"/>
              </a:spcBef>
              <a:buNone/>
              <a:defRPr/>
            </a:pPr>
            <a:r>
              <a:rPr lang="en-US" sz="1600" dirty="0">
                <a:latin typeface="Arial" pitchFamily="34" charset="0"/>
                <a:cs typeface="Arial" pitchFamily="34" charset="0"/>
              </a:rPr>
              <a:t>     Accounts (“GRAs”) with mandatory 2.5% employer and employee contributions;</a:t>
            </a:r>
          </a:p>
          <a:p>
            <a:pPr marL="574675" lvl="1" indent="0">
              <a:spcBef>
                <a:spcPts val="0"/>
              </a:spcBef>
              <a:buNone/>
              <a:defRPr/>
            </a:pPr>
            <a:r>
              <a:rPr lang="en-US" sz="1600" dirty="0">
                <a:latin typeface="Arial" pitchFamily="34" charset="0"/>
                <a:cs typeface="Arial" pitchFamily="34" charset="0"/>
              </a:rPr>
              <a:t>     investments pooled and professionally managed to reduce fees</a:t>
            </a:r>
            <a:r>
              <a:rPr lang="en-US" sz="1600" dirty="0" smtClean="0">
                <a:latin typeface="Arial" pitchFamily="34" charset="0"/>
                <a:cs typeface="Arial" pitchFamily="34" charset="0"/>
              </a:rPr>
              <a:t>.</a:t>
            </a:r>
          </a:p>
          <a:p>
            <a:pPr marL="574675" lvl="1" indent="0">
              <a:spcBef>
                <a:spcPts val="0"/>
              </a:spcBef>
              <a:buNone/>
              <a:defRPr/>
            </a:pPr>
            <a:endParaRPr lang="en-US" sz="1600" dirty="0">
              <a:latin typeface="Arial" pitchFamily="34" charset="0"/>
              <a:cs typeface="Arial" pitchFamily="34" charset="0"/>
            </a:endParaRPr>
          </a:p>
          <a:p>
            <a:pPr marL="0" indent="0">
              <a:spcBef>
                <a:spcPts val="0"/>
              </a:spcBef>
              <a:buNone/>
              <a:defRPr/>
            </a:pPr>
            <a:r>
              <a:rPr lang="en-US" sz="1600" dirty="0">
                <a:latin typeface="Arial" pitchFamily="34" charset="0"/>
                <a:cs typeface="Arial" pitchFamily="34" charset="0"/>
              </a:rPr>
              <a:t>        •  Meir Statman (Santa Clara University) </a:t>
            </a:r>
          </a:p>
          <a:p>
            <a:pPr marL="682625" indent="0">
              <a:spcBef>
                <a:spcPts val="0"/>
              </a:spcBef>
              <a:buNone/>
              <a:defRPr/>
            </a:pPr>
            <a:r>
              <a:rPr lang="en-US" sz="1600" dirty="0">
                <a:latin typeface="Arial" pitchFamily="34" charset="0"/>
                <a:cs typeface="Arial" pitchFamily="34" charset="0"/>
              </a:rPr>
              <a:t>−  defined contribution approach similar to Australian and British systems.</a:t>
            </a:r>
          </a:p>
          <a:p>
            <a:pPr marL="682625" indent="0">
              <a:spcBef>
                <a:spcPts val="0"/>
              </a:spcBef>
              <a:buNone/>
              <a:defRPr/>
            </a:pPr>
            <a:r>
              <a:rPr lang="en-US" sz="1600" dirty="0">
                <a:latin typeface="Arial" pitchFamily="34" charset="0"/>
                <a:cs typeface="Arial" pitchFamily="34" charset="0"/>
              </a:rPr>
              <a:t>–  mandatory employer and employee contributions.</a:t>
            </a:r>
          </a:p>
          <a:p>
            <a:pPr marL="682625" indent="0">
              <a:spcBef>
                <a:spcPts val="0"/>
              </a:spcBef>
              <a:buNone/>
              <a:defRPr/>
            </a:pPr>
            <a:r>
              <a:rPr lang="en-US" sz="1600" dirty="0">
                <a:latin typeface="Arial" pitchFamily="34" charset="0"/>
                <a:cs typeface="Arial" pitchFamily="34" charset="0"/>
              </a:rPr>
              <a:t>−  investment controlled by account owner.</a:t>
            </a:r>
          </a:p>
          <a:p>
            <a:pPr marL="574675" lvl="1" indent="0">
              <a:spcBef>
                <a:spcPts val="0"/>
              </a:spcBef>
              <a:buNone/>
              <a:defRPr/>
            </a:pPr>
            <a:endParaRPr lang="en-US" sz="1600" dirty="0" smtClean="0">
              <a:latin typeface="Arial" pitchFamily="34" charset="0"/>
              <a:cs typeface="Arial" pitchFamily="34" charset="0"/>
            </a:endParaRPr>
          </a:p>
          <a:p>
            <a:pPr marL="574675" lvl="1" indent="0">
              <a:spcBef>
                <a:spcPts val="0"/>
              </a:spcBef>
              <a:buNone/>
              <a:defRPr/>
            </a:pPr>
            <a:endParaRPr lang="en-US" sz="1600" dirty="0">
              <a:latin typeface="Arial" pitchFamily="34" charset="0"/>
              <a:cs typeface="Arial" pitchFamily="34" charset="0"/>
            </a:endParaRPr>
          </a:p>
        </p:txBody>
      </p:sp>
      <p:sp>
        <p:nvSpPr>
          <p:cNvPr id="5" name="Slide Number Placeholder 4"/>
          <p:cNvSpPr>
            <a:spLocks noGrp="1"/>
          </p:cNvSpPr>
          <p:nvPr>
            <p:ph type="sldNum" sz="quarter" idx="12"/>
          </p:nvPr>
        </p:nvSpPr>
        <p:spPr/>
        <p:txBody>
          <a:bodyPr/>
          <a:lstStyle/>
          <a:p>
            <a:fld id="{262C7C3E-B2CB-43B2-BDFC-152393F0052E}" type="slidenum">
              <a:rPr lang="en-US" smtClean="0"/>
              <a:t>13</a:t>
            </a:fld>
            <a:endParaRPr lang="en-US" dirty="0"/>
          </a:p>
        </p:txBody>
      </p:sp>
    </p:spTree>
    <p:extLst>
      <p:ext uri="{BB962C8B-B14F-4D97-AF65-F5344CB8AC3E}">
        <p14:creationId xmlns:p14="http://schemas.microsoft.com/office/powerpoint/2010/main" val="1087837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chemeClr val="tx2">
                    <a:lumMod val="60000"/>
                    <a:lumOff val="40000"/>
                  </a:schemeClr>
                </a:solidFill>
                <a:ea typeface="ＭＳ Ｐゴシック" pitchFamily="34" charset="-128"/>
              </a:rPr>
              <a:t>Systemic Reform – Other Proposals (cont’d)</a:t>
            </a:r>
            <a:endParaRPr lang="en-US" dirty="0"/>
          </a:p>
        </p:txBody>
      </p:sp>
      <p:sp>
        <p:nvSpPr>
          <p:cNvPr id="3" name="Content Placeholder 2"/>
          <p:cNvSpPr>
            <a:spLocks noGrp="1"/>
          </p:cNvSpPr>
          <p:nvPr>
            <p:ph idx="1"/>
          </p:nvPr>
        </p:nvSpPr>
        <p:spPr>
          <a:xfrm>
            <a:off x="457200" y="1752600"/>
            <a:ext cx="8229600" cy="4373563"/>
          </a:xfrm>
        </p:spPr>
        <p:txBody>
          <a:bodyPr/>
          <a:lstStyle/>
          <a:p>
            <a:r>
              <a:rPr lang="en-US" sz="2000" dirty="0">
                <a:latin typeface="Arial" pitchFamily="34" charset="0"/>
                <a:cs typeface="Arial" pitchFamily="34" charset="0"/>
              </a:rPr>
              <a:t>Center for American Progress – </a:t>
            </a:r>
            <a:r>
              <a:rPr lang="en-US" sz="2000" dirty="0" smtClean="0">
                <a:latin typeface="Arial" pitchFamily="34" charset="0"/>
                <a:cs typeface="Arial" pitchFamily="34" charset="0"/>
              </a:rPr>
              <a:t>Liberal </a:t>
            </a:r>
            <a:r>
              <a:rPr lang="en-US" sz="2000" dirty="0">
                <a:latin typeface="Arial" pitchFamily="34" charset="0"/>
                <a:cs typeface="Arial" pitchFamily="34" charset="0"/>
              </a:rPr>
              <a:t>Think Tank</a:t>
            </a:r>
          </a:p>
          <a:p>
            <a:pPr lvl="1"/>
            <a:r>
              <a:rPr lang="en-US" sz="2000" dirty="0">
                <a:latin typeface="Arial" pitchFamily="34" charset="0"/>
                <a:cs typeface="Arial" pitchFamily="34" charset="0"/>
              </a:rPr>
              <a:t>Secure, Accessible, Flexible, Efficient (“SAFE”)</a:t>
            </a:r>
          </a:p>
          <a:p>
            <a:pPr lvl="1"/>
            <a:r>
              <a:rPr lang="en-US" sz="2000" dirty="0" smtClean="0">
                <a:latin typeface="Arial" pitchFamily="34" charset="0"/>
                <a:cs typeface="Arial" pitchFamily="34" charset="0"/>
              </a:rPr>
              <a:t>Dismantle and replace </a:t>
            </a:r>
            <a:r>
              <a:rPr lang="en-US" sz="2000" dirty="0">
                <a:latin typeface="Arial" pitchFamily="34" charset="0"/>
                <a:cs typeface="Arial" pitchFamily="34" charset="0"/>
              </a:rPr>
              <a:t>existing voluntary </a:t>
            </a:r>
            <a:r>
              <a:rPr lang="en-US" sz="2000" dirty="0" smtClean="0">
                <a:latin typeface="Arial" pitchFamily="34" charset="0"/>
                <a:cs typeface="Arial" pitchFamily="34" charset="0"/>
              </a:rPr>
              <a:t>private </a:t>
            </a:r>
            <a:r>
              <a:rPr lang="en-US" sz="2000" dirty="0">
                <a:latin typeface="Arial" pitchFamily="34" charset="0"/>
                <a:cs typeface="Arial" pitchFamily="34" charset="0"/>
              </a:rPr>
              <a:t>pension system governed by ERISA</a:t>
            </a:r>
          </a:p>
          <a:p>
            <a:pPr lvl="1"/>
            <a:r>
              <a:rPr lang="en-US" sz="2000" dirty="0">
                <a:latin typeface="Arial" pitchFamily="34" charset="0"/>
                <a:cs typeface="Arial" pitchFamily="34" charset="0"/>
              </a:rPr>
              <a:t>Create new collective defined contribution </a:t>
            </a:r>
            <a:r>
              <a:rPr lang="en-US" sz="2000" dirty="0" smtClean="0">
                <a:latin typeface="Arial" pitchFamily="34" charset="0"/>
                <a:cs typeface="Arial" pitchFamily="34" charset="0"/>
              </a:rPr>
              <a:t>plan</a:t>
            </a:r>
          </a:p>
          <a:p>
            <a:pPr lvl="1"/>
            <a:r>
              <a:rPr lang="en-US" sz="2000" dirty="0" smtClean="0">
                <a:latin typeface="Arial" pitchFamily="34" charset="0"/>
                <a:cs typeface="Arial" pitchFamily="34" charset="0"/>
              </a:rPr>
              <a:t>Every employer will make automatic payroll deductions on behalf of each employee; each employee can opt out</a:t>
            </a:r>
          </a:p>
          <a:p>
            <a:r>
              <a:rPr lang="en-US" sz="2000" dirty="0" smtClean="0">
                <a:latin typeface="Arial" pitchFamily="34" charset="0"/>
                <a:cs typeface="Arial" pitchFamily="34" charset="0"/>
              </a:rPr>
              <a:t>Money from payroll deductions funneled to non-profit organizations run by independent boards to professionally invest</a:t>
            </a:r>
          </a:p>
          <a:p>
            <a:r>
              <a:rPr lang="en-US" sz="2000" dirty="0" smtClean="0">
                <a:latin typeface="Arial" pitchFamily="34" charset="0"/>
                <a:cs typeface="Arial" pitchFamily="34" charset="0"/>
              </a:rPr>
              <a:t>No self-direction</a:t>
            </a:r>
          </a:p>
          <a:p>
            <a:r>
              <a:rPr lang="en-US" sz="2000" dirty="0" smtClean="0">
                <a:latin typeface="Arial" pitchFamily="34" charset="0"/>
                <a:cs typeface="Arial" pitchFamily="34" charset="0"/>
              </a:rPr>
              <a:t>Pay out is annuity form only.</a:t>
            </a:r>
          </a:p>
          <a:p>
            <a:pPr marL="457200" lvl="1" indent="0">
              <a:buNone/>
            </a:pPr>
            <a:r>
              <a:rPr lang="en-US" sz="1600" dirty="0" smtClean="0">
                <a:latin typeface="Arial" pitchFamily="34" charset="0"/>
                <a:cs typeface="Arial" pitchFamily="34" charset="0"/>
              </a:rPr>
              <a:t> </a:t>
            </a:r>
          </a:p>
          <a:p>
            <a:pPr marL="0" indent="0">
              <a:buNone/>
            </a:pPr>
            <a:endParaRPr lang="en-US" sz="2400" dirty="0">
              <a:latin typeface="Arial" pitchFamily="34" charset="0"/>
              <a:cs typeface="Arial" pitchFamily="34" charset="0"/>
            </a:endParaRPr>
          </a:p>
          <a:p>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14</a:t>
            </a:fld>
            <a:endParaRPr lang="en-US" dirty="0"/>
          </a:p>
        </p:txBody>
      </p:sp>
    </p:spTree>
    <p:extLst>
      <p:ext uri="{BB962C8B-B14F-4D97-AF65-F5344CB8AC3E}">
        <p14:creationId xmlns:p14="http://schemas.microsoft.com/office/powerpoint/2010/main" val="21195735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latin typeface="Arial" pitchFamily="34" charset="0"/>
                <a:cs typeface="Arial" pitchFamily="34" charset="0"/>
              </a:rPr>
              <a:t>Summing Up</a:t>
            </a:r>
            <a:endParaRPr lang="en-US" dirty="0"/>
          </a:p>
        </p:txBody>
      </p:sp>
      <p:sp>
        <p:nvSpPr>
          <p:cNvPr id="3" name="Content Placeholder 2"/>
          <p:cNvSpPr>
            <a:spLocks noGrp="1"/>
          </p:cNvSpPr>
          <p:nvPr>
            <p:ph idx="1"/>
          </p:nvPr>
        </p:nvSpPr>
        <p:spPr/>
        <p:txBody>
          <a:bodyPr>
            <a:normAutofit/>
          </a:bodyPr>
          <a:lstStyle/>
          <a:p>
            <a:pPr>
              <a:defRPr/>
            </a:pPr>
            <a:r>
              <a:rPr lang="en-US" sz="1600" dirty="0">
                <a:latin typeface="Arial" pitchFamily="34" charset="0"/>
                <a:cs typeface="Arial" pitchFamily="34" charset="0"/>
              </a:rPr>
              <a:t>Significant Transformation of Private Retirement System Possible.</a:t>
            </a:r>
          </a:p>
          <a:p>
            <a:pPr>
              <a:defRPr/>
            </a:pPr>
            <a:endParaRPr lang="en-US" sz="1600" dirty="0">
              <a:latin typeface="Arial" pitchFamily="34" charset="0"/>
              <a:cs typeface="Arial" pitchFamily="34" charset="0"/>
            </a:endParaRPr>
          </a:p>
          <a:p>
            <a:pPr>
              <a:defRPr/>
            </a:pPr>
            <a:r>
              <a:rPr lang="en-US" sz="1600" dirty="0">
                <a:latin typeface="Arial" pitchFamily="34" charset="0"/>
                <a:cs typeface="Arial" pitchFamily="34" charset="0"/>
              </a:rPr>
              <a:t>Tax Reform.</a:t>
            </a:r>
          </a:p>
          <a:p>
            <a:pPr marL="0" indent="0">
              <a:buNone/>
              <a:defRPr/>
            </a:pPr>
            <a:r>
              <a:rPr lang="en-US" sz="1600" dirty="0">
                <a:latin typeface="Arial" pitchFamily="34" charset="0"/>
                <a:cs typeface="Arial" pitchFamily="34" charset="0"/>
              </a:rPr>
              <a:t>       •  Reducing tax incentives will shrink system.</a:t>
            </a:r>
          </a:p>
          <a:p>
            <a:pPr marL="574675" lvl="1" indent="0">
              <a:buNone/>
              <a:defRPr/>
            </a:pPr>
            <a:r>
              <a:rPr lang="en-US" sz="1600" dirty="0">
                <a:latin typeface="Arial" pitchFamily="34" charset="0"/>
                <a:cs typeface="Arial" pitchFamily="34" charset="0"/>
              </a:rPr>
              <a:t>    ° Lower contributions at all income levels result if tax exclusions cut back.</a:t>
            </a:r>
          </a:p>
          <a:p>
            <a:pPr marL="0" indent="0">
              <a:buNone/>
              <a:defRPr/>
            </a:pPr>
            <a:endParaRPr lang="en-US" sz="1600" dirty="0" smtClean="0">
              <a:latin typeface="Arial" pitchFamily="34" charset="0"/>
              <a:cs typeface="Arial" pitchFamily="34" charset="0"/>
            </a:endParaRPr>
          </a:p>
          <a:p>
            <a:pPr marL="0" indent="0">
              <a:buNone/>
              <a:defRPr/>
            </a:pPr>
            <a:r>
              <a:rPr lang="en-US" sz="1600" dirty="0" smtClean="0">
                <a:latin typeface="Arial" pitchFamily="34" charset="0"/>
                <a:cs typeface="Arial" pitchFamily="34" charset="0"/>
              </a:rPr>
              <a:t> </a:t>
            </a:r>
            <a:r>
              <a:rPr lang="en-US" sz="1600" dirty="0">
                <a:latin typeface="Arial" pitchFamily="34" charset="0"/>
                <a:cs typeface="Arial" pitchFamily="34" charset="0"/>
              </a:rPr>
              <a:t>•  Obama proposal for general limit on benefit from tax exclusions.</a:t>
            </a:r>
          </a:p>
          <a:p>
            <a:pPr marL="574675" lvl="1" indent="0">
              <a:buNone/>
              <a:defRPr/>
            </a:pPr>
            <a:r>
              <a:rPr lang="en-US" sz="1600" dirty="0">
                <a:latin typeface="Arial" pitchFamily="34" charset="0"/>
                <a:cs typeface="Arial" pitchFamily="34" charset="0"/>
              </a:rPr>
              <a:t>    °Does not focus directly on 401(k) contributions.</a:t>
            </a:r>
          </a:p>
          <a:p>
            <a:pPr marL="574675" lvl="1" indent="0">
              <a:buNone/>
              <a:defRPr/>
            </a:pPr>
            <a:r>
              <a:rPr lang="en-US" sz="1600" dirty="0">
                <a:latin typeface="Arial" pitchFamily="34" charset="0"/>
                <a:cs typeface="Arial" pitchFamily="34" charset="0"/>
              </a:rPr>
              <a:t>    ° Provides political cover.</a:t>
            </a:r>
          </a:p>
          <a:p>
            <a:pPr marL="574675" lvl="1" indent="0">
              <a:buNone/>
              <a:defRPr/>
            </a:pPr>
            <a:r>
              <a:rPr lang="en-US" sz="1600" dirty="0">
                <a:latin typeface="Arial" pitchFamily="34" charset="0"/>
                <a:cs typeface="Arial" pitchFamily="34" charset="0"/>
              </a:rPr>
              <a:t>    ° Same effect on contributions as direct cutback on excludible amount</a:t>
            </a:r>
            <a:endParaRPr lang="en-US" sz="1600" dirty="0"/>
          </a:p>
        </p:txBody>
      </p:sp>
      <p:sp>
        <p:nvSpPr>
          <p:cNvPr id="5" name="Slide Number Placeholder 4"/>
          <p:cNvSpPr>
            <a:spLocks noGrp="1"/>
          </p:cNvSpPr>
          <p:nvPr>
            <p:ph type="sldNum" sz="quarter" idx="12"/>
          </p:nvPr>
        </p:nvSpPr>
        <p:spPr/>
        <p:txBody>
          <a:bodyPr/>
          <a:lstStyle/>
          <a:p>
            <a:fld id="{262C7C3E-B2CB-43B2-BDFC-152393F0052E}" type="slidenum">
              <a:rPr lang="en-US" smtClean="0"/>
              <a:t>15</a:t>
            </a:fld>
            <a:endParaRPr lang="en-US" dirty="0"/>
          </a:p>
        </p:txBody>
      </p:sp>
    </p:spTree>
    <p:extLst>
      <p:ext uri="{BB962C8B-B14F-4D97-AF65-F5344CB8AC3E}">
        <p14:creationId xmlns:p14="http://schemas.microsoft.com/office/powerpoint/2010/main" val="3521042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ea typeface="ＭＳ Ｐゴシック" pitchFamily="34" charset="-128"/>
              </a:rPr>
              <a:t>Summing Up (cont’d)</a:t>
            </a:r>
            <a:endParaRPr lang="en-US" dirty="0"/>
          </a:p>
        </p:txBody>
      </p:sp>
      <p:sp>
        <p:nvSpPr>
          <p:cNvPr id="3" name="Content Placeholder 2"/>
          <p:cNvSpPr>
            <a:spLocks noGrp="1"/>
          </p:cNvSpPr>
          <p:nvPr>
            <p:ph idx="1"/>
          </p:nvPr>
        </p:nvSpPr>
        <p:spPr/>
        <p:txBody>
          <a:bodyPr/>
          <a:lstStyle/>
          <a:p>
            <a:pPr marL="0" indent="0">
              <a:spcBef>
                <a:spcPts val="0"/>
              </a:spcBef>
              <a:buNone/>
              <a:defRPr/>
            </a:pPr>
            <a:r>
              <a:rPr lang="en-US" sz="1400" dirty="0">
                <a:latin typeface="Arial" pitchFamily="34" charset="0"/>
                <a:cs typeface="Arial" pitchFamily="34" charset="0"/>
              </a:rPr>
              <a:t>−  Systemic Changes</a:t>
            </a:r>
          </a:p>
          <a:p>
            <a:pPr marL="0" indent="0">
              <a:spcBef>
                <a:spcPts val="0"/>
              </a:spcBef>
              <a:buNone/>
              <a:defRPr/>
            </a:pPr>
            <a:r>
              <a:rPr lang="en-US" sz="1400" dirty="0">
                <a:latin typeface="Arial" pitchFamily="34" charset="0"/>
                <a:cs typeface="Arial" pitchFamily="34" charset="0"/>
              </a:rPr>
              <a:t>    •  Intended to create access for low-wage employees</a:t>
            </a:r>
          </a:p>
          <a:p>
            <a:pPr marL="0"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Government will replace private employers in system</a:t>
            </a:r>
          </a:p>
          <a:p>
            <a:pPr marL="0" indent="0">
              <a:spcBef>
                <a:spcPts val="0"/>
              </a:spcBef>
              <a:buNone/>
              <a:defRPr/>
            </a:pPr>
            <a:r>
              <a:rPr lang="en-US" sz="1400" dirty="0">
                <a:latin typeface="Arial" pitchFamily="34" charset="0"/>
                <a:cs typeface="Arial" pitchFamily="34" charset="0"/>
              </a:rPr>
              <a:t>                °Mandated benefits</a:t>
            </a:r>
          </a:p>
          <a:p>
            <a:pPr marL="0" indent="0">
              <a:spcBef>
                <a:spcPts val="0"/>
              </a:spcBef>
              <a:buNone/>
              <a:defRPr/>
            </a:pPr>
            <a:r>
              <a:rPr lang="en-US" sz="1400" dirty="0">
                <a:latin typeface="Arial" pitchFamily="34" charset="0"/>
                <a:cs typeface="Arial" pitchFamily="34" charset="0"/>
              </a:rPr>
              <a:t>                °Guaranteed benefits and/or investment results</a:t>
            </a:r>
          </a:p>
          <a:p>
            <a:pPr marL="0" indent="0">
              <a:spcBef>
                <a:spcPts val="0"/>
              </a:spcBef>
              <a:buNone/>
              <a:defRPr/>
            </a:pPr>
            <a:r>
              <a:rPr lang="en-US" sz="1400" dirty="0">
                <a:latin typeface="Arial" pitchFamily="34" charset="0"/>
                <a:cs typeface="Arial" pitchFamily="34" charset="0"/>
              </a:rPr>
              <a:t>                °Creation of new interest group to lobby for expansion of benefits</a:t>
            </a:r>
          </a:p>
          <a:p>
            <a:pPr marL="892175" lvl="2" indent="0">
              <a:spcBef>
                <a:spcPts val="0"/>
              </a:spcBef>
              <a:spcAft>
                <a:spcPts val="0"/>
              </a:spcAft>
              <a:buNone/>
              <a:defRPr/>
            </a:pPr>
            <a:r>
              <a:rPr lang="en-US" sz="1400" dirty="0">
                <a:latin typeface="Arial" pitchFamily="34" charset="0"/>
                <a:cs typeface="Arial" pitchFamily="34" charset="0"/>
              </a:rPr>
              <a:t>°Government influence in choosing investment managers or control of </a:t>
            </a:r>
          </a:p>
          <a:p>
            <a:pPr marL="892175" lvl="2" indent="0">
              <a:spcBef>
                <a:spcPts val="0"/>
              </a:spcBef>
              <a:spcAft>
                <a:spcPts val="0"/>
              </a:spcAft>
              <a:buNone/>
              <a:defRPr/>
            </a:pPr>
            <a:r>
              <a:rPr lang="en-US" sz="1400" dirty="0">
                <a:latin typeface="Arial" pitchFamily="34" charset="0"/>
                <a:cs typeface="Arial" pitchFamily="34" charset="0"/>
              </a:rPr>
              <a:t>   investments could drive many out of the retirement industry.</a:t>
            </a:r>
          </a:p>
          <a:p>
            <a:pPr marL="0"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State-level programs may cause breakdown in uniformity of pension laws,</a:t>
            </a:r>
          </a:p>
          <a:p>
            <a:pPr marL="0" indent="0">
              <a:spcBef>
                <a:spcPts val="0"/>
              </a:spcBef>
              <a:buNone/>
              <a:defRPr/>
            </a:pPr>
            <a:r>
              <a:rPr lang="en-US" sz="1400" dirty="0">
                <a:latin typeface="Arial" pitchFamily="34" charset="0"/>
                <a:cs typeface="Arial" pitchFamily="34" charset="0"/>
              </a:rPr>
              <a:t>       effective since enactment of ERISA</a:t>
            </a:r>
          </a:p>
          <a:p>
            <a:pPr marL="0"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a:t>
            </a:r>
            <a:r>
              <a:rPr lang="en-US" sz="1400" u="sng" dirty="0">
                <a:latin typeface="Arial" pitchFamily="34" charset="0"/>
                <a:cs typeface="Arial" pitchFamily="34" charset="0"/>
              </a:rPr>
              <a:t>Inflection Point</a:t>
            </a:r>
            <a:r>
              <a:rPr lang="en-US" sz="1400" dirty="0">
                <a:latin typeface="Arial" pitchFamily="34" charset="0"/>
                <a:cs typeface="Arial" pitchFamily="34" charset="0"/>
              </a:rPr>
              <a:t> regarding the types of Retirement Schemes Nation wants </a:t>
            </a:r>
          </a:p>
          <a:p>
            <a:pPr marL="0" indent="0">
              <a:spcBef>
                <a:spcPts val="0"/>
              </a:spcBef>
              <a:buNone/>
              <a:defRPr/>
            </a:pPr>
            <a:r>
              <a:rPr lang="en-US" sz="1400" dirty="0">
                <a:latin typeface="Arial" pitchFamily="34" charset="0"/>
                <a:cs typeface="Arial" pitchFamily="34" charset="0"/>
              </a:rPr>
              <a:t>       and needs</a:t>
            </a:r>
          </a:p>
          <a:p>
            <a:pPr marL="0" indent="0">
              <a:spcBef>
                <a:spcPts val="0"/>
              </a:spcBef>
              <a:buNone/>
              <a:defRPr/>
            </a:pPr>
            <a:endParaRPr lang="en-US" sz="1500" dirty="0">
              <a:latin typeface="Arial" pitchFamily="34" charset="0"/>
              <a:cs typeface="Arial" pitchFamily="34" charset="0"/>
            </a:endParaRPr>
          </a:p>
          <a:p>
            <a:pPr marL="0" indent="0">
              <a:spcBef>
                <a:spcPts val="0"/>
              </a:spcBef>
              <a:buNone/>
              <a:defRPr/>
            </a:pPr>
            <a:r>
              <a:rPr lang="en-US" sz="1500" dirty="0">
                <a:latin typeface="Arial" pitchFamily="34" charset="0"/>
                <a:cs typeface="Arial" pitchFamily="34" charset="0"/>
              </a:rPr>
              <a:t>    •  Interesting Times ……</a:t>
            </a:r>
          </a:p>
          <a:p>
            <a:pPr marL="0" indent="0">
              <a:buNone/>
            </a:pPr>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16</a:t>
            </a:fld>
            <a:endParaRPr lang="en-US" dirty="0"/>
          </a:p>
        </p:txBody>
      </p:sp>
    </p:spTree>
    <p:extLst>
      <p:ext uri="{BB962C8B-B14F-4D97-AF65-F5344CB8AC3E}">
        <p14:creationId xmlns:p14="http://schemas.microsoft.com/office/powerpoint/2010/main" val="36984263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295400"/>
          </a:xfrm>
        </p:spPr>
        <p:txBody>
          <a:bodyPr>
            <a:normAutofit fontScale="90000"/>
          </a:bodyPr>
          <a:lstStyle/>
          <a:p>
            <a:r>
              <a:rPr lang="en-US" b="1" dirty="0">
                <a:solidFill>
                  <a:schemeClr val="tx2">
                    <a:lumMod val="60000"/>
                    <a:lumOff val="40000"/>
                  </a:schemeClr>
                </a:solidFill>
              </a:rPr>
              <a:t>How Washington’s Policy</a:t>
            </a:r>
            <a:br>
              <a:rPr lang="en-US" b="1" dirty="0">
                <a:solidFill>
                  <a:schemeClr val="tx2">
                    <a:lumMod val="60000"/>
                    <a:lumOff val="40000"/>
                  </a:schemeClr>
                </a:solidFill>
              </a:rPr>
            </a:br>
            <a:r>
              <a:rPr lang="en-US" b="1" dirty="0">
                <a:solidFill>
                  <a:schemeClr val="tx2">
                    <a:lumMod val="60000"/>
                    <a:lumOff val="40000"/>
                  </a:schemeClr>
                </a:solidFill>
              </a:rPr>
              <a:t>Initiatives Could Impact</a:t>
            </a:r>
            <a:br>
              <a:rPr lang="en-US" b="1" dirty="0">
                <a:solidFill>
                  <a:schemeClr val="tx2">
                    <a:lumMod val="60000"/>
                    <a:lumOff val="40000"/>
                  </a:schemeClr>
                </a:solidFill>
              </a:rPr>
            </a:br>
            <a:r>
              <a:rPr lang="en-US" b="1" dirty="0">
                <a:solidFill>
                  <a:schemeClr val="tx2">
                    <a:lumMod val="60000"/>
                    <a:lumOff val="40000"/>
                  </a:schemeClr>
                </a:solidFill>
              </a:rPr>
              <a:t>The Retirement Plans Industry</a:t>
            </a:r>
          </a:p>
        </p:txBody>
      </p:sp>
      <p:sp>
        <p:nvSpPr>
          <p:cNvPr id="3" name="Content Placeholder 2"/>
          <p:cNvSpPr>
            <a:spLocks noGrp="1"/>
          </p:cNvSpPr>
          <p:nvPr>
            <p:ph idx="1"/>
          </p:nvPr>
        </p:nvSpPr>
        <p:spPr>
          <a:xfrm>
            <a:off x="457200" y="2209800"/>
            <a:ext cx="8229600" cy="3810000"/>
          </a:xfrm>
        </p:spPr>
        <p:txBody>
          <a:bodyPr>
            <a:normAutofit fontScale="70000" lnSpcReduction="20000"/>
          </a:bodyPr>
          <a:lstStyle/>
          <a:p>
            <a:pPr marL="26988">
              <a:lnSpc>
                <a:spcPct val="70000"/>
              </a:lnSpc>
              <a:spcBef>
                <a:spcPts val="600"/>
              </a:spcBef>
              <a:buClr>
                <a:schemeClr val="accent1"/>
              </a:buClr>
              <a:buSzPct val="80000"/>
              <a:buNone/>
            </a:pPr>
            <a:endParaRPr lang="en-US" dirty="0" smtClean="0">
              <a:solidFill>
                <a:srgbClr val="320E04"/>
              </a:solidFill>
              <a:latin typeface="Arial" charset="0"/>
              <a:cs typeface="Arial" charset="0"/>
            </a:endParaRPr>
          </a:p>
          <a:p>
            <a:pPr marL="26988" algn="ctr">
              <a:lnSpc>
                <a:spcPct val="70000"/>
              </a:lnSpc>
              <a:spcBef>
                <a:spcPts val="600"/>
              </a:spcBef>
              <a:buClr>
                <a:schemeClr val="accent1"/>
              </a:buClr>
              <a:buSzPct val="80000"/>
              <a:buNone/>
            </a:pPr>
            <a:r>
              <a:rPr lang="en-US" sz="4600" b="1" dirty="0" smtClean="0">
                <a:cs typeface="Arial" charset="0"/>
              </a:rPr>
              <a:t>Marcia </a:t>
            </a:r>
            <a:r>
              <a:rPr lang="en-US" sz="4600" b="1" dirty="0">
                <a:cs typeface="Arial" charset="0"/>
              </a:rPr>
              <a:t>S. Wagner, Esq</a:t>
            </a:r>
            <a:r>
              <a:rPr lang="en-US" sz="4600" b="1" dirty="0" smtClean="0">
                <a:cs typeface="Arial" charset="0"/>
              </a:rPr>
              <a:t>.</a:t>
            </a:r>
            <a:endParaRPr lang="en-US" sz="4600" b="1" dirty="0">
              <a:cs typeface="Arial" charset="0"/>
            </a:endParaRPr>
          </a:p>
          <a:p>
            <a:pPr marL="26988">
              <a:lnSpc>
                <a:spcPct val="70000"/>
              </a:lnSpc>
              <a:spcBef>
                <a:spcPts val="600"/>
              </a:spcBef>
              <a:buClr>
                <a:schemeClr val="accent1"/>
              </a:buClr>
              <a:buSzPct val="80000"/>
              <a:buNone/>
            </a:pPr>
            <a:endParaRPr lang="en-US" dirty="0">
              <a:solidFill>
                <a:srgbClr val="320E04"/>
              </a:solidFill>
              <a:latin typeface="Arial" charset="0"/>
              <a:cs typeface="Arial" charset="0"/>
            </a:endParaRPr>
          </a:p>
          <a:p>
            <a:pPr marL="26988">
              <a:lnSpc>
                <a:spcPct val="70000"/>
              </a:lnSpc>
              <a:spcBef>
                <a:spcPts val="600"/>
              </a:spcBef>
              <a:buClr>
                <a:schemeClr val="accent1"/>
              </a:buClr>
              <a:buSzPct val="80000"/>
              <a:buNone/>
            </a:pPr>
            <a:endParaRPr lang="en-US" dirty="0">
              <a:solidFill>
                <a:srgbClr val="320E04"/>
              </a:solidFill>
              <a:latin typeface="Arial" charset="0"/>
              <a:cs typeface="Arial" charset="0"/>
            </a:endParaRPr>
          </a:p>
          <a:p>
            <a:pPr marL="26988">
              <a:lnSpc>
                <a:spcPct val="70000"/>
              </a:lnSpc>
              <a:spcBef>
                <a:spcPts val="600"/>
              </a:spcBef>
              <a:buClr>
                <a:schemeClr val="accent1"/>
              </a:buClr>
              <a:buSzPct val="80000"/>
              <a:buNone/>
            </a:pPr>
            <a:endParaRPr lang="en-US" sz="1200" b="1" dirty="0">
              <a:solidFill>
                <a:srgbClr val="320E04"/>
              </a:solidFill>
              <a:latin typeface="Times New Roman" pitchFamily="18" charset="0"/>
            </a:endParaRPr>
          </a:p>
          <a:p>
            <a:pPr marL="26988" algn="ctr">
              <a:lnSpc>
                <a:spcPct val="70000"/>
              </a:lnSpc>
              <a:spcBef>
                <a:spcPts val="600"/>
              </a:spcBef>
              <a:buClr>
                <a:schemeClr val="accent1"/>
              </a:buClr>
              <a:buSzPct val="80000"/>
              <a:buNone/>
            </a:pPr>
            <a:endParaRPr lang="en-US" dirty="0" smtClean="0">
              <a:latin typeface="Calibri" pitchFamily="34" charset="0"/>
            </a:endParaRPr>
          </a:p>
          <a:p>
            <a:pPr marL="26988" algn="ctr">
              <a:lnSpc>
                <a:spcPct val="120000"/>
              </a:lnSpc>
              <a:spcBef>
                <a:spcPts val="0"/>
              </a:spcBef>
              <a:buClr>
                <a:schemeClr val="accent1"/>
              </a:buClr>
              <a:buSzPct val="80000"/>
              <a:buNone/>
            </a:pPr>
            <a:endParaRPr lang="en-US" dirty="0" smtClean="0">
              <a:latin typeface="Calibri" pitchFamily="34" charset="0"/>
            </a:endParaRPr>
          </a:p>
          <a:p>
            <a:pPr marL="26988" algn="ctr">
              <a:lnSpc>
                <a:spcPct val="120000"/>
              </a:lnSpc>
              <a:spcBef>
                <a:spcPts val="0"/>
              </a:spcBef>
              <a:buClr>
                <a:schemeClr val="accent1"/>
              </a:buClr>
              <a:buSzPct val="80000"/>
              <a:buNone/>
            </a:pPr>
            <a:r>
              <a:rPr lang="en-US" dirty="0" smtClean="0">
                <a:latin typeface="Calibri" pitchFamily="34" charset="0"/>
              </a:rPr>
              <a:t>99 </a:t>
            </a:r>
            <a:r>
              <a:rPr lang="en-US" dirty="0">
                <a:latin typeface="Calibri" pitchFamily="34" charset="0"/>
              </a:rPr>
              <a:t>Summer Street, 13</a:t>
            </a:r>
            <a:r>
              <a:rPr lang="en-US" baseline="30000" dirty="0">
                <a:latin typeface="Calibri" pitchFamily="34" charset="0"/>
              </a:rPr>
              <a:t>th</a:t>
            </a:r>
            <a:r>
              <a:rPr lang="en-US" dirty="0">
                <a:latin typeface="Calibri" pitchFamily="34" charset="0"/>
              </a:rPr>
              <a:t> Floor</a:t>
            </a:r>
          </a:p>
          <a:p>
            <a:pPr marL="26988" algn="ctr">
              <a:lnSpc>
                <a:spcPct val="120000"/>
              </a:lnSpc>
              <a:spcBef>
                <a:spcPts val="0"/>
              </a:spcBef>
              <a:buClr>
                <a:schemeClr val="accent1"/>
              </a:buClr>
              <a:buSzPct val="80000"/>
              <a:buNone/>
            </a:pPr>
            <a:r>
              <a:rPr lang="en-US" dirty="0">
                <a:latin typeface="Calibri" pitchFamily="34" charset="0"/>
              </a:rPr>
              <a:t>Boston, MA 02110</a:t>
            </a:r>
          </a:p>
          <a:p>
            <a:pPr marL="26988" algn="ctr">
              <a:lnSpc>
                <a:spcPct val="120000"/>
              </a:lnSpc>
              <a:spcBef>
                <a:spcPts val="0"/>
              </a:spcBef>
              <a:buClr>
                <a:schemeClr val="accent1"/>
              </a:buClr>
              <a:buSzPct val="80000"/>
              <a:buNone/>
            </a:pPr>
            <a:r>
              <a:rPr lang="en-US" dirty="0">
                <a:latin typeface="Calibri" pitchFamily="34" charset="0"/>
              </a:rPr>
              <a:t>Tel: (617) 357-5200 Fax: (617) </a:t>
            </a:r>
            <a:r>
              <a:rPr lang="en-US" dirty="0" smtClean="0">
                <a:latin typeface="Calibri" pitchFamily="34" charset="0"/>
              </a:rPr>
              <a:t>357-5250</a:t>
            </a:r>
          </a:p>
          <a:p>
            <a:pPr marL="26988" algn="ctr">
              <a:lnSpc>
                <a:spcPct val="120000"/>
              </a:lnSpc>
              <a:spcBef>
                <a:spcPts val="0"/>
              </a:spcBef>
              <a:buClr>
                <a:schemeClr val="tx1"/>
              </a:buClr>
              <a:buSzPct val="80000"/>
              <a:buNone/>
            </a:pPr>
            <a:r>
              <a:rPr lang="en-US" dirty="0" smtClean="0">
                <a:latin typeface="Calibri" pitchFamily="34" charset="0"/>
              </a:rPr>
              <a:t>    </a:t>
            </a:r>
            <a:r>
              <a:rPr lang="en-US" dirty="0">
                <a:latin typeface="Calibri" pitchFamily="34" charset="0"/>
              </a:rPr>
              <a:t>Website: www.wagnerlawgroup.com</a:t>
            </a:r>
          </a:p>
          <a:p>
            <a:pPr marL="26988" algn="ctr">
              <a:lnSpc>
                <a:spcPct val="120000"/>
              </a:lnSpc>
              <a:spcBef>
                <a:spcPts val="0"/>
              </a:spcBef>
              <a:buClr>
                <a:schemeClr val="tx1"/>
              </a:buClr>
              <a:buSzPct val="80000"/>
              <a:buNone/>
            </a:pPr>
            <a:r>
              <a:rPr lang="en-US" dirty="0">
                <a:latin typeface="Calibri" pitchFamily="34" charset="0"/>
              </a:rPr>
              <a:t>marcia@wagnerlawgroup.com </a:t>
            </a:r>
          </a:p>
          <a:p>
            <a:pPr marL="0" indent="0">
              <a:lnSpc>
                <a:spcPct val="120000"/>
              </a:lnSpc>
              <a:spcBef>
                <a:spcPts val="0"/>
              </a:spcBef>
              <a:buNone/>
            </a:pPr>
            <a:endParaRPr lang="en-US" sz="1000" dirty="0" smtClean="0"/>
          </a:p>
          <a:p>
            <a:pPr marL="0" indent="0">
              <a:buNone/>
            </a:pPr>
            <a:r>
              <a:rPr lang="en-US" sz="1400" dirty="0" smtClean="0"/>
              <a:t>A103929</a:t>
            </a:r>
          </a:p>
          <a:p>
            <a:pPr marL="0" indent="0">
              <a:buNone/>
            </a:pPr>
            <a:endParaRPr lang="en-US" sz="1000" dirty="0" smtClean="0"/>
          </a:p>
        </p:txBody>
      </p:sp>
      <p:pic>
        <p:nvPicPr>
          <p:cNvPr id="4"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3406" y="2887188"/>
            <a:ext cx="5105399" cy="77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5"/>
          <p:cNvSpPr>
            <a:spLocks noGrp="1"/>
          </p:cNvSpPr>
          <p:nvPr>
            <p:ph type="sldNum" sz="quarter" idx="12"/>
          </p:nvPr>
        </p:nvSpPr>
        <p:spPr/>
        <p:txBody>
          <a:bodyPr/>
          <a:lstStyle/>
          <a:p>
            <a:fld id="{262C7C3E-B2CB-43B2-BDFC-152393F0052E}" type="slidenum">
              <a:rPr lang="en-US" smtClean="0"/>
              <a:t>17</a:t>
            </a:fld>
            <a:endParaRPr lang="en-US" dirty="0"/>
          </a:p>
        </p:txBody>
      </p:sp>
    </p:spTree>
    <p:extLst>
      <p:ext uri="{BB962C8B-B14F-4D97-AF65-F5344CB8AC3E}">
        <p14:creationId xmlns:p14="http://schemas.microsoft.com/office/powerpoint/2010/main" val="29186082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2242</TotalTime>
  <Words>2876</Words>
  <Application>Microsoft Office PowerPoint</Application>
  <PresentationFormat>On-screen Show (4:3)</PresentationFormat>
  <Paragraphs>291</Paragraphs>
  <Slides>17</Slides>
  <Notes>17</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How Washington’s Policy Initiatives Could Impact The Retirement Plans Industry</vt:lpstr>
      <vt:lpstr>Tax Reform v. Pension System Structural Reform</vt:lpstr>
      <vt:lpstr>Tax Cost of Retirement Plans</vt:lpstr>
      <vt:lpstr>Tax Reform</vt:lpstr>
      <vt:lpstr>Tax Reform (cont’d)</vt:lpstr>
      <vt:lpstr>Pension System Reform:  State-Sponsored Initiatives</vt:lpstr>
      <vt:lpstr>Pension System Reform:  State-Sponsored Initiatives (cont’d)</vt:lpstr>
      <vt:lpstr>   Pension System Reform:  Automatic IRAs </vt:lpstr>
      <vt:lpstr>Pension System Reform:  Automatic IRAs (cont’d)</vt:lpstr>
      <vt:lpstr>Pension System Reform: Proposals at Federal Level</vt:lpstr>
      <vt:lpstr> Pension System Reform: Proposals at Federal Level </vt:lpstr>
      <vt:lpstr>Systemic Reform - Other Proposals</vt:lpstr>
      <vt:lpstr>Systemic Reform – Other Proposals (cont’d)</vt:lpstr>
      <vt:lpstr>Systemic Reform – Other Proposals (cont’d)</vt:lpstr>
      <vt:lpstr>Summing Up</vt:lpstr>
      <vt:lpstr>Summing Up (cont’d)</vt:lpstr>
      <vt:lpstr>How Washington’s Policy Initiatives Could Impact The Retirement Plans Industry</vt:lpstr>
    </vt:vector>
  </TitlesOfParts>
  <Company>Wagner Law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Politics of Retirement A Washington Update</dc:title>
  <dc:creator>Steven Migausky</dc:creator>
  <cp:lastModifiedBy>Katharine Keane</cp:lastModifiedBy>
  <cp:revision>56</cp:revision>
  <cp:lastPrinted>2013-09-20T16:11:08Z</cp:lastPrinted>
  <dcterms:created xsi:type="dcterms:W3CDTF">2013-07-24T01:54:06Z</dcterms:created>
  <dcterms:modified xsi:type="dcterms:W3CDTF">2013-09-20T16:43:04Z</dcterms:modified>
</cp:coreProperties>
</file>