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1"/>
  </p:sldMasterIdLst>
  <p:notesMasterIdLst>
    <p:notesMasterId r:id="rId34"/>
  </p:notesMasterIdLst>
  <p:handoutMasterIdLst>
    <p:handoutMasterId r:id="rId35"/>
  </p:handoutMasterIdLst>
  <p:sldIdLst>
    <p:sldId id="321" r:id="rId2"/>
    <p:sldId id="278" r:id="rId3"/>
    <p:sldId id="279" r:id="rId4"/>
    <p:sldId id="280" r:id="rId5"/>
    <p:sldId id="283" r:id="rId6"/>
    <p:sldId id="284" r:id="rId7"/>
    <p:sldId id="285" r:id="rId8"/>
    <p:sldId id="286" r:id="rId9"/>
    <p:sldId id="287" r:id="rId10"/>
    <p:sldId id="288" r:id="rId11"/>
    <p:sldId id="289" r:id="rId12"/>
    <p:sldId id="290" r:id="rId13"/>
    <p:sldId id="291" r:id="rId14"/>
    <p:sldId id="293" r:id="rId15"/>
    <p:sldId id="295" r:id="rId16"/>
    <p:sldId id="294" r:id="rId17"/>
    <p:sldId id="296" r:id="rId18"/>
    <p:sldId id="298" r:id="rId19"/>
    <p:sldId id="299" r:id="rId20"/>
    <p:sldId id="300" r:id="rId21"/>
    <p:sldId id="301" r:id="rId22"/>
    <p:sldId id="302" r:id="rId23"/>
    <p:sldId id="303" r:id="rId24"/>
    <p:sldId id="319" r:id="rId25"/>
    <p:sldId id="309" r:id="rId26"/>
    <p:sldId id="315" r:id="rId27"/>
    <p:sldId id="314" r:id="rId28"/>
    <p:sldId id="310" r:id="rId29"/>
    <p:sldId id="316" r:id="rId30"/>
    <p:sldId id="304" r:id="rId31"/>
    <p:sldId id="317" r:id="rId32"/>
    <p:sldId id="320" r:id="rId33"/>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1466B"/>
    <a:srgbClr val="598938"/>
    <a:srgbClr val="424242"/>
    <a:srgbClr val="293C19"/>
    <a:srgbClr val="547C33"/>
    <a:srgbClr val="7F267F"/>
    <a:srgbClr val="4C17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horzBarState="maximized">
    <p:restoredLeft sz="13261" autoAdjust="0"/>
    <p:restoredTop sz="86087" autoAdjust="0"/>
  </p:normalViewPr>
  <p:slideViewPr>
    <p:cSldViewPr>
      <p:cViewPr>
        <p:scale>
          <a:sx n="66" d="100"/>
          <a:sy n="66" d="100"/>
        </p:scale>
        <p:origin x="-706" y="-432"/>
      </p:cViewPr>
      <p:guideLst>
        <p:guide orient="horz" pos="300"/>
        <p:guide orient="horz" pos="480"/>
        <p:guide orient="horz" pos="3600"/>
        <p:guide orient="horz" pos="3792"/>
        <p:guide orient="horz" pos="4128"/>
        <p:guide orient="horz" pos="768"/>
        <p:guide orient="horz" pos="1392"/>
        <p:guide pos="288"/>
        <p:guide pos="5472"/>
        <p:guide pos="19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3864"/>
    </p:cViewPr>
  </p:sorterViewPr>
  <p:notesViewPr>
    <p:cSldViewPr>
      <p:cViewPr>
        <p:scale>
          <a:sx n="100" d="100"/>
          <a:sy n="100" d="100"/>
        </p:scale>
        <p:origin x="-720" y="-72"/>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1"/>
            <a:ext cx="3170583" cy="482027"/>
          </a:xfrm>
          <a:prstGeom prst="rect">
            <a:avLst/>
          </a:prstGeom>
          <a:noFill/>
          <a:ln w="9525">
            <a:noFill/>
            <a:miter lim="800000"/>
            <a:headEnd/>
            <a:tailEnd/>
          </a:ln>
        </p:spPr>
        <p:txBody>
          <a:bodyPr vert="horz" wrap="square" lIns="95272" tIns="47637" rIns="95272" bIns="47637" numCol="1" anchor="t" anchorCtr="0" compatLnSpc="1">
            <a:prstTxWarp prst="textNoShape">
              <a:avLst/>
            </a:prstTxWarp>
          </a:bodyPr>
          <a:lstStyle>
            <a:lvl1pPr defTabSz="954062">
              <a:defRPr sz="1500">
                <a:latin typeface="Arial" charset="0"/>
                <a:cs typeface="+mn-cs"/>
              </a:defRPr>
            </a:lvl1pPr>
          </a:lstStyle>
          <a:p>
            <a:pPr>
              <a:defRPr/>
            </a:pPr>
            <a:endParaRPr lang="en-US"/>
          </a:p>
        </p:txBody>
      </p:sp>
      <p:sp>
        <p:nvSpPr>
          <p:cNvPr id="77827" name="Rectangle 3"/>
          <p:cNvSpPr>
            <a:spLocks noGrp="1" noChangeArrowheads="1"/>
          </p:cNvSpPr>
          <p:nvPr>
            <p:ph type="dt" sz="quarter" idx="1"/>
          </p:nvPr>
        </p:nvSpPr>
        <p:spPr bwMode="auto">
          <a:xfrm>
            <a:off x="4144618" y="1"/>
            <a:ext cx="3170583" cy="482027"/>
          </a:xfrm>
          <a:prstGeom prst="rect">
            <a:avLst/>
          </a:prstGeom>
          <a:noFill/>
          <a:ln w="9525">
            <a:noFill/>
            <a:miter lim="800000"/>
            <a:headEnd/>
            <a:tailEnd/>
          </a:ln>
        </p:spPr>
        <p:txBody>
          <a:bodyPr vert="horz" wrap="square" lIns="95272" tIns="47637" rIns="95272" bIns="47637" numCol="1" anchor="t" anchorCtr="0" compatLnSpc="1">
            <a:prstTxWarp prst="textNoShape">
              <a:avLst/>
            </a:prstTxWarp>
          </a:bodyPr>
          <a:lstStyle>
            <a:lvl1pPr algn="r" defTabSz="954062">
              <a:defRPr sz="1500">
                <a:latin typeface="Arial" charset="0"/>
                <a:cs typeface="+mn-cs"/>
              </a:defRPr>
            </a:lvl1pPr>
          </a:lstStyle>
          <a:p>
            <a:pPr>
              <a:defRPr/>
            </a:pPr>
            <a:endParaRPr lang="en-US"/>
          </a:p>
        </p:txBody>
      </p:sp>
      <p:sp>
        <p:nvSpPr>
          <p:cNvPr id="77828" name="Rectangle 4"/>
          <p:cNvSpPr>
            <a:spLocks noGrp="1" noChangeArrowheads="1"/>
          </p:cNvSpPr>
          <p:nvPr>
            <p:ph type="ftr" sz="quarter" idx="2"/>
          </p:nvPr>
        </p:nvSpPr>
        <p:spPr bwMode="auto">
          <a:xfrm>
            <a:off x="0" y="9119173"/>
            <a:ext cx="3170583" cy="482027"/>
          </a:xfrm>
          <a:prstGeom prst="rect">
            <a:avLst/>
          </a:prstGeom>
          <a:noFill/>
          <a:ln w="9525">
            <a:noFill/>
            <a:miter lim="800000"/>
            <a:headEnd/>
            <a:tailEnd/>
          </a:ln>
        </p:spPr>
        <p:txBody>
          <a:bodyPr vert="horz" wrap="square" lIns="95272" tIns="47637" rIns="95272" bIns="47637" numCol="1" anchor="b" anchorCtr="0" compatLnSpc="1">
            <a:prstTxWarp prst="textNoShape">
              <a:avLst/>
            </a:prstTxWarp>
          </a:bodyPr>
          <a:lstStyle>
            <a:lvl1pPr defTabSz="954062">
              <a:defRPr sz="1500">
                <a:latin typeface="Arial" charset="0"/>
                <a:cs typeface="+mn-cs"/>
              </a:defRPr>
            </a:lvl1pPr>
          </a:lstStyle>
          <a:p>
            <a:pPr>
              <a:defRPr/>
            </a:pPr>
            <a:endParaRPr lang="en-US"/>
          </a:p>
        </p:txBody>
      </p:sp>
      <p:sp>
        <p:nvSpPr>
          <p:cNvPr id="77829" name="Rectangle 5"/>
          <p:cNvSpPr>
            <a:spLocks noGrp="1" noChangeArrowheads="1"/>
          </p:cNvSpPr>
          <p:nvPr>
            <p:ph type="sldNum" sz="quarter" idx="3"/>
          </p:nvPr>
        </p:nvSpPr>
        <p:spPr bwMode="auto">
          <a:xfrm>
            <a:off x="4144618" y="9119173"/>
            <a:ext cx="3170583" cy="482027"/>
          </a:xfrm>
          <a:prstGeom prst="rect">
            <a:avLst/>
          </a:prstGeom>
          <a:noFill/>
          <a:ln w="9525">
            <a:noFill/>
            <a:miter lim="800000"/>
            <a:headEnd/>
            <a:tailEnd/>
          </a:ln>
        </p:spPr>
        <p:txBody>
          <a:bodyPr vert="horz" wrap="square" lIns="95272" tIns="47637" rIns="95272" bIns="47637" numCol="1" anchor="b" anchorCtr="0" compatLnSpc="1">
            <a:prstTxWarp prst="textNoShape">
              <a:avLst/>
            </a:prstTxWarp>
          </a:bodyPr>
          <a:lstStyle>
            <a:lvl1pPr algn="r" defTabSz="954062">
              <a:defRPr sz="1500">
                <a:latin typeface="Arial" charset="0"/>
                <a:cs typeface="+mn-cs"/>
              </a:defRPr>
            </a:lvl1pPr>
          </a:lstStyle>
          <a:p>
            <a:pPr>
              <a:defRPr/>
            </a:pPr>
            <a:fld id="{AAC1480E-606A-4B7C-A26E-1AD3983D5617}" type="slidenum">
              <a:rPr lang="en-US"/>
              <a:pPr>
                <a:defRPr/>
              </a:pPr>
              <a:t>‹#›</a:t>
            </a:fld>
            <a:endParaRPr lang="en-US" dirty="0"/>
          </a:p>
        </p:txBody>
      </p:sp>
    </p:spTree>
    <p:extLst>
      <p:ext uri="{BB962C8B-B14F-4D97-AF65-F5344CB8AC3E}">
        <p14:creationId xmlns:p14="http://schemas.microsoft.com/office/powerpoint/2010/main" val="35619265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1"/>
            <a:ext cx="3170583" cy="482027"/>
          </a:xfrm>
          <a:prstGeom prst="rect">
            <a:avLst/>
          </a:prstGeom>
          <a:noFill/>
          <a:ln w="9525">
            <a:noFill/>
            <a:miter lim="800000"/>
            <a:headEnd/>
            <a:tailEnd/>
          </a:ln>
        </p:spPr>
        <p:txBody>
          <a:bodyPr vert="horz" wrap="square" lIns="95272" tIns="47637" rIns="95272" bIns="47637" numCol="1" anchor="t" anchorCtr="0" compatLnSpc="1">
            <a:prstTxWarp prst="textNoShape">
              <a:avLst/>
            </a:prstTxWarp>
          </a:bodyPr>
          <a:lstStyle>
            <a:lvl1pPr defTabSz="954062">
              <a:defRPr sz="1500">
                <a:latin typeface="Arial" charset="0"/>
                <a:cs typeface="+mn-cs"/>
              </a:defRPr>
            </a:lvl1pPr>
          </a:lstStyle>
          <a:p>
            <a:pPr>
              <a:defRPr/>
            </a:pPr>
            <a:endParaRPr lang="en-US"/>
          </a:p>
        </p:txBody>
      </p:sp>
      <p:sp>
        <p:nvSpPr>
          <p:cNvPr id="10243" name="Rectangle 3"/>
          <p:cNvSpPr>
            <a:spLocks noGrp="1" noChangeArrowheads="1"/>
          </p:cNvSpPr>
          <p:nvPr>
            <p:ph type="dt" idx="1"/>
          </p:nvPr>
        </p:nvSpPr>
        <p:spPr bwMode="auto">
          <a:xfrm>
            <a:off x="4142962" y="1"/>
            <a:ext cx="3170583" cy="482027"/>
          </a:xfrm>
          <a:prstGeom prst="rect">
            <a:avLst/>
          </a:prstGeom>
          <a:noFill/>
          <a:ln w="9525">
            <a:noFill/>
            <a:miter lim="800000"/>
            <a:headEnd/>
            <a:tailEnd/>
          </a:ln>
        </p:spPr>
        <p:txBody>
          <a:bodyPr vert="horz" wrap="square" lIns="95272" tIns="47637" rIns="95272" bIns="47637" numCol="1" anchor="t" anchorCtr="0" compatLnSpc="1">
            <a:prstTxWarp prst="textNoShape">
              <a:avLst/>
            </a:prstTxWarp>
          </a:bodyPr>
          <a:lstStyle>
            <a:lvl1pPr algn="r" defTabSz="954062">
              <a:defRPr sz="1500">
                <a:latin typeface="Arial" charset="0"/>
                <a:cs typeface="+mn-cs"/>
              </a:defRPr>
            </a:lvl1pPr>
          </a:lstStyle>
          <a:p>
            <a:pPr>
              <a:defRPr/>
            </a:pPr>
            <a:endParaRPr lang="en-US"/>
          </a:p>
        </p:txBody>
      </p:sp>
      <p:sp>
        <p:nvSpPr>
          <p:cNvPr id="45060" name="Rectangle 4"/>
          <p:cNvSpPr>
            <a:spLocks noGrp="1" noRot="1" noChangeAspect="1" noChangeArrowheads="1" noTextEdit="1"/>
          </p:cNvSpPr>
          <p:nvPr>
            <p:ph type="sldImg" idx="2"/>
          </p:nvPr>
        </p:nvSpPr>
        <p:spPr bwMode="auto">
          <a:xfrm>
            <a:off x="1262063" y="720725"/>
            <a:ext cx="4795837" cy="3597275"/>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732183" y="4561226"/>
            <a:ext cx="5850835" cy="4320213"/>
          </a:xfrm>
          <a:prstGeom prst="rect">
            <a:avLst/>
          </a:prstGeom>
          <a:noFill/>
          <a:ln w="9525">
            <a:noFill/>
            <a:miter lim="800000"/>
            <a:headEnd/>
            <a:tailEnd/>
          </a:ln>
        </p:spPr>
        <p:txBody>
          <a:bodyPr vert="horz" wrap="square" lIns="95272" tIns="47637" rIns="95272" bIns="4763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9117534"/>
            <a:ext cx="3170583" cy="482027"/>
          </a:xfrm>
          <a:prstGeom prst="rect">
            <a:avLst/>
          </a:prstGeom>
          <a:noFill/>
          <a:ln w="9525">
            <a:noFill/>
            <a:miter lim="800000"/>
            <a:headEnd/>
            <a:tailEnd/>
          </a:ln>
        </p:spPr>
        <p:txBody>
          <a:bodyPr vert="horz" wrap="square" lIns="95272" tIns="47637" rIns="95272" bIns="47637" numCol="1" anchor="b" anchorCtr="0" compatLnSpc="1">
            <a:prstTxWarp prst="textNoShape">
              <a:avLst/>
            </a:prstTxWarp>
          </a:bodyPr>
          <a:lstStyle>
            <a:lvl1pPr defTabSz="954062">
              <a:defRPr sz="1500">
                <a:latin typeface="Arial" charset="0"/>
                <a:cs typeface="+mn-cs"/>
              </a:defRPr>
            </a:lvl1pPr>
          </a:lstStyle>
          <a:p>
            <a:pPr>
              <a:defRPr/>
            </a:pPr>
            <a:endParaRPr lang="en-US"/>
          </a:p>
        </p:txBody>
      </p:sp>
      <p:sp>
        <p:nvSpPr>
          <p:cNvPr id="10247" name="Rectangle 7"/>
          <p:cNvSpPr>
            <a:spLocks noGrp="1" noChangeArrowheads="1"/>
          </p:cNvSpPr>
          <p:nvPr>
            <p:ph type="sldNum" sz="quarter" idx="5"/>
          </p:nvPr>
        </p:nvSpPr>
        <p:spPr bwMode="auto">
          <a:xfrm>
            <a:off x="4142962" y="9117534"/>
            <a:ext cx="3170583" cy="482027"/>
          </a:xfrm>
          <a:prstGeom prst="rect">
            <a:avLst/>
          </a:prstGeom>
          <a:noFill/>
          <a:ln w="9525">
            <a:noFill/>
            <a:miter lim="800000"/>
            <a:headEnd/>
            <a:tailEnd/>
          </a:ln>
        </p:spPr>
        <p:txBody>
          <a:bodyPr vert="horz" wrap="square" lIns="95272" tIns="47637" rIns="95272" bIns="47637" numCol="1" anchor="b" anchorCtr="0" compatLnSpc="1">
            <a:prstTxWarp prst="textNoShape">
              <a:avLst/>
            </a:prstTxWarp>
          </a:bodyPr>
          <a:lstStyle>
            <a:lvl1pPr algn="r" defTabSz="954062">
              <a:defRPr sz="1500">
                <a:latin typeface="Arial" charset="0"/>
                <a:cs typeface="+mn-cs"/>
              </a:defRPr>
            </a:lvl1pPr>
          </a:lstStyle>
          <a:p>
            <a:pPr>
              <a:defRPr/>
            </a:pPr>
            <a:fld id="{F718239D-B99B-4D3E-B7F7-E2D170A9A939}" type="slidenum">
              <a:rPr lang="en-US"/>
              <a:pPr>
                <a:defRPr/>
              </a:pPr>
              <a:t>‹#›</a:t>
            </a:fld>
            <a:endParaRPr lang="en-US" dirty="0"/>
          </a:p>
        </p:txBody>
      </p:sp>
    </p:spTree>
    <p:extLst>
      <p:ext uri="{BB962C8B-B14F-4D97-AF65-F5344CB8AC3E}">
        <p14:creationId xmlns:p14="http://schemas.microsoft.com/office/powerpoint/2010/main" val="14637272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9BF7C4C-F5E1-904C-AB66-81BA62EED8AC}" type="slidenum">
              <a:rPr lang="en-US" smtClean="0"/>
              <a:pPr/>
              <a:t>1</a:t>
            </a:fld>
            <a:endParaRPr lang="en-US"/>
          </a:p>
        </p:txBody>
      </p:sp>
    </p:spTree>
    <p:extLst>
      <p:ext uri="{BB962C8B-B14F-4D97-AF65-F5344CB8AC3E}">
        <p14:creationId xmlns:p14="http://schemas.microsoft.com/office/powerpoint/2010/main" val="4186002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r>
              <a:rPr lang="en-US" sz="1000" dirty="0" smtClean="0">
                <a:latin typeface="Arial" pitchFamily="34" charset="0"/>
              </a:rPr>
              <a:t>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000" dirty="0" smtClean="0">
                <a:latin typeface="Arial" pitchFamily="34" charset="0"/>
              </a:rPr>
              <a:t> </a:t>
            </a:r>
          </a:p>
          <a:p>
            <a:r>
              <a:rPr lang="en-US" sz="1000" dirty="0" smtClean="0">
                <a:latin typeface="Arial" pitchFamily="34" charset="0"/>
              </a:rPr>
              <a:t>One of the least understood threats to the middle class is an impending crisis in retirement for which so many are financially unprepared.  America</a:t>
            </a:r>
            <a:r>
              <a:rPr lang="ja-JP" altLang="en-US" sz="1000" smtClean="0">
                <a:latin typeface="Arial" pitchFamily="34" charset="0"/>
              </a:rPr>
              <a:t>’</a:t>
            </a:r>
            <a:r>
              <a:rPr lang="en-US" altLang="ja-JP" sz="1000" dirty="0" smtClean="0">
                <a:latin typeface="Arial" pitchFamily="34" charset="0"/>
              </a:rPr>
              <a:t>s retirement system is said to be a three legged stool consisting of Social Security, private savings and employer sponsored pension plans.  But each leg of the stool is wobbly, with the private pension system being particularly shaky.  </a:t>
            </a:r>
          </a:p>
          <a:p>
            <a:r>
              <a:rPr lang="en-US" sz="1000" dirty="0" smtClean="0">
                <a:latin typeface="Arial" pitchFamily="34" charset="0"/>
              </a:rPr>
              <a:t> </a:t>
            </a:r>
          </a:p>
          <a:p>
            <a:r>
              <a:rPr lang="en-US" sz="1000" dirty="0" smtClean="0">
                <a:latin typeface="Arial" pitchFamily="34" charset="0"/>
              </a:rPr>
              <a:t>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have reduced account balances which remain below their pre-recession levels.  Longer life spans stretch what savings there are even thinner.  The result is that less than half of American workers will have enough income to adequately maintain living standards in retirement.</a:t>
            </a:r>
          </a:p>
          <a:p>
            <a:r>
              <a:rPr lang="en-US" sz="1000" dirty="0" smtClean="0">
                <a:latin typeface="Arial" pitchFamily="34" charset="0"/>
              </a:rPr>
              <a:t> </a:t>
            </a:r>
          </a:p>
          <a:p>
            <a:r>
              <a:rPr lang="en-US" sz="1000" dirty="0" smtClean="0">
                <a:latin typeface="Arial" pitchFamily="34" charset="0"/>
              </a:rPr>
              <a:t>Policymakers in Washington are aware of these problems and can be expected to focus on the need to increase retirement savings and ensure that those savings generate greater returns and are ultimately spent wisely.</a:t>
            </a:r>
            <a:endParaRPr lang="en-US" sz="1000" dirty="0" smtClean="0">
              <a:latin typeface="Arial" pitchFamily="34" charset="0"/>
              <a:cs typeface="Arial" pitchFamily="34" charset="0"/>
            </a:endParaRPr>
          </a:p>
          <a:p>
            <a:endParaRPr lang="en-US" dirty="0" smtClean="0">
              <a:latin typeface="Arial" pitchFamily="34" charset="0"/>
            </a:endParaRPr>
          </a:p>
        </p:txBody>
      </p:sp>
      <p:sp>
        <p:nvSpPr>
          <p:cNvPr id="49156"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131C0DE8-2C35-4096-8666-74F80468E2F0}" type="slidenum">
              <a:rPr lang="en-US" smtClean="0"/>
              <a:pPr eaLnBrk="1" hangingPunct="1">
                <a:defRPr/>
              </a:pPr>
              <a:t>2</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r>
              <a:rPr lang="en-US" dirty="0" smtClean="0">
                <a:latin typeface="Arial" pitchFamily="34" charset="0"/>
              </a:rPr>
              <a:t>Today</a:t>
            </a:r>
            <a:r>
              <a:rPr lang="ja-JP" altLang="en-US" smtClean="0">
                <a:latin typeface="Arial" pitchFamily="34" charset="0"/>
              </a:rPr>
              <a:t>’</a:t>
            </a:r>
            <a:r>
              <a:rPr lang="en-US" altLang="ja-JP" dirty="0" smtClean="0">
                <a:latin typeface="Arial" pitchFamily="34" charset="0"/>
              </a:rPr>
              <a:t>s discussion will focus on three areas where policymakers are likely to focus their attention: </a:t>
            </a:r>
          </a:p>
          <a:p>
            <a:pPr marL="647159" lvl="1" indent="-174552">
              <a:buFontTx/>
              <a:buChar char="•"/>
            </a:pPr>
            <a:r>
              <a:rPr lang="en-US" dirty="0" smtClean="0">
                <a:latin typeface="Arial" pitchFamily="34" charset="0"/>
              </a:rPr>
              <a:t>increasing savings rates, </a:t>
            </a:r>
          </a:p>
          <a:p>
            <a:pPr marL="647159" lvl="1" indent="-174552">
              <a:buFontTx/>
              <a:buChar char="•"/>
            </a:pPr>
            <a:r>
              <a:rPr lang="en-US" dirty="0" smtClean="0">
                <a:latin typeface="Arial" pitchFamily="34" charset="0"/>
              </a:rPr>
              <a:t>protecting investment returns from hidden fees and conflicts of interests and encouraging participant-level advice, and</a:t>
            </a:r>
          </a:p>
          <a:p>
            <a:pPr marL="647159" lvl="1" indent="-174552">
              <a:buFontTx/>
              <a:buChar char="•"/>
            </a:pPr>
            <a:r>
              <a:rPr lang="en-US" dirty="0" smtClean="0">
                <a:latin typeface="Arial" pitchFamily="34" charset="0"/>
              </a:rPr>
              <a:t>assisting participants with the </a:t>
            </a:r>
            <a:r>
              <a:rPr lang="en-US" dirty="0" err="1" smtClean="0">
                <a:latin typeface="Arial" pitchFamily="34" charset="0"/>
              </a:rPr>
              <a:t>decumulation</a:t>
            </a:r>
            <a:r>
              <a:rPr lang="en-US" dirty="0" smtClean="0">
                <a:latin typeface="Arial" pitchFamily="34" charset="0"/>
              </a:rPr>
              <a:t> phase of their retirement as they draw down their savings. </a:t>
            </a:r>
          </a:p>
          <a:p>
            <a:r>
              <a:rPr lang="en-US" dirty="0" smtClean="0">
                <a:latin typeface="Arial" pitchFamily="34" charset="0"/>
              </a:rPr>
              <a:t> </a:t>
            </a:r>
          </a:p>
          <a:p>
            <a:r>
              <a:rPr lang="en-US" dirty="0" smtClean="0">
                <a:latin typeface="Arial" pitchFamily="34" charset="0"/>
              </a:rPr>
              <a:t>We will also address how tax reform will influence the expected legislative and regulatory changes in these three areas.  </a:t>
            </a:r>
          </a:p>
          <a:p>
            <a:endParaRPr lang="en-US" dirty="0" smtClean="0">
              <a:latin typeface="Arial" pitchFamily="34" charset="0"/>
            </a:endParaRPr>
          </a:p>
        </p:txBody>
      </p:sp>
      <p:sp>
        <p:nvSpPr>
          <p:cNvPr id="50180"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D6A72352-A263-432D-AC35-469AD2BCFBFF}" type="slidenum">
              <a:rPr lang="en-US" smtClean="0"/>
              <a:pPr eaLnBrk="1" hangingPunct="1">
                <a:defRPr/>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xfrm>
            <a:off x="1254125" y="236538"/>
            <a:ext cx="4722813" cy="3541712"/>
          </a:xfrm>
          <a:ln/>
        </p:spPr>
      </p:sp>
      <p:sp>
        <p:nvSpPr>
          <p:cNvPr id="49155" name="Notes Placeholder 2"/>
          <p:cNvSpPr>
            <a:spLocks noGrp="1"/>
          </p:cNvSpPr>
          <p:nvPr>
            <p:ph type="body" idx="1"/>
          </p:nvPr>
        </p:nvSpPr>
        <p:spPr>
          <a:xfrm>
            <a:off x="715617" y="4171013"/>
            <a:ext cx="5850835" cy="4879298"/>
          </a:xfrm>
          <a:noFill/>
          <a:ln/>
        </p:spPr>
        <p:txBody>
          <a:bodyPr/>
          <a:lstStyle/>
          <a:p>
            <a:pPr defTabSz="941920">
              <a:spcBef>
                <a:spcPct val="0"/>
              </a:spcBef>
            </a:pPr>
            <a:r>
              <a:rPr lang="en-US" sz="900" dirty="0" smtClean="0">
                <a:latin typeface="Arial" pitchFamily="34" charset="0"/>
              </a:rPr>
              <a:t>Given the power of inertia, policymakers are betting big on retirement vehicles with automatic investment features.  Under the authority of the Pension Protection Act of 2006, lawmakers blessed auto-enrollment for new participants, and even auto-escalation of contributions to 401(k) plans.  M</a:t>
            </a:r>
            <a:r>
              <a:rPr lang="en-US" altLang="ja-JP" sz="900" dirty="0" smtClean="0">
                <a:latin typeface="Arial" pitchFamily="34" charset="0"/>
              </a:rPr>
              <a:t>any employer have decided to set their auto-contribution rates no higher than 3% of compensation, out of a concern that employees will opt out if contribution rates are set any higher.  Fortunately, the PPA also created an incentive for businesses to increase these automatic contribution rates.  In particular, the PPA created a 401(k) safe harbor design, giving plans a </a:t>
            </a:r>
            <a:r>
              <a:rPr lang="ja-JP" altLang="en-US" sz="900" smtClean="0">
                <a:latin typeface="Arial" pitchFamily="34" charset="0"/>
              </a:rPr>
              <a:t>“</a:t>
            </a:r>
            <a:r>
              <a:rPr lang="en-US" altLang="ja-JP" sz="900" dirty="0" smtClean="0">
                <a:latin typeface="Arial" pitchFamily="34" charset="0"/>
              </a:rPr>
              <a:t>free pass</a:t>
            </a:r>
            <a:r>
              <a:rPr lang="ja-JP" altLang="en-US" sz="900" smtClean="0">
                <a:latin typeface="Arial" pitchFamily="34" charset="0"/>
              </a:rPr>
              <a:t>”</a:t>
            </a:r>
            <a:r>
              <a:rPr lang="en-US" altLang="ja-JP" sz="900" dirty="0" smtClean="0">
                <a:latin typeface="Arial" pitchFamily="34" charset="0"/>
              </a:rPr>
              <a:t> from nondiscrimination testing, so long as the plan provides a qualifying matching contribution and set the plan</a:t>
            </a:r>
            <a:r>
              <a:rPr lang="ja-JP" altLang="en-US" sz="900" smtClean="0">
                <a:latin typeface="Arial" pitchFamily="34" charset="0"/>
              </a:rPr>
              <a:t>’</a:t>
            </a:r>
            <a:r>
              <a:rPr lang="en-US" altLang="ja-JP" sz="900" dirty="0" smtClean="0">
                <a:latin typeface="Arial" pitchFamily="34" charset="0"/>
              </a:rPr>
              <a:t>s automatic contribution level to 6% of compensation.  A plan may also set its initial automatic contributions at 3%, and then increase it annually until it reaches the rate of 6%.  The good news is that many plans have embraced auto-enrollment.  But the bad news is that, despite the free pass from testing, many employers continue to set their default contribution rates at rates as low as 3% and have not embraced auto-escalation.  This is especially unfortunate, in light of the studies showing that automatic escalation features are likely to significantly increase 401(k) balances, especially for low-income workers. </a:t>
            </a:r>
            <a:endParaRPr lang="en-US" sz="900" dirty="0" smtClean="0">
              <a:latin typeface="Arial" pitchFamily="34" charset="0"/>
            </a:endParaRPr>
          </a:p>
          <a:p>
            <a:pPr defTabSz="941920">
              <a:spcBef>
                <a:spcPct val="0"/>
              </a:spcBef>
            </a:pPr>
            <a:endParaRPr lang="en-US" sz="900" dirty="0" smtClean="0">
              <a:latin typeface="Arial" pitchFamily="34" charset="0"/>
            </a:endParaRPr>
          </a:p>
          <a:p>
            <a:pPr defTabSz="941920">
              <a:spcBef>
                <a:spcPct val="0"/>
              </a:spcBef>
            </a:pPr>
            <a:r>
              <a:rPr lang="en-US" sz="900" dirty="0" smtClean="0">
                <a:latin typeface="Arial" pitchFamily="34" charset="0"/>
              </a:rPr>
              <a:t>Typically, plans with auto-enrollment or auto-escalation features only cover </a:t>
            </a:r>
            <a:r>
              <a:rPr lang="en-US" sz="900" u="sng" dirty="0" smtClean="0">
                <a:latin typeface="Arial" pitchFamily="34" charset="0"/>
              </a:rPr>
              <a:t>new</a:t>
            </a:r>
            <a:r>
              <a:rPr lang="en-US" sz="900" dirty="0" smtClean="0">
                <a:latin typeface="Arial" pitchFamily="34" charset="0"/>
              </a:rPr>
              <a:t> participants.  In other words, </a:t>
            </a:r>
            <a:r>
              <a:rPr lang="en-US" sz="900" u="sng" dirty="0" smtClean="0">
                <a:latin typeface="Arial" pitchFamily="34" charset="0"/>
              </a:rPr>
              <a:t>incumbent</a:t>
            </a:r>
            <a:r>
              <a:rPr lang="en-US" sz="900" dirty="0" smtClean="0">
                <a:latin typeface="Arial" pitchFamily="34" charset="0"/>
              </a:rPr>
              <a:t> employees are generally not subject to the plan</a:t>
            </a:r>
            <a:r>
              <a:rPr lang="ja-JP" altLang="en-US" sz="900" smtClean="0">
                <a:latin typeface="Arial" pitchFamily="34" charset="0"/>
              </a:rPr>
              <a:t>’</a:t>
            </a:r>
            <a:r>
              <a:rPr lang="en-US" altLang="ja-JP" sz="900" dirty="0" smtClean="0">
                <a:latin typeface="Arial" pitchFamily="34" charset="0"/>
              </a:rPr>
              <a:t>s negative election procedures.  So that the plan</a:t>
            </a:r>
            <a:r>
              <a:rPr lang="ja-JP" altLang="en-US" sz="900" smtClean="0">
                <a:latin typeface="Arial" pitchFamily="34" charset="0"/>
              </a:rPr>
              <a:t>’</a:t>
            </a:r>
            <a:r>
              <a:rPr lang="en-US" altLang="ja-JP" sz="900" dirty="0" smtClean="0">
                <a:latin typeface="Arial" pitchFamily="34" charset="0"/>
              </a:rPr>
              <a:t>s automatic contribution features can help a broader group of employees, many advisors and plan sponsors are now beginning to consider </a:t>
            </a:r>
            <a:r>
              <a:rPr lang="ja-JP" altLang="en-US" sz="900" smtClean="0">
                <a:latin typeface="Arial" pitchFamily="34" charset="0"/>
              </a:rPr>
              <a:t>“</a:t>
            </a:r>
            <a:r>
              <a:rPr lang="en-US" altLang="ja-JP" sz="900" dirty="0" smtClean="0">
                <a:latin typeface="Arial" pitchFamily="34" charset="0"/>
              </a:rPr>
              <a:t>re-enrollment</a:t>
            </a:r>
            <a:r>
              <a:rPr lang="ja-JP" altLang="en-US" sz="900" smtClean="0">
                <a:latin typeface="Arial" pitchFamily="34" charset="0"/>
              </a:rPr>
              <a:t>”</a:t>
            </a:r>
            <a:r>
              <a:rPr lang="en-US" altLang="ja-JP" sz="900" dirty="0" smtClean="0">
                <a:latin typeface="Arial" pitchFamily="34" charset="0"/>
              </a:rPr>
              <a:t> features for their 401(k) plans.  Under a typical re-enrollment program, all participants with low deferral rates are deemed to elect to defer a portion of their compensation, let</a:t>
            </a:r>
            <a:r>
              <a:rPr lang="ja-JP" altLang="en-US" sz="900" smtClean="0">
                <a:latin typeface="Arial" pitchFamily="34" charset="0"/>
              </a:rPr>
              <a:t>’</a:t>
            </a:r>
            <a:r>
              <a:rPr lang="en-US" altLang="ja-JP" sz="900" dirty="0" smtClean="0">
                <a:latin typeface="Arial" pitchFamily="34" charset="0"/>
              </a:rPr>
              <a:t>s say a 6% minimum, unless the participant opts out as of a particular date.  Re-enrollments are a standard practice when changing </a:t>
            </a:r>
            <a:r>
              <a:rPr lang="en-US" altLang="ja-JP" sz="900" dirty="0" err="1" smtClean="0">
                <a:latin typeface="Arial" pitchFamily="34" charset="0"/>
              </a:rPr>
              <a:t>recordkeepers</a:t>
            </a:r>
            <a:r>
              <a:rPr lang="en-US" altLang="ja-JP" sz="900" dirty="0" smtClean="0">
                <a:latin typeface="Arial" pitchFamily="34" charset="0"/>
              </a:rPr>
              <a:t>, but a plan sponsor may decide to implement a re-enrollment on a one-time basis or even annually.  In addition to a </a:t>
            </a:r>
            <a:r>
              <a:rPr lang="ja-JP" altLang="en-US" sz="900" smtClean="0">
                <a:latin typeface="Arial" pitchFamily="34" charset="0"/>
              </a:rPr>
              <a:t>“</a:t>
            </a:r>
            <a:r>
              <a:rPr lang="en-US" altLang="ja-JP" sz="900" dirty="0" smtClean="0">
                <a:latin typeface="Arial" pitchFamily="34" charset="0"/>
              </a:rPr>
              <a:t>re-enrollment</a:t>
            </a:r>
            <a:r>
              <a:rPr lang="ja-JP" altLang="en-US" sz="900" smtClean="0">
                <a:latin typeface="Arial" pitchFamily="34" charset="0"/>
              </a:rPr>
              <a:t>”</a:t>
            </a:r>
            <a:r>
              <a:rPr lang="en-US" altLang="ja-JP" sz="900" dirty="0" smtClean="0">
                <a:latin typeface="Arial" pitchFamily="34" charset="0"/>
              </a:rPr>
              <a:t>, advisors and plan sponsors are also talking about using negative elections for a </a:t>
            </a:r>
            <a:r>
              <a:rPr lang="ja-JP" altLang="en-US" sz="900" smtClean="0">
                <a:latin typeface="Arial" pitchFamily="34" charset="0"/>
              </a:rPr>
              <a:t>“</a:t>
            </a:r>
            <a:r>
              <a:rPr lang="en-US" altLang="ja-JP" sz="900" dirty="0" smtClean="0">
                <a:latin typeface="Arial" pitchFamily="34" charset="0"/>
              </a:rPr>
              <a:t>re-allocation,</a:t>
            </a:r>
            <a:r>
              <a:rPr lang="ja-JP" altLang="en-US" sz="900" smtClean="0">
                <a:latin typeface="Arial" pitchFamily="34" charset="0"/>
              </a:rPr>
              <a:t>”</a:t>
            </a:r>
            <a:r>
              <a:rPr lang="en-US" altLang="ja-JP" sz="900" dirty="0" smtClean="0">
                <a:latin typeface="Arial" pitchFamily="34" charset="0"/>
              </a:rPr>
              <a:t> where both new money and the existing account balance are transferred to the plan</a:t>
            </a:r>
            <a:r>
              <a:rPr lang="ja-JP" altLang="en-US" sz="900" smtClean="0">
                <a:latin typeface="Arial" pitchFamily="34" charset="0"/>
              </a:rPr>
              <a:t>’</a:t>
            </a:r>
            <a:r>
              <a:rPr lang="en-US" altLang="ja-JP" sz="900" dirty="0" smtClean="0">
                <a:latin typeface="Arial" pitchFamily="34" charset="0"/>
              </a:rPr>
              <a:t>s qualified default investment alternative or QDIA, unless the participant opts out.  In either case, re-enrollment and re-allocations are emerging features that can substantially increase plan contributions and optimize investment allocations and returns.  We can expect regulators, both the IRS and DOL, to </a:t>
            </a:r>
            <a:r>
              <a:rPr lang="ja-JP" altLang="en-US" sz="900" smtClean="0">
                <a:latin typeface="Arial" pitchFamily="34" charset="0"/>
              </a:rPr>
              <a:t>“</a:t>
            </a:r>
            <a:r>
              <a:rPr lang="en-US" altLang="ja-JP" sz="900" dirty="0" smtClean="0">
                <a:latin typeface="Arial" pitchFamily="34" charset="0"/>
              </a:rPr>
              <a:t>bless</a:t>
            </a:r>
            <a:r>
              <a:rPr lang="ja-JP" altLang="en-US" sz="900" smtClean="0">
                <a:latin typeface="Arial" pitchFamily="34" charset="0"/>
              </a:rPr>
              <a:t>”</a:t>
            </a:r>
            <a:r>
              <a:rPr lang="en-US" altLang="ja-JP" sz="900" dirty="0" smtClean="0">
                <a:latin typeface="Arial" pitchFamily="34" charset="0"/>
              </a:rPr>
              <a:t> these practices and release appropriate guidance as they become more popular.  The courts have already done so in the </a:t>
            </a:r>
            <a:r>
              <a:rPr lang="en-US" altLang="ja-JP" sz="900" u="sng" dirty="0" smtClean="0">
                <a:latin typeface="Arial" pitchFamily="34" charset="0"/>
              </a:rPr>
              <a:t>Bidwell</a:t>
            </a:r>
            <a:r>
              <a:rPr lang="en-US" altLang="ja-JP" sz="900" dirty="0" smtClean="0">
                <a:latin typeface="Arial" pitchFamily="34" charset="0"/>
              </a:rPr>
              <a:t> case, where reallocation to the plan’s QDIA safe-harbor was upheld.</a:t>
            </a:r>
            <a:endParaRPr lang="en-US" sz="900" u="sng" dirty="0" smtClean="0">
              <a:latin typeface="Arial" pitchFamily="34" charset="0"/>
            </a:endParaRPr>
          </a:p>
          <a:p>
            <a:pPr defTabSz="941920">
              <a:spcBef>
                <a:spcPct val="0"/>
              </a:spcBef>
            </a:pPr>
            <a:endParaRPr lang="en-US" sz="900" dirty="0" smtClean="0">
              <a:latin typeface="Arial" pitchFamily="34" charset="0"/>
            </a:endParaRPr>
          </a:p>
          <a:p>
            <a:pPr defTabSz="941920">
              <a:spcBef>
                <a:spcPct val="0"/>
              </a:spcBef>
            </a:pPr>
            <a:r>
              <a:rPr lang="en-US" sz="900" dirty="0" smtClean="0">
                <a:latin typeface="Arial" pitchFamily="34" charset="0"/>
              </a:rPr>
              <a:t>From the second Obama Administration, we can expect a real push for Automatic IRAs. </a:t>
            </a:r>
          </a:p>
          <a:p>
            <a:pPr defTabSz="941920">
              <a:spcBef>
                <a:spcPct val="0"/>
              </a:spcBef>
            </a:pPr>
            <a:endParaRPr lang="en-US" sz="1000" dirty="0" smtClean="0">
              <a:latin typeface="Arial" pitchFamily="34" charset="0"/>
            </a:endParaRPr>
          </a:p>
          <a:p>
            <a:pPr defTabSz="941920"/>
            <a:endParaRPr lang="en-US" dirty="0" smtClean="0">
              <a:latin typeface="Arial" pitchFamily="34" charset="0"/>
            </a:endParaRPr>
          </a:p>
          <a:p>
            <a:pPr defTabSz="941920"/>
            <a:endParaRPr lang="en-US" dirty="0" smtClean="0">
              <a:latin typeface="Arial" pitchFamily="34" charset="0"/>
            </a:endParaRPr>
          </a:p>
        </p:txBody>
      </p:sp>
      <p:sp>
        <p:nvSpPr>
          <p:cNvPr id="51204" name="Slide Number Placeholder 3"/>
          <p:cNvSpPr>
            <a:spLocks noGrp="1"/>
          </p:cNvSpPr>
          <p:nvPr>
            <p:ph type="sldNum" sz="quarter" idx="5"/>
          </p:nvPr>
        </p:nvSpPr>
        <p:spPr>
          <a:xfrm>
            <a:off x="556592" y="9117534"/>
            <a:ext cx="6756953" cy="482027"/>
          </a:xfrm>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1BC38B6A-DD4F-4E1B-827C-20E5EC96E66D}" type="slidenum">
              <a:rPr lang="en-US" smtClean="0"/>
              <a:pPr eaLnBrk="1" hangingPunct="1">
                <a:defRPr/>
              </a:pPr>
              <a:t>4</a:t>
            </a:fld>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xfrm>
            <a:off x="732183" y="4561226"/>
            <a:ext cx="5850835" cy="4489086"/>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41920">
              <a:defRPr/>
            </a:pPr>
            <a:r>
              <a:rPr lang="en-US" dirty="0" smtClean="0">
                <a:latin typeface="Arial" pitchFamily="34" charset="0"/>
              </a:rPr>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Auto-IRA would be mandatory for all employers with at least 10 employees if they do not maintain a pension plan.  Since eligibility is defined as employees who are at least 18 years old with 3 months of service, most employers will need to modify their plans or have an Auto-IRA plan in addition to a 401(k) plan.  Most people, it would seem, agree on the goal of increasing retirement plan coverage which is stuck at approximately 50 percent.  In its fiscal year 2013 version, the Obama Administration</a:t>
            </a:r>
            <a:r>
              <a:rPr lang="ja-JP" altLang="en-US" dirty="0" smtClean="0">
                <a:latin typeface="Arial" pitchFamily="34" charset="0"/>
              </a:rPr>
              <a:t>’</a:t>
            </a:r>
            <a:r>
              <a:rPr lang="en-US" altLang="ja-JP" dirty="0" smtClean="0">
                <a:latin typeface="Arial" pitchFamily="34" charset="0"/>
              </a:rPr>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  The Treasury Department would prescribe a handful of standard, low-cost investment alternatives.</a:t>
            </a:r>
          </a:p>
          <a:p>
            <a:pPr defTabSz="941920">
              <a:defRPr/>
            </a:pPr>
            <a:endParaRPr lang="en-US" dirty="0" smtClean="0">
              <a:latin typeface="Arial" pitchFamily="34" charset="0"/>
            </a:endParaRPr>
          </a:p>
        </p:txBody>
      </p:sp>
      <p:sp>
        <p:nvSpPr>
          <p:cNvPr id="54276"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E235799D-11A5-453B-8BA1-DCE95032C371}" type="slidenum">
              <a:rPr lang="en-US" smtClean="0"/>
              <a:pPr eaLnBrk="1" hangingPunct="1">
                <a:defRPr/>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pPr defTabSz="941920"/>
            <a:r>
              <a:rPr lang="en-US" dirty="0" smtClean="0">
                <a:latin typeface="Arial" pitchFamily="34" charset="0"/>
              </a:rPr>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and may not be Constitutional.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smtClean="0">
                <a:latin typeface="Arial" pitchFamily="34" charset="0"/>
              </a:rPr>
              <a:t>’</a:t>
            </a:r>
            <a:r>
              <a:rPr lang="en-US" altLang="ja-JP" dirty="0" smtClean="0">
                <a:latin typeface="Arial" pitchFamily="34" charset="0"/>
              </a:rPr>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the President and the Congressional leadership.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latin typeface="Arial" pitchFamily="34" charset="0"/>
            </a:endParaRPr>
          </a:p>
          <a:p>
            <a:pPr defTabSz="941920"/>
            <a:endParaRPr lang="en-US" dirty="0" smtClean="0">
              <a:latin typeface="Arial" pitchFamily="34" charset="0"/>
            </a:endParaRPr>
          </a:p>
        </p:txBody>
      </p:sp>
      <p:sp>
        <p:nvSpPr>
          <p:cNvPr id="55300"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8045791B-F0C1-41DF-A647-EF668C157D31}" type="slidenum">
              <a:rPr lang="en-US" smtClean="0"/>
              <a:pPr eaLnBrk="1" hangingPunct="1">
                <a:defRPr/>
              </a:pPr>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xfrm>
            <a:off x="732183" y="4643203"/>
            <a:ext cx="5850835" cy="4238235"/>
          </a:xfrm>
          <a:noFill/>
          <a:ln/>
        </p:spPr>
        <p:txBody>
          <a:bodyPr/>
          <a:lstStyle/>
          <a:p>
            <a:pPr defTabSz="941920"/>
            <a:r>
              <a:rPr lang="en-US" u="sng" dirty="0" smtClean="0">
                <a:latin typeface="Arial" pitchFamily="34" charset="0"/>
              </a:rPr>
              <a:t>Summing Up</a:t>
            </a:r>
            <a:r>
              <a:rPr lang="en-US" dirty="0" smtClean="0">
                <a:latin typeface="Arial" pitchFamily="34" charset="0"/>
              </a:rPr>
              <a:t>.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pressure and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 </a:t>
            </a:r>
          </a:p>
          <a:p>
            <a:pPr defTabSz="941920"/>
            <a:endParaRPr lang="en-US" dirty="0" smtClean="0">
              <a:latin typeface="Arial" pitchFamily="34" charset="0"/>
            </a:endParaRPr>
          </a:p>
        </p:txBody>
      </p:sp>
      <p:sp>
        <p:nvSpPr>
          <p:cNvPr id="56324"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052A791D-7988-4E5F-9757-E41C05AF2617}" type="slidenum">
              <a:rPr lang="en-US" smtClean="0"/>
              <a:pPr eaLnBrk="1" hangingPunct="1">
                <a:defRPr/>
              </a:pPr>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pPr defTabSz="941920"/>
            <a:r>
              <a:rPr lang="en-US" dirty="0" smtClean="0">
                <a:latin typeface="Arial" pitchFamily="34" charset="0"/>
              </a:rPr>
              <a:t>Now, let</a:t>
            </a:r>
            <a:r>
              <a:rPr lang="ja-JP" altLang="en-US" smtClean="0">
                <a:latin typeface="Arial" pitchFamily="34" charset="0"/>
              </a:rPr>
              <a:t>’</a:t>
            </a:r>
            <a:r>
              <a:rPr lang="en-US" altLang="ja-JP" dirty="0" smtClean="0">
                <a:latin typeface="Arial" pitchFamily="34" charset="0"/>
              </a:rPr>
              <a:t>s turn to policymakers</a:t>
            </a:r>
            <a:r>
              <a:rPr lang="ja-JP" altLang="en-US" smtClean="0">
                <a:latin typeface="Arial" pitchFamily="34" charset="0"/>
              </a:rPr>
              <a:t>’</a:t>
            </a:r>
            <a:r>
              <a:rPr lang="en-US" altLang="ja-JP" dirty="0" smtClean="0">
                <a:latin typeface="Arial" pitchFamily="34" charset="0"/>
              </a:rPr>
              <a:t> efforts to protect and safeguard the investment returns of plan participants.</a:t>
            </a:r>
          </a:p>
          <a:p>
            <a:pPr defTabSz="941920"/>
            <a:endParaRPr lang="en-US" dirty="0" smtClean="0">
              <a:latin typeface="Arial" pitchFamily="34" charset="0"/>
            </a:endParaRPr>
          </a:p>
        </p:txBody>
      </p:sp>
      <p:sp>
        <p:nvSpPr>
          <p:cNvPr id="57348"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E45F8EF5-C5B7-454E-89A0-1FF77AB16AB0}" type="slidenum">
              <a:rPr lang="en-US" smtClean="0"/>
              <a:pPr eaLnBrk="1" hangingPunct="1">
                <a:defRPr/>
              </a:pPr>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xfrm>
            <a:off x="732183" y="4643203"/>
            <a:ext cx="5850835" cy="4092315"/>
          </a:xfrm>
          <a:noFill/>
          <a:ln/>
        </p:spPr>
        <p:txBody>
          <a:bodyPr/>
          <a:lstStyle/>
          <a:p>
            <a:pPr defTabSz="941920"/>
            <a:r>
              <a:rPr lang="en-US" u="sng" dirty="0" smtClean="0">
                <a:latin typeface="Arial" pitchFamily="34" charset="0"/>
              </a:rPr>
              <a:t>Introduction</a:t>
            </a:r>
            <a:r>
              <a:rPr lang="en-US" dirty="0" smtClean="0">
                <a:latin typeface="Arial" pitchFamily="34" charset="0"/>
              </a:rPr>
              <a:t>.  In addition to increasing savings, policymakers are also working on a way to ensure that the amount employees are putting away in their retirement accounts is generating an appropriate investment return.  As articulated by the 2010 Report by the White House Task Force on the Middle Class, the Administration wants “to ensure that workers have good options to save for retirement, and to provide workers with all the information they need to make the best choices about their retirement savings.”  </a:t>
            </a:r>
            <a:r>
              <a:rPr lang="en-US" altLang="ja-JP" dirty="0" smtClean="0">
                <a:latin typeface="Arial" pitchFamily="34" charset="0"/>
              </a:rPr>
              <a:t>The comments of the Middle Class Task Force reflect the fact that the Administration is already engaged in regulatory rulemaking in the following areas: (1) improving the transparency of 401(k) fees and investment options; (2) encouraging participant-level investment advice; and (3) broadening the scope of the ERISA </a:t>
            </a:r>
            <a:r>
              <a:rPr lang="ja-JP" altLang="en-US" smtClean="0">
                <a:latin typeface="Arial" pitchFamily="34" charset="0"/>
              </a:rPr>
              <a:t>“</a:t>
            </a:r>
            <a:r>
              <a:rPr lang="en-US" altLang="ja-JP" dirty="0" smtClean="0">
                <a:latin typeface="Arial" pitchFamily="34" charset="0"/>
              </a:rPr>
              <a:t>fiduciary</a:t>
            </a:r>
            <a:r>
              <a:rPr lang="ja-JP" altLang="en-US" smtClean="0">
                <a:latin typeface="Arial" pitchFamily="34" charset="0"/>
              </a:rPr>
              <a:t>”</a:t>
            </a:r>
            <a:r>
              <a:rPr lang="en-US" altLang="ja-JP" dirty="0" smtClean="0">
                <a:latin typeface="Arial" pitchFamily="34" charset="0"/>
              </a:rPr>
              <a:t> definition to cover more and more providers.  Even though Congress did not pass major retirement legislation in the past election year, a new regime is already underway as the Department of Labor proceeds with its rulemaking agenda.</a:t>
            </a:r>
          </a:p>
          <a:p>
            <a:pPr defTabSz="941920"/>
            <a:endParaRPr lang="en-US" dirty="0" smtClean="0">
              <a:latin typeface="Arial" pitchFamily="34" charset="0"/>
            </a:endParaRPr>
          </a:p>
        </p:txBody>
      </p:sp>
      <p:sp>
        <p:nvSpPr>
          <p:cNvPr id="58372"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3F361EDD-8D6E-4916-925C-BD3D267B893B}" type="slidenum">
              <a:rPr lang="en-US" smtClean="0"/>
              <a:pPr eaLnBrk="1" hangingPunct="1">
                <a:defRPr/>
              </a:pPr>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pPr defTabSz="941920"/>
            <a:r>
              <a:rPr lang="en-US" u="sng" dirty="0" smtClean="0">
                <a:latin typeface="Arial" pitchFamily="34" charset="0"/>
              </a:rPr>
              <a:t>Fee Transparency</a:t>
            </a:r>
            <a:r>
              <a:rPr lang="en-US" dirty="0" smtClean="0">
                <a:latin typeface="Arial" pitchFamily="34" charset="0"/>
              </a:rPr>
              <a:t>.  The Administration has stated that it wants to help plan sponsors and participants get a fair price for the services they purchase.  Consistent with this goal, the DOL has issued two sets of disclosure regulations.  I</a:t>
            </a:r>
            <a:r>
              <a:rPr lang="ja-JP" altLang="en-US" smtClean="0">
                <a:latin typeface="Arial" pitchFamily="34" charset="0"/>
              </a:rPr>
              <a:t>’</a:t>
            </a:r>
            <a:r>
              <a:rPr lang="en-US" altLang="ja-JP" dirty="0" smtClean="0">
                <a:latin typeface="Arial" pitchFamily="34" charset="0"/>
              </a:rPr>
              <a:t>m sure you have all heard about the plan sponsor-level disclosures required under ERISA Section 408(b)(2), as well as the participant-level disclosures required under DOL Reg. 404a-5.  The new 408(b)(2) rules became effective July 1, 2012, and all plan sponsors must receive comprehensive disclosures from their service providers concerning the hard-dollars and soft-dollars (such as 12b-1 fees) that they receive as compensation.  These disclosures are designed to support the plan sponsor</a:t>
            </a:r>
            <a:r>
              <a:rPr lang="ja-JP" altLang="en-US" smtClean="0">
                <a:latin typeface="Arial" pitchFamily="34" charset="0"/>
              </a:rPr>
              <a:t>’</a:t>
            </a:r>
            <a:r>
              <a:rPr lang="en-US" altLang="ja-JP" dirty="0" smtClean="0">
                <a:latin typeface="Arial" pitchFamily="34" charset="0"/>
              </a:rPr>
              <a:t>s fiduciary duty to manage plan fees, and to ensure that they understand the indirect or </a:t>
            </a:r>
            <a:r>
              <a:rPr lang="ja-JP" altLang="en-US" smtClean="0">
                <a:latin typeface="Arial" pitchFamily="34" charset="0"/>
              </a:rPr>
              <a:t>“</a:t>
            </a:r>
            <a:r>
              <a:rPr lang="en-US" altLang="ja-JP" dirty="0" smtClean="0">
                <a:latin typeface="Arial" pitchFamily="34" charset="0"/>
              </a:rPr>
              <a:t>hidden</a:t>
            </a:r>
            <a:r>
              <a:rPr lang="ja-JP" altLang="en-US" smtClean="0">
                <a:latin typeface="Arial" pitchFamily="34" charset="0"/>
              </a:rPr>
              <a:t>”</a:t>
            </a:r>
            <a:r>
              <a:rPr lang="en-US" altLang="ja-JP" dirty="0" smtClean="0">
                <a:latin typeface="Arial" pitchFamily="34" charset="0"/>
              </a:rPr>
              <a:t> compensation of providers.  The new participant-level disclosures were designed to supplement the 408(b)(2) disclosures and went into effect  August 30, 2012 (for calendar-year plans).  These rules require participants to receive charts with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is already happening.  We can expect the DOL to fine-tune these rules in the year ahead.</a:t>
            </a:r>
          </a:p>
          <a:p>
            <a:pPr defTabSz="941920"/>
            <a:endParaRPr lang="en-US" dirty="0" smtClean="0">
              <a:latin typeface="Arial" pitchFamily="34" charset="0"/>
            </a:endParaRPr>
          </a:p>
        </p:txBody>
      </p:sp>
      <p:sp>
        <p:nvSpPr>
          <p:cNvPr id="59396"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097C5BA6-98ED-4681-BCFA-52618321BCFC}" type="slidenum">
              <a:rPr lang="en-US" smtClean="0"/>
              <a:pPr eaLnBrk="1" hangingPunct="1">
                <a:defRPr/>
              </a:pPr>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xfrm>
            <a:off x="732183" y="4561227"/>
            <a:ext cx="5850835" cy="4646482"/>
          </a:xfrm>
          <a:noFill/>
          <a:ln/>
        </p:spPr>
        <p:txBody>
          <a:bodyPr/>
          <a:lstStyle/>
          <a:p>
            <a:pPr defTabSz="941920"/>
            <a:r>
              <a:rPr lang="en-US" u="sng" dirty="0" smtClean="0">
                <a:latin typeface="Arial" pitchFamily="34" charset="0"/>
              </a:rPr>
              <a:t>Fee Litigation</a:t>
            </a:r>
            <a:r>
              <a:rPr lang="en-US" dirty="0" smtClean="0">
                <a:latin typeface="Arial" pitchFamily="34" charset="0"/>
              </a:rPr>
              <a:t>.  The government</a:t>
            </a:r>
            <a:r>
              <a:rPr lang="ja-JP" altLang="en-US" smtClean="0">
                <a:latin typeface="Arial" pitchFamily="34" charset="0"/>
              </a:rPr>
              <a:t>’</a:t>
            </a:r>
            <a:r>
              <a:rPr lang="en-US" altLang="ja-JP" dirty="0" smtClean="0">
                <a:latin typeface="Arial" pitchFamily="34" charset="0"/>
              </a:rPr>
              <a:t>s efforts to mandate fee disclosures coincided with a wave of 401(k) fee litigation which began in 2006.  In this wave, the plaintiffs in roughly 40 class action lawsuits claimed that plan fiduciaries had breached their duties by failing to monitor the indirect compensation paid to plan providers, resulting in the payment of excessive compensation in violation of ERISA.  Trial courts were cautious in dismissing these cases before the plaintiffs had their day in court.  The landmark case of </a:t>
            </a:r>
            <a:r>
              <a:rPr lang="en-US" altLang="ja-JP" u="sng" dirty="0" err="1" smtClean="0">
                <a:latin typeface="Arial" pitchFamily="34" charset="0"/>
              </a:rPr>
              <a:t>Hecker</a:t>
            </a:r>
            <a:r>
              <a:rPr lang="en-US" altLang="ja-JP" u="sng" dirty="0" smtClean="0">
                <a:latin typeface="Arial" pitchFamily="34" charset="0"/>
              </a:rPr>
              <a:t> v. Deere</a:t>
            </a:r>
            <a:r>
              <a:rPr lang="en-US" altLang="ja-JP" dirty="0" smtClean="0">
                <a:latin typeface="Arial" pitchFamily="34" charset="0"/>
              </a:rPr>
              <a:t> was a notable exception, where the court dismissed the case on the intellectual grounds that the marketplace efficiently regulated the price of plan services.  The </a:t>
            </a:r>
            <a:r>
              <a:rPr lang="en-US" altLang="ja-JP" u="sng" dirty="0" err="1" smtClean="0">
                <a:latin typeface="Arial" pitchFamily="34" charset="0"/>
              </a:rPr>
              <a:t>Hecker</a:t>
            </a:r>
            <a:r>
              <a:rPr lang="en-US" altLang="ja-JP" dirty="0" smtClean="0">
                <a:latin typeface="Arial" pitchFamily="34" charset="0"/>
              </a:rPr>
              <a:t> decision appears to have staunched the filing of new lawsuits.  In the absence of this decision, the current 401(k) fee cases could have spawned thousands of copy-cat lawsuits on behalf of plans everywhere.  However, the recent case of </a:t>
            </a:r>
            <a:r>
              <a:rPr lang="en-US" altLang="ja-JP" u="sng" dirty="0" err="1" smtClean="0">
                <a:latin typeface="Arial" pitchFamily="34" charset="0"/>
              </a:rPr>
              <a:t>Tussey</a:t>
            </a:r>
            <a:r>
              <a:rPr lang="en-US" altLang="ja-JP" u="sng" dirty="0" smtClean="0">
                <a:latin typeface="Arial" pitchFamily="34" charset="0"/>
              </a:rPr>
              <a:t> v. ABB, Inc.</a:t>
            </a:r>
            <a:r>
              <a:rPr lang="en-US" altLang="ja-JP" dirty="0" smtClean="0">
                <a:latin typeface="Arial" pitchFamily="34" charset="0"/>
              </a:rPr>
              <a:t> shows that a plan sponsor will be held liable if it does not use information from required disclosures to negotiate competitive fees.  Going forward, the new 408(b)(2) fee disclosures will force plan sponsors to </a:t>
            </a:r>
            <a:r>
              <a:rPr lang="en-US" altLang="ja-JP" u="sng" dirty="0" smtClean="0">
                <a:latin typeface="Arial" pitchFamily="34" charset="0"/>
              </a:rPr>
              <a:t>monitor  and benchmark </a:t>
            </a:r>
            <a:r>
              <a:rPr lang="en-US" altLang="ja-JP" dirty="0" smtClean="0">
                <a:latin typeface="Arial" pitchFamily="34" charset="0"/>
              </a:rPr>
              <a:t>all compensation, both direct and indirect, which should eliminate 401(k) cases of this kind.  But these new disclosures are likely to highlight conflicts of interest and compensation payments that were previously hidden, which may be used to support new theories of 401(k) litigation.  In spite of the </a:t>
            </a:r>
            <a:r>
              <a:rPr lang="en-US" altLang="ja-JP" u="sng" dirty="0" err="1" smtClean="0">
                <a:latin typeface="Arial" pitchFamily="34" charset="0"/>
              </a:rPr>
              <a:t>Hecker</a:t>
            </a:r>
            <a:r>
              <a:rPr lang="en-US" altLang="ja-JP" dirty="0" smtClean="0">
                <a:latin typeface="Arial" pitchFamily="34" charset="0"/>
              </a:rPr>
              <a:t> case, many parties have settled for significant amounts of cash.  For example, General Dynamics settled their 401(k) case for $15 million, and the Hartford settled their case for over $13 million.  Given the money involved and the ERISA expertise that the plaintiffs bar has developed, it is likely that the 401(k) fee litigation continue to evolve in the future.</a:t>
            </a:r>
          </a:p>
          <a:p>
            <a:pPr defTabSz="941920"/>
            <a:endParaRPr lang="en-US" dirty="0" smtClean="0">
              <a:latin typeface="Arial" pitchFamily="34" charset="0"/>
            </a:endParaRPr>
          </a:p>
        </p:txBody>
      </p:sp>
      <p:sp>
        <p:nvSpPr>
          <p:cNvPr id="60420"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EBA3A8C3-8068-45DB-AC6E-68B61D465668}" type="slidenum">
              <a:rPr lang="en-US" smtClean="0"/>
              <a:pPr eaLnBrk="1" hangingPunct="1">
                <a:defRPr/>
              </a:pPr>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pPr defTabSz="941920"/>
            <a:r>
              <a:rPr lang="en-US" u="sng" dirty="0" smtClean="0">
                <a:latin typeface="Arial" pitchFamily="34" charset="0"/>
              </a:rPr>
              <a:t>Encouraging Participant Advice</a:t>
            </a:r>
            <a:r>
              <a:rPr lang="en-US" dirty="0" smtClean="0">
                <a:latin typeface="Arial" pitchFamily="34" charset="0"/>
              </a:rPr>
              <a:t>.  The beauty of 401(k) plans is that participants get to make their own investment decisions, but many participants are unable or unwilling to make these decisions, and policy makers want to encourage providers to offer participant-level fiduciary advice.  Unfortunately, ERISA prohibits many plan advisors from providing any fiduciary advice to participants.   Given the nature of many 401(k) plan arrangements, the plan</a:t>
            </a:r>
            <a:r>
              <a:rPr lang="ja-JP" altLang="en-US" smtClean="0">
                <a:latin typeface="Arial" pitchFamily="34" charset="0"/>
              </a:rPr>
              <a:t>’</a:t>
            </a:r>
            <a:r>
              <a:rPr lang="en-US" altLang="ja-JP" dirty="0" smtClean="0">
                <a:latin typeface="Arial" pitchFamily="34" charset="0"/>
              </a:rPr>
              <a:t>s advisor often receives variable compensation from the plan</a:t>
            </a:r>
            <a:r>
              <a:rPr lang="ja-JP" altLang="en-US" smtClean="0">
                <a:latin typeface="Arial" pitchFamily="34" charset="0"/>
              </a:rPr>
              <a:t>’</a:t>
            </a:r>
            <a:r>
              <a:rPr lang="en-US" altLang="ja-JP" dirty="0" smtClean="0">
                <a:latin typeface="Arial" pitchFamily="34" charset="0"/>
              </a:rPr>
              <a:t>s investment options (such as variable 12b-1 fees).  And variable compensation is effectively prohibited under ERISA, at least for fiduciary advisors.  The DOL tried to provide some relief from this prohibition, when it finalized its new participant advice regulations effective December 27, 2011.  These regulations include a </a:t>
            </a:r>
            <a:r>
              <a:rPr lang="ja-JP" altLang="en-US" smtClean="0">
                <a:latin typeface="Arial" pitchFamily="34" charset="0"/>
              </a:rPr>
              <a:t>“</a:t>
            </a:r>
            <a:r>
              <a:rPr lang="en-US" altLang="ja-JP" dirty="0" smtClean="0">
                <a:latin typeface="Arial" pitchFamily="34" charset="0"/>
              </a:rPr>
              <a:t>computer model advice</a:t>
            </a:r>
            <a:r>
              <a:rPr lang="ja-JP" altLang="en-US" smtClean="0">
                <a:latin typeface="Arial" pitchFamily="34" charset="0"/>
              </a:rPr>
              <a:t>”</a:t>
            </a:r>
            <a:r>
              <a:rPr lang="en-US" altLang="ja-JP" dirty="0" smtClean="0">
                <a:latin typeface="Arial" pitchFamily="34" charset="0"/>
              </a:rPr>
              <a:t> rule, where an advisor can advise participants and receive variable compensation, so long as the advice is based on an objective computer model.  They also include a </a:t>
            </a:r>
            <a:r>
              <a:rPr lang="ja-JP" altLang="en-US" smtClean="0">
                <a:latin typeface="Arial" pitchFamily="34" charset="0"/>
              </a:rPr>
              <a:t>“</a:t>
            </a:r>
            <a:r>
              <a:rPr lang="en-US" altLang="ja-JP" dirty="0" smtClean="0">
                <a:latin typeface="Arial" pitchFamily="34" charset="0"/>
              </a:rPr>
              <a:t>level fee for affiliate</a:t>
            </a:r>
            <a:r>
              <a:rPr lang="ja-JP" altLang="en-US" smtClean="0">
                <a:latin typeface="Arial" pitchFamily="34" charset="0"/>
              </a:rPr>
              <a:t>”</a:t>
            </a:r>
            <a:r>
              <a:rPr lang="en-US" altLang="ja-JP" dirty="0" smtClean="0">
                <a:latin typeface="Arial" pitchFamily="34" charset="0"/>
              </a:rPr>
              <a:t> rule, where the advisor continues to advise the </a:t>
            </a:r>
            <a:r>
              <a:rPr lang="en-US" altLang="ja-JP" u="sng" dirty="0" smtClean="0">
                <a:latin typeface="Arial" pitchFamily="34" charset="0"/>
              </a:rPr>
              <a:t>plan sponsor</a:t>
            </a:r>
            <a:r>
              <a:rPr lang="en-US" altLang="ja-JP" dirty="0" smtClean="0">
                <a:latin typeface="Arial" pitchFamily="34" charset="0"/>
              </a:rPr>
              <a:t> for variable compensation, and the advisor</a:t>
            </a:r>
            <a:r>
              <a:rPr lang="ja-JP" altLang="en-US" smtClean="0">
                <a:latin typeface="Arial" pitchFamily="34" charset="0"/>
              </a:rPr>
              <a:t>’</a:t>
            </a:r>
            <a:r>
              <a:rPr lang="en-US" altLang="ja-JP" dirty="0" smtClean="0">
                <a:latin typeface="Arial" pitchFamily="34" charset="0"/>
              </a:rPr>
              <a:t>s affiliate advises the </a:t>
            </a:r>
            <a:r>
              <a:rPr lang="en-US" altLang="ja-JP" u="sng" dirty="0" smtClean="0">
                <a:latin typeface="Arial" pitchFamily="34" charset="0"/>
              </a:rPr>
              <a:t>participants</a:t>
            </a:r>
            <a:r>
              <a:rPr lang="en-US" altLang="ja-JP" dirty="0" smtClean="0">
                <a:latin typeface="Arial" pitchFamily="34" charset="0"/>
              </a:rPr>
              <a:t> for a level fee.  We can expect the DOL to work with the private sector on new ways to allow advisors to deliver fiduciary advice to participants, including class exemptions or even individual exemptions.</a:t>
            </a:r>
          </a:p>
          <a:p>
            <a:pPr defTabSz="941920"/>
            <a:endParaRPr lang="en-US" dirty="0" smtClean="0">
              <a:latin typeface="Arial" pitchFamily="34" charset="0"/>
            </a:endParaRPr>
          </a:p>
        </p:txBody>
      </p:sp>
      <p:sp>
        <p:nvSpPr>
          <p:cNvPr id="61444"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56E35206-A9DF-40DE-875D-396E6E250129}" type="slidenum">
              <a:rPr lang="en-US" smtClean="0"/>
              <a:pPr eaLnBrk="1" hangingPunct="1">
                <a:defRPr/>
              </a:pPr>
              <a:t>12</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xfrm>
            <a:off x="1296988" y="471488"/>
            <a:ext cx="4795837" cy="3597275"/>
          </a:xfrm>
          <a:ln/>
        </p:spPr>
      </p:sp>
      <p:sp>
        <p:nvSpPr>
          <p:cNvPr id="58371" name="Notes Placeholder 2"/>
          <p:cNvSpPr>
            <a:spLocks noGrp="1"/>
          </p:cNvSpPr>
          <p:nvPr>
            <p:ph type="body" idx="1"/>
          </p:nvPr>
        </p:nvSpPr>
        <p:spPr>
          <a:xfrm>
            <a:off x="732183" y="4249711"/>
            <a:ext cx="5850835" cy="4631727"/>
          </a:xfrm>
          <a:noFill/>
          <a:ln/>
        </p:spPr>
        <p:txBody>
          <a:bodyPr/>
          <a:lstStyle/>
          <a:p>
            <a:pPr defTabSz="941920"/>
            <a:r>
              <a:rPr lang="en-US" sz="1100" u="sng" dirty="0" smtClean="0">
                <a:latin typeface="Arial" pitchFamily="34" charset="0"/>
              </a:rPr>
              <a:t>Broader Definition of Fiduciary Advice</a:t>
            </a:r>
            <a:r>
              <a:rPr lang="en-US" sz="1100" dirty="0" smtClean="0">
                <a:latin typeface="Arial" pitchFamily="34" charset="0"/>
              </a:rPr>
              <a:t>.   As part of its campaign to eliminate conflicts in the 401(k) industry, the DOL wants to expand its regulatory definition of who is an </a:t>
            </a:r>
            <a:r>
              <a:rPr lang="ja-JP" altLang="en-US" sz="1100" smtClean="0">
                <a:latin typeface="Arial" pitchFamily="34" charset="0"/>
              </a:rPr>
              <a:t>“</a:t>
            </a:r>
            <a:r>
              <a:rPr lang="en-US" altLang="ja-JP" sz="1100" dirty="0" smtClean="0">
                <a:latin typeface="Arial" pitchFamily="34" charset="0"/>
              </a:rPr>
              <a:t>investment advice fiduciary.</a:t>
            </a:r>
            <a:r>
              <a:rPr lang="ja-JP" altLang="en-US" sz="1100" smtClean="0">
                <a:latin typeface="Arial" pitchFamily="34" charset="0"/>
              </a:rPr>
              <a:t>”</a:t>
            </a:r>
            <a:r>
              <a:rPr lang="en-US" altLang="ja-JP" sz="1100" dirty="0" smtClean="0">
                <a:latin typeface="Arial" pitchFamily="34" charset="0"/>
              </a:rPr>
              <a:t>  Under ERISA</a:t>
            </a:r>
            <a:r>
              <a:rPr lang="ja-JP" altLang="en-US" sz="1100" smtClean="0">
                <a:latin typeface="Arial" pitchFamily="34" charset="0"/>
              </a:rPr>
              <a:t>’</a:t>
            </a:r>
            <a:r>
              <a:rPr lang="en-US" altLang="ja-JP" sz="1100" dirty="0" smtClean="0">
                <a:latin typeface="Arial" pitchFamily="34" charset="0"/>
              </a:rPr>
              <a:t>s functional fiduciary definition, your actions control your status.  You are deemed a fiduciary if you provide any </a:t>
            </a:r>
            <a:r>
              <a:rPr lang="ja-JP" altLang="en-US" sz="1100" smtClean="0">
                <a:latin typeface="Arial" pitchFamily="34" charset="0"/>
              </a:rPr>
              <a:t>“</a:t>
            </a:r>
            <a:r>
              <a:rPr lang="en-US" altLang="ja-JP" sz="1100" dirty="0" smtClean="0">
                <a:latin typeface="Arial" pitchFamily="34" charset="0"/>
              </a:rPr>
              <a:t>investment advice.</a:t>
            </a:r>
            <a:r>
              <a:rPr lang="ja-JP" altLang="en-US" sz="1100" smtClean="0">
                <a:latin typeface="Arial" pitchFamily="34" charset="0"/>
              </a:rPr>
              <a:t>”</a:t>
            </a:r>
            <a:r>
              <a:rPr lang="en-US" altLang="ja-JP" sz="1100" dirty="0" smtClean="0">
                <a:latin typeface="Arial" pitchFamily="34" charset="0"/>
              </a:rPr>
              <a:t>  For this purpose, the current regulation imposes a five factor test, two of which have particular relevance for advisors.  The first factor requires that there be a mutual understanding that advice will serve as </a:t>
            </a:r>
            <a:r>
              <a:rPr lang="ja-JP" altLang="en-US" sz="1100" smtClean="0">
                <a:latin typeface="Arial" pitchFamily="34" charset="0"/>
              </a:rPr>
              <a:t>“</a:t>
            </a:r>
            <a:r>
              <a:rPr lang="en-US" altLang="ja-JP" sz="1100" dirty="0" smtClean="0">
                <a:latin typeface="Arial" pitchFamily="34" charset="0"/>
              </a:rPr>
              <a:t>a primary basis" for the plan</a:t>
            </a:r>
            <a:r>
              <a:rPr lang="ja-JP" altLang="en-US" sz="1100" smtClean="0">
                <a:latin typeface="Arial" pitchFamily="34" charset="0"/>
              </a:rPr>
              <a:t>’</a:t>
            </a:r>
            <a:r>
              <a:rPr lang="en-US" altLang="ja-JP" sz="1100" dirty="0" smtClean="0">
                <a:latin typeface="Arial" pitchFamily="34" charset="0"/>
              </a:rPr>
              <a:t>s investment decisions.  The second factor stipulates that the advice be provided on a "regular basis."  Thus, in the 2007 case, </a:t>
            </a:r>
            <a:r>
              <a:rPr lang="en-US" altLang="ja-JP" sz="1100" i="1" dirty="0" smtClean="0">
                <a:latin typeface="Arial" pitchFamily="34" charset="0"/>
              </a:rPr>
              <a:t>Ellis v. </a:t>
            </a:r>
            <a:r>
              <a:rPr lang="en-US" altLang="ja-JP" sz="1100" i="1" dirty="0" err="1" smtClean="0">
                <a:latin typeface="Arial" pitchFamily="34" charset="0"/>
              </a:rPr>
              <a:t>Rycenga</a:t>
            </a:r>
            <a:r>
              <a:rPr lang="en-US" altLang="ja-JP" sz="1100" i="1" dirty="0" smtClean="0">
                <a:latin typeface="Arial" pitchFamily="34" charset="0"/>
              </a:rPr>
              <a:t> Homes</a:t>
            </a:r>
            <a:r>
              <a:rPr lang="en-US" altLang="ja-JP" sz="1100" dirty="0" smtClean="0">
                <a:latin typeface="Arial" pitchFamily="34" charset="0"/>
              </a:rPr>
              <a:t>,</a:t>
            </a:r>
            <a:r>
              <a:rPr lang="en-US" altLang="ja-JP" sz="1100" i="1" dirty="0" smtClean="0">
                <a:latin typeface="Arial" pitchFamily="34" charset="0"/>
              </a:rPr>
              <a:t> </a:t>
            </a:r>
            <a:r>
              <a:rPr lang="en-US" altLang="ja-JP" sz="1100" dirty="0" smtClean="0">
                <a:latin typeface="Arial" pitchFamily="34" charset="0"/>
              </a:rPr>
              <a:t> periodic meetings between a broker and a plan trustee over the course of a 20-year relationship, which resulted in the plan</a:t>
            </a:r>
            <a:r>
              <a:rPr lang="ja-JP" altLang="en-US" sz="1100" smtClean="0">
                <a:latin typeface="Arial" pitchFamily="34" charset="0"/>
              </a:rPr>
              <a:t>’</a:t>
            </a:r>
            <a:r>
              <a:rPr lang="en-US" altLang="ja-JP" sz="1100" dirty="0" smtClean="0">
                <a:latin typeface="Arial" pitchFamily="34" charset="0"/>
              </a:rPr>
              <a:t>s consistently following the broker</a:t>
            </a:r>
            <a:r>
              <a:rPr lang="ja-JP" altLang="en-US" sz="1100" smtClean="0">
                <a:latin typeface="Arial" pitchFamily="34" charset="0"/>
              </a:rPr>
              <a:t>’</a:t>
            </a:r>
            <a:r>
              <a:rPr lang="en-US" altLang="ja-JP" sz="1100" dirty="0" smtClean="0">
                <a:latin typeface="Arial" pitchFamily="34" charset="0"/>
              </a:rPr>
              <a:t>s suggestions, led to the court</a:t>
            </a:r>
            <a:r>
              <a:rPr lang="ja-JP" altLang="en-US" sz="1100" smtClean="0">
                <a:latin typeface="Arial" pitchFamily="34" charset="0"/>
              </a:rPr>
              <a:t>’</a:t>
            </a:r>
            <a:r>
              <a:rPr lang="en-US" altLang="ja-JP" sz="1100" dirty="0" smtClean="0">
                <a:latin typeface="Arial" pitchFamily="34" charset="0"/>
              </a:rPr>
              <a:t>s holding that the broker was a fiduciary.  Under the DOL's proposed rulemaking, however, an advisor would be deemed a fiduciary if there were any understanding that the advice "may be considered" in connection with the plan</a:t>
            </a:r>
            <a:r>
              <a:rPr lang="ja-JP" altLang="en-US" sz="1100" smtClean="0">
                <a:latin typeface="Arial" pitchFamily="34" charset="0"/>
              </a:rPr>
              <a:t>’</a:t>
            </a:r>
            <a:r>
              <a:rPr lang="en-US" altLang="ja-JP" sz="1100" dirty="0" smtClean="0">
                <a:latin typeface="Arial" pitchFamily="34" charset="0"/>
              </a:rPr>
              <a:t>s investment decision, even if it is not provided on a regular basis.  If the re-proposed regulations are similar to the original in this regard, many non-fiduciary advisors could, for the first time, find themselves subject to ERISA</a:t>
            </a:r>
            <a:r>
              <a:rPr lang="ja-JP" altLang="en-US" sz="1100" smtClean="0">
                <a:latin typeface="Arial" pitchFamily="34" charset="0"/>
              </a:rPr>
              <a:t>’</a:t>
            </a:r>
            <a:r>
              <a:rPr lang="en-US" altLang="ja-JP" sz="1100" dirty="0" smtClean="0">
                <a:latin typeface="Arial" pitchFamily="34" charset="0"/>
              </a:rPr>
              <a:t>s fiduciary standards.</a:t>
            </a:r>
          </a:p>
          <a:p>
            <a:pPr defTabSz="941920"/>
            <a:endParaRPr lang="en-US" sz="1100" dirty="0" smtClean="0">
              <a:latin typeface="Arial" pitchFamily="34" charset="0"/>
            </a:endParaRPr>
          </a:p>
          <a:p>
            <a:pPr defTabSz="941920"/>
            <a:r>
              <a:rPr lang="en-US" sz="1100" u="sng" dirty="0" smtClean="0">
                <a:latin typeface="Arial" pitchFamily="34" charset="0"/>
              </a:rPr>
              <a:t>Emerging Practices</a:t>
            </a:r>
            <a:r>
              <a:rPr lang="en-US" sz="1100" dirty="0" smtClean="0">
                <a:latin typeface="Arial" pitchFamily="34" charset="0"/>
              </a:rPr>
              <a:t>. </a:t>
            </a:r>
            <a:r>
              <a:rPr lang="en-US" altLang="ja-JP" sz="1100" dirty="0" smtClean="0">
                <a:latin typeface="Arial" pitchFamily="34" charset="0"/>
              </a:rPr>
              <a:t>ERISA fiduciaries must not receive any variable compensation.  The DOL</a:t>
            </a:r>
            <a:r>
              <a:rPr lang="ja-JP" altLang="en-US" sz="1100" smtClean="0">
                <a:latin typeface="Arial" pitchFamily="34" charset="0"/>
              </a:rPr>
              <a:t>’</a:t>
            </a:r>
            <a:r>
              <a:rPr lang="en-US" altLang="ja-JP" sz="1100" dirty="0" smtClean="0">
                <a:latin typeface="Arial" pitchFamily="34" charset="0"/>
              </a:rPr>
              <a:t>s proposal to broaden its </a:t>
            </a:r>
            <a:r>
              <a:rPr lang="ja-JP" altLang="en-US" sz="1100" smtClean="0">
                <a:latin typeface="Arial" pitchFamily="34" charset="0"/>
              </a:rPr>
              <a:t>“</a:t>
            </a:r>
            <a:r>
              <a:rPr lang="en-US" altLang="ja-JP" sz="1100" dirty="0" smtClean="0">
                <a:latin typeface="Arial" pitchFamily="34" charset="0"/>
              </a:rPr>
              <a:t>fiduciary</a:t>
            </a:r>
            <a:r>
              <a:rPr lang="ja-JP" altLang="en-US" sz="1100" smtClean="0">
                <a:latin typeface="Arial" pitchFamily="34" charset="0"/>
              </a:rPr>
              <a:t>”</a:t>
            </a:r>
            <a:r>
              <a:rPr lang="en-US" altLang="ja-JP" sz="1100" dirty="0" smtClean="0">
                <a:latin typeface="Arial" pitchFamily="34" charset="0"/>
              </a:rPr>
              <a:t> definition would create a fundamental problem for many financial advisors, since they would most likely be viewed as fiduciaries in the new regime. Plan expense accounts (also called ERISA budget accounts) may provide a solution to this problem.  A plan expense account is typically funded with all or a portion of a </a:t>
            </a:r>
            <a:r>
              <a:rPr lang="en-US" altLang="ja-JP" sz="1100" dirty="0" err="1" smtClean="0">
                <a:latin typeface="Arial" pitchFamily="34" charset="0"/>
              </a:rPr>
              <a:t>recordkeeper</a:t>
            </a:r>
            <a:r>
              <a:rPr lang="ja-JP" altLang="en-US" sz="1100" smtClean="0">
                <a:latin typeface="Arial" pitchFamily="34" charset="0"/>
              </a:rPr>
              <a:t>’</a:t>
            </a:r>
            <a:r>
              <a:rPr lang="en-US" altLang="ja-JP" sz="1100" dirty="0" smtClean="0">
                <a:latin typeface="Arial" pitchFamily="34" charset="0"/>
              </a:rPr>
              <a:t>s indirect compensation.  The account is then used by the plan sponsor for the benefit of the plan</a:t>
            </a:r>
            <a:r>
              <a:rPr lang="ja-JP" altLang="en-US" sz="1100" smtClean="0">
                <a:latin typeface="Arial" pitchFamily="34" charset="0"/>
              </a:rPr>
              <a:t>’</a:t>
            </a:r>
            <a:r>
              <a:rPr lang="en-US" altLang="ja-JP" sz="1100" dirty="0" smtClean="0">
                <a:latin typeface="Arial" pitchFamily="34" charset="0"/>
              </a:rPr>
              <a:t>s participants, including the payment of reasonable fees.  Many </a:t>
            </a:r>
            <a:r>
              <a:rPr lang="en-US" altLang="ja-JP" sz="1100" dirty="0" err="1" smtClean="0">
                <a:latin typeface="Arial" pitchFamily="34" charset="0"/>
              </a:rPr>
              <a:t>recordkeepers</a:t>
            </a:r>
            <a:r>
              <a:rPr lang="en-US" altLang="ja-JP" sz="1100" dirty="0" smtClean="0">
                <a:latin typeface="Arial" pitchFamily="34" charset="0"/>
              </a:rPr>
              <a:t> are now using ERISA budget accounts not only for their own fees, but as a tool to </a:t>
            </a:r>
            <a:r>
              <a:rPr lang="en-US" altLang="ja-JP" sz="1100" dirty="0" err="1" smtClean="0">
                <a:latin typeface="Arial" pitchFamily="34" charset="0"/>
              </a:rPr>
              <a:t>levelize</a:t>
            </a:r>
            <a:r>
              <a:rPr lang="en-US" altLang="ja-JP" sz="1100" dirty="0" smtClean="0">
                <a:latin typeface="Arial" pitchFamily="34" charset="0"/>
              </a:rPr>
              <a:t> the compensation of advisors.  Thus, expense accounts could be used to </a:t>
            </a:r>
            <a:r>
              <a:rPr lang="en-US" altLang="ja-JP" sz="1100" dirty="0" err="1" smtClean="0">
                <a:latin typeface="Arial" pitchFamily="34" charset="0"/>
              </a:rPr>
              <a:t>levelize</a:t>
            </a:r>
            <a:r>
              <a:rPr lang="en-US" altLang="ja-JP" sz="1100" dirty="0" smtClean="0">
                <a:latin typeface="Arial" pitchFamily="34" charset="0"/>
              </a:rPr>
              <a:t> the varying 12b-1 fees the advisor would otherwise receive from the plan</a:t>
            </a:r>
            <a:r>
              <a:rPr lang="ja-JP" altLang="en-US" sz="1100" smtClean="0">
                <a:latin typeface="Arial" pitchFamily="34" charset="0"/>
              </a:rPr>
              <a:t>’</a:t>
            </a:r>
            <a:r>
              <a:rPr lang="en-US" altLang="ja-JP" sz="1100" dirty="0" smtClean="0">
                <a:latin typeface="Arial" pitchFamily="34" charset="0"/>
              </a:rPr>
              <a:t>s funds.   We expect to see interest in expense accounts grow in the near future.</a:t>
            </a:r>
          </a:p>
          <a:p>
            <a:pPr defTabSz="941920"/>
            <a:endParaRPr lang="en-US" dirty="0" smtClean="0">
              <a:latin typeface="Arial" pitchFamily="34" charset="0"/>
            </a:endParaRPr>
          </a:p>
        </p:txBody>
      </p:sp>
      <p:sp>
        <p:nvSpPr>
          <p:cNvPr id="62468"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B4A66409-07D5-4610-B97A-3F6B0126A238}" type="slidenum">
              <a:rPr lang="en-US" smtClean="0"/>
              <a:pPr eaLnBrk="1" hangingPunct="1">
                <a:defRPr/>
              </a:pPr>
              <a:t>13</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p:spPr>
        <p:txBody>
          <a:bodyPr/>
          <a:lstStyle/>
          <a:p>
            <a:pPr defTabSz="941920"/>
            <a:r>
              <a:rPr lang="en-US" u="sng" dirty="0" smtClean="0">
                <a:latin typeface="Arial" pitchFamily="34" charset="0"/>
              </a:rPr>
              <a:t>Summing Up</a:t>
            </a:r>
            <a:r>
              <a:rPr lang="en-US" dirty="0" smtClean="0">
                <a:latin typeface="Arial" pitchFamily="34" charset="0"/>
              </a:rPr>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However, in light of the fact that many participants remain ill-equipped to manage their retirement assets, the Administration has attempted to develop ways for plan advisors to deliver useful investment advice to participants.  But at the same time, the Administration is trying to push out the boundaries of fiduciary status in ways that could disrupt large segments of the financial services industry.  We expect these developments to put pressure on providers to develop </a:t>
            </a:r>
            <a:r>
              <a:rPr lang="en-US" dirty="0" err="1" smtClean="0">
                <a:latin typeface="Arial" pitchFamily="34" charset="0"/>
              </a:rPr>
              <a:t>levelized</a:t>
            </a:r>
            <a:r>
              <a:rPr lang="en-US" dirty="0" smtClean="0">
                <a:latin typeface="Arial" pitchFamily="34" charset="0"/>
              </a:rPr>
              <a:t> fee arrangements and to offer more cost-efficient products and services.  We have already started to see downward pressure on pricing in the 401(k) market space as a result of these developments.</a:t>
            </a:r>
          </a:p>
          <a:p>
            <a:pPr defTabSz="941920"/>
            <a:endParaRPr lang="en-US" dirty="0" smtClean="0">
              <a:latin typeface="Arial" pitchFamily="34" charset="0"/>
            </a:endParaRPr>
          </a:p>
        </p:txBody>
      </p:sp>
      <p:sp>
        <p:nvSpPr>
          <p:cNvPr id="64516"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FAD12AC1-90E2-4374-AE53-B0E574477DB6}" type="slidenum">
              <a:rPr lang="en-US" smtClean="0"/>
              <a:pPr eaLnBrk="1" hangingPunct="1">
                <a:defRPr/>
              </a:pPr>
              <a:t>14</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p:spPr>
        <p:txBody>
          <a:bodyPr/>
          <a:lstStyle/>
          <a:p>
            <a:r>
              <a:rPr lang="en-US" smtClean="0">
                <a:latin typeface="Arial" pitchFamily="34" charset="0"/>
              </a:rPr>
              <a:t>The third area where we expect to see more focused attention is assisting participants with drawing down their retirement savings after they retire.  As you know, this has been labeled </a:t>
            </a:r>
            <a:r>
              <a:rPr lang="ja-JP" altLang="en-US" smtClean="0">
                <a:latin typeface="Arial" pitchFamily="34" charset="0"/>
              </a:rPr>
              <a:t>“</a:t>
            </a:r>
            <a:r>
              <a:rPr lang="en-US" altLang="ja-JP" smtClean="0">
                <a:latin typeface="Arial" pitchFamily="34" charset="0"/>
              </a:rPr>
              <a:t>decumulation planning</a:t>
            </a:r>
            <a:r>
              <a:rPr lang="ja-JP" altLang="en-US" smtClean="0">
                <a:latin typeface="Arial" pitchFamily="34" charset="0"/>
              </a:rPr>
              <a:t>”</a:t>
            </a:r>
            <a:r>
              <a:rPr lang="en-US" altLang="ja-JP" smtClean="0">
                <a:latin typeface="Arial" pitchFamily="34" charset="0"/>
              </a:rPr>
              <a:t> in the retirement plan industry. </a:t>
            </a:r>
          </a:p>
          <a:p>
            <a:endParaRPr lang="en-US" smtClean="0">
              <a:latin typeface="Arial" pitchFamily="34" charset="0"/>
            </a:endParaRPr>
          </a:p>
        </p:txBody>
      </p:sp>
      <p:sp>
        <p:nvSpPr>
          <p:cNvPr id="65540"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25712E7A-4A7A-4D6F-BB87-E27E37964427}" type="slidenum">
              <a:rPr lang="en-US" smtClean="0"/>
              <a:pPr eaLnBrk="1" hangingPunct="1">
                <a:defRPr/>
              </a:pPr>
              <a:t>15</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r>
              <a:rPr lang="en-US" u="sng" smtClean="0">
                <a:latin typeface="Arial" pitchFamily="34" charset="0"/>
              </a:rPr>
              <a:t>Administration</a:t>
            </a:r>
            <a:r>
              <a:rPr lang="ja-JP" altLang="en-US" u="sng" smtClean="0">
                <a:latin typeface="Arial" pitchFamily="34" charset="0"/>
              </a:rPr>
              <a:t>’</a:t>
            </a:r>
            <a:r>
              <a:rPr lang="en-US" altLang="ja-JP" u="sng" smtClean="0">
                <a:latin typeface="Arial" pitchFamily="34" charset="0"/>
              </a:rPr>
              <a:t>s Goal</a:t>
            </a:r>
            <a:r>
              <a:rPr lang="en-US" altLang="ja-JP" smtClean="0">
                <a:latin typeface="Arial" pitchFamily="34" charset="0"/>
              </a:rPr>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smtClean="0">
                <a:latin typeface="Arial" pitchFamily="34" charset="0"/>
              </a:rPr>
              <a:t>“</a:t>
            </a:r>
            <a:r>
              <a:rPr lang="en-US" altLang="ja-JP" smtClean="0">
                <a:latin typeface="Arial" pitchFamily="34" charset="0"/>
              </a:rPr>
              <a:t>retirement paycheck for life.</a:t>
            </a:r>
            <a:r>
              <a:rPr lang="ja-JP" altLang="en-US" smtClean="0">
                <a:latin typeface="Arial" pitchFamily="34" charset="0"/>
              </a:rPr>
              <a:t>”</a:t>
            </a:r>
            <a:r>
              <a:rPr lang="en-US" altLang="ja-JP" smtClean="0">
                <a:latin typeface="Arial" pitchFamily="34" charset="0"/>
              </a:rPr>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p:txBody>
      </p:sp>
      <p:sp>
        <p:nvSpPr>
          <p:cNvPr id="66564"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80DCB59A-BDB9-4EFC-BCE6-0DC698927E30}" type="slidenum">
              <a:rPr lang="en-US" smtClean="0"/>
              <a:pPr eaLnBrk="1" hangingPunct="1">
                <a:defRPr/>
              </a:pPr>
              <a:t>16</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pPr defTabSz="941920"/>
            <a:r>
              <a:rPr lang="en-US" sz="1100" u="sng" dirty="0" smtClean="0">
                <a:latin typeface="Arial" pitchFamily="34" charset="0"/>
              </a:rPr>
              <a:t>Longevity Annuities</a:t>
            </a:r>
            <a:r>
              <a:rPr lang="en-US" sz="1100" dirty="0" smtClean="0">
                <a:latin typeface="Arial" pitchFamily="34" charset="0"/>
              </a:rPr>
              <a:t>.  The Treasury Department and the IRS have taken the first of what will be a series of actions to allow longevity annuities in tax-qualified retirement plans.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sz="1100" smtClean="0">
                <a:latin typeface="Arial" pitchFamily="34" charset="0"/>
              </a:rPr>
              <a:t>’</a:t>
            </a:r>
            <a:r>
              <a:rPr lang="en-US" altLang="ja-JP" sz="1100" dirty="0" smtClean="0">
                <a:latin typeface="Arial" pitchFamily="34" charset="0"/>
              </a:rPr>
              <a:t>s account balance, and the starting date of the annuity could be no later than age 85.</a:t>
            </a:r>
          </a:p>
          <a:p>
            <a:pPr defTabSz="941920"/>
            <a:r>
              <a:rPr lang="en-US" sz="1100" u="sng" dirty="0" smtClean="0">
                <a:latin typeface="Arial" pitchFamily="34" charset="0"/>
              </a:rPr>
              <a:t>New Tax Rules Favoring Annuities</a:t>
            </a:r>
            <a:r>
              <a:rPr lang="en-US" sz="1100" dirty="0" smtClean="0">
                <a:latin typeface="Arial" pitchFamily="34" charset="0"/>
              </a:rPr>
              <a:t>.  The IRS has released a set of Revenue Rulings to further encourage the </a:t>
            </a:r>
            <a:r>
              <a:rPr lang="en-US" sz="1100" dirty="0" err="1" smtClean="0">
                <a:latin typeface="Arial" pitchFamily="34" charset="0"/>
              </a:rPr>
              <a:t>annuitization</a:t>
            </a:r>
            <a:r>
              <a:rPr lang="en-US" sz="1100" dirty="0" smtClean="0">
                <a:latin typeface="Arial" pitchFamily="34" charset="0"/>
              </a:rPr>
              <a:t> of plan benefits; Revenue Ruling 2012-4 encourages employers to use their defined benefit plans as a way to offer lifetime income options for their employees</a:t>
            </a:r>
            <a:r>
              <a:rPr lang="ja-JP" altLang="en-US" sz="1100" smtClean="0">
                <a:latin typeface="Arial" pitchFamily="34" charset="0"/>
              </a:rPr>
              <a:t>’</a:t>
            </a:r>
            <a:r>
              <a:rPr lang="en-US" altLang="ja-JP" sz="1100" dirty="0" smtClean="0">
                <a:latin typeface="Arial" pitchFamily="34" charset="0"/>
              </a:rPr>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a 401(k) plan will not accidentally trigger the IRS death benefit rules applicable to defined benefit plans.</a:t>
            </a:r>
          </a:p>
          <a:p>
            <a:pPr defTabSz="941920"/>
            <a:endParaRPr lang="en-US" dirty="0" smtClean="0">
              <a:latin typeface="Arial" pitchFamily="34" charset="0"/>
            </a:endParaRPr>
          </a:p>
        </p:txBody>
      </p:sp>
      <p:sp>
        <p:nvSpPr>
          <p:cNvPr id="67588"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42589F9F-D9A7-4DB6-A83A-8D03B7EDB4F0}" type="slidenum">
              <a:rPr lang="en-US" smtClean="0"/>
              <a:pPr eaLnBrk="1" hangingPunct="1">
                <a:defRPr/>
              </a:pPr>
              <a:t>17</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pPr defTabSz="941920"/>
            <a:r>
              <a:rPr lang="en-US" u="sng" dirty="0" smtClean="0">
                <a:latin typeface="Arial" pitchFamily="34" charset="0"/>
              </a:rPr>
              <a:t>Default Annuities</a:t>
            </a:r>
            <a:r>
              <a:rPr lang="en-US" dirty="0" smtClean="0">
                <a:latin typeface="Arial" pitchFamily="34" charset="0"/>
              </a:rPr>
              <a:t>.   The debate triggered by the Obama Administration</a:t>
            </a:r>
            <a:r>
              <a:rPr lang="ja-JP" altLang="en-US" smtClean="0">
                <a:latin typeface="Arial" pitchFamily="34" charset="0"/>
              </a:rPr>
              <a:t>’</a:t>
            </a:r>
            <a:r>
              <a:rPr lang="en-US" altLang="ja-JP" dirty="0" smtClean="0">
                <a:latin typeface="Arial" pitchFamily="34" charset="0"/>
              </a:rPr>
              <a:t>s lifetime income initiatives has also extended to how annuities may be used as a default investment in 401(k) plans.  Proponents believe that using the power of inertia to help participants who are afraid to take action will achieve better accumulation and </a:t>
            </a:r>
            <a:r>
              <a:rPr lang="en-US" altLang="ja-JP" dirty="0" err="1" smtClean="0">
                <a:latin typeface="Arial" pitchFamily="34" charset="0"/>
              </a:rPr>
              <a:t>decumulation</a:t>
            </a:r>
            <a:r>
              <a:rPr lang="en-US" altLang="ja-JP" dirty="0" smtClean="0">
                <a:latin typeface="Arial" pitchFamily="34" charset="0"/>
              </a:rPr>
              <a:t>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a:t>
            </a:r>
            <a:r>
              <a:rPr lang="en-US" altLang="ja-JP" dirty="0" err="1" smtClean="0">
                <a:latin typeface="Arial" pitchFamily="34" charset="0"/>
              </a:rPr>
              <a:t>decumulation</a:t>
            </a:r>
            <a:r>
              <a:rPr lang="en-US" altLang="ja-JP" dirty="0" smtClean="0">
                <a:latin typeface="Arial" pitchFamily="34" charset="0"/>
              </a:rPr>
              <a:t> phase of retirement.  Some experts have been critical of default annuities, noting their inflexible nature and that default </a:t>
            </a:r>
            <a:r>
              <a:rPr lang="en-US" altLang="ja-JP" dirty="0" err="1" smtClean="0">
                <a:latin typeface="Arial" pitchFamily="34" charset="0"/>
              </a:rPr>
              <a:t>annuitization</a:t>
            </a:r>
            <a:r>
              <a:rPr lang="en-US" altLang="ja-JP" dirty="0" smtClean="0">
                <a:latin typeface="Arial" pitchFamily="34" charset="0"/>
              </a:rPr>
              <a:t>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p>
          <a:p>
            <a:pPr defTabSz="941920"/>
            <a:endParaRPr lang="en-US" dirty="0" smtClean="0">
              <a:latin typeface="Arial" pitchFamily="34" charset="0"/>
            </a:endParaRPr>
          </a:p>
        </p:txBody>
      </p:sp>
      <p:sp>
        <p:nvSpPr>
          <p:cNvPr id="69636"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C760DABC-5B79-43EF-B854-0DD593003781}" type="slidenum">
              <a:rPr lang="en-US" smtClean="0"/>
              <a:pPr eaLnBrk="1" hangingPunct="1">
                <a:defRPr/>
              </a:pPr>
              <a:t>18</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pPr defTabSz="941920"/>
            <a:r>
              <a:rPr lang="en-US" u="sng" dirty="0" smtClean="0">
                <a:latin typeface="Arial" pitchFamily="34" charset="0"/>
              </a:rPr>
              <a:t>Education and Disclosures for Participants.</a:t>
            </a:r>
            <a:r>
              <a:rPr lang="en-US" dirty="0" smtClean="0">
                <a:latin typeface="Arial" pitchFamily="34" charset="0"/>
              </a:rPr>
              <a:t>  The GAO has recommended that the DOL update its guidance on non-fiduciary </a:t>
            </a:r>
            <a:r>
              <a:rPr lang="ja-JP" altLang="en-US" smtClean="0">
                <a:latin typeface="Arial" pitchFamily="34" charset="0"/>
              </a:rPr>
              <a:t>“</a:t>
            </a:r>
            <a:r>
              <a:rPr lang="en-US" altLang="ja-JP" dirty="0" smtClean="0">
                <a:latin typeface="Arial" pitchFamily="34" charset="0"/>
              </a:rPr>
              <a:t>investment education</a:t>
            </a:r>
            <a:r>
              <a:rPr lang="ja-JP" altLang="en-US" smtClean="0">
                <a:latin typeface="Arial" pitchFamily="34" charset="0"/>
              </a:rPr>
              <a:t>”</a:t>
            </a:r>
            <a:r>
              <a:rPr lang="en-US" altLang="ja-JP" dirty="0" smtClean="0">
                <a:latin typeface="Arial" pitchFamily="34" charset="0"/>
              </a:rPr>
              <a:t>.  The DOL</a:t>
            </a:r>
            <a:r>
              <a:rPr lang="ja-JP" altLang="en-US" smtClean="0">
                <a:latin typeface="Arial" pitchFamily="34" charset="0"/>
              </a:rPr>
              <a:t>’</a:t>
            </a:r>
            <a:r>
              <a:rPr lang="en-US" altLang="ja-JP" dirty="0" smtClean="0">
                <a:latin typeface="Arial" pitchFamily="34" charset="0"/>
              </a:rPr>
              <a:t>s guidance is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a:t>
            </a:r>
            <a:r>
              <a:rPr lang="en-US" altLang="ja-JP" dirty="0" err="1" smtClean="0">
                <a:latin typeface="Arial" pitchFamily="34" charset="0"/>
              </a:rPr>
              <a:t>decumulation</a:t>
            </a:r>
            <a:r>
              <a:rPr lang="en-US" altLang="ja-JP" dirty="0" smtClean="0">
                <a:latin typeface="Arial" pitchFamily="34" charset="0"/>
              </a:rPr>
              <a:t>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p>
          <a:p>
            <a:pPr defTabSz="941920"/>
            <a:endParaRPr lang="en-US" dirty="0" smtClean="0">
              <a:latin typeface="Arial" pitchFamily="34" charset="0"/>
            </a:endParaRPr>
          </a:p>
        </p:txBody>
      </p:sp>
      <p:sp>
        <p:nvSpPr>
          <p:cNvPr id="70660"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A495018B-DCB2-4AD0-8939-DE0D138C12F7}" type="slidenum">
              <a:rPr lang="en-US" smtClean="0"/>
              <a:pPr eaLnBrk="1" hangingPunct="1">
                <a:defRPr/>
              </a:pPr>
              <a:t>19</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p:spPr>
        <p:txBody>
          <a:bodyPr/>
          <a:lstStyle/>
          <a:p>
            <a:pPr defTabSz="941920"/>
            <a:r>
              <a:rPr lang="en-US" u="sng" dirty="0" smtClean="0">
                <a:latin typeface="Arial" pitchFamily="34" charset="0"/>
              </a:rPr>
              <a:t>Summary</a:t>
            </a:r>
            <a:r>
              <a:rPr lang="en-US" dirty="0" smtClean="0">
                <a:latin typeface="Arial" pitchFamily="34" charset="0"/>
              </a:rPr>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We also expect to see guidance from the DOL in the near future, on how employers and providers can provide investment education on plan distribution options and we can expect some serious debate when the DOL finally proposes its standards for how annuities may be used as default investments in 401(k) plans.</a:t>
            </a:r>
          </a:p>
          <a:p>
            <a:pPr defTabSz="941920"/>
            <a:endParaRPr lang="en-US" dirty="0" smtClean="0">
              <a:latin typeface="Arial" pitchFamily="34" charset="0"/>
            </a:endParaRPr>
          </a:p>
        </p:txBody>
      </p:sp>
      <p:sp>
        <p:nvSpPr>
          <p:cNvPr id="71684"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97C5DDC6-80E0-4CC3-B719-33BFE53ECD5A}" type="slidenum">
              <a:rPr lang="en-US" smtClean="0"/>
              <a:pPr eaLnBrk="1" hangingPunct="1">
                <a:defRPr/>
              </a:pPr>
              <a:t>20</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p:spPr>
        <p:txBody>
          <a:bodyPr/>
          <a:lstStyle/>
          <a:p>
            <a:r>
              <a:rPr lang="en-US" smtClean="0">
                <a:solidFill>
                  <a:srgbClr val="000000"/>
                </a:solidFill>
                <a:latin typeface="Arial" pitchFamily="34" charset="0"/>
              </a:rPr>
              <a:t>We expect that tax reform and proposals for systemic transformation will influence the impending changes in the three areas that we have discussed.</a:t>
            </a:r>
          </a:p>
        </p:txBody>
      </p:sp>
      <p:sp>
        <p:nvSpPr>
          <p:cNvPr id="72708"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FDDBD724-E634-4306-9DA3-550C1E00F184}" type="slidenum">
              <a:rPr lang="en-US" smtClean="0"/>
              <a:pPr eaLnBrk="1" hangingPunct="1">
                <a:defRPr/>
              </a:pPr>
              <a:t>21</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xfrm>
            <a:off x="732183" y="4643203"/>
            <a:ext cx="5850835" cy="4721902"/>
          </a:xfrm>
          <a:noFill/>
          <a:ln/>
        </p:spPr>
        <p:txBody>
          <a:bodyPr/>
          <a:lstStyle/>
          <a:p>
            <a:r>
              <a:rPr lang="en-US" sz="1100" u="sng" dirty="0" smtClean="0">
                <a:latin typeface="Arial" pitchFamily="34" charset="0"/>
              </a:rPr>
              <a:t>How Plans Affect the Deficit</a:t>
            </a:r>
            <a:r>
              <a:rPr lang="en-US" sz="1100" dirty="0" smtClean="0">
                <a:latin typeface="Arial" pitchFamily="34" charset="0"/>
              </a:rPr>
              <a:t>.  Legislators and policymakers know that the amount 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sz="1100" dirty="0" smtClean="0">
                <a:latin typeface="Arial" pitchFamily="34" charset="0"/>
              </a:rPr>
              <a:t> </a:t>
            </a:r>
          </a:p>
          <a:p>
            <a:r>
              <a:rPr lang="en-US" sz="1100" dirty="0" smtClean="0">
                <a:latin typeface="Arial" pitchFamily="34" charset="0"/>
              </a:rPr>
              <a:t>We will now review proposals that (</a:t>
            </a:r>
            <a:r>
              <a:rPr lang="en-US" sz="1100" dirty="0" err="1" smtClean="0">
                <a:latin typeface="Arial" pitchFamily="34" charset="0"/>
              </a:rPr>
              <a:t>i</a:t>
            </a:r>
            <a:r>
              <a:rPr lang="en-US" sz="1100" dirty="0" smtClean="0">
                <a:latin typeface="Arial" pitchFamily="34" charset="0"/>
              </a:rPr>
              <a:t>) focus on deficit reduction and tax reform or (ii) make larger systemic changes that will change how we all do business.</a:t>
            </a:r>
          </a:p>
          <a:p>
            <a:endParaRPr lang="en-US" sz="1000" dirty="0" smtClean="0">
              <a:latin typeface="Arial" pitchFamily="34" charset="0"/>
            </a:endParaRPr>
          </a:p>
        </p:txBody>
      </p:sp>
      <p:sp>
        <p:nvSpPr>
          <p:cNvPr id="73732"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CD7F4A4B-7115-40EA-AADC-23B7C3986902}" type="slidenum">
              <a:rPr lang="en-US" smtClean="0"/>
              <a:pPr eaLnBrk="1" hangingPunct="1">
                <a:defRPr/>
              </a:pPr>
              <a:t>22</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xfrm>
            <a:off x="1509713" y="393700"/>
            <a:ext cx="4300537" cy="3225800"/>
          </a:xfrm>
          <a:ln/>
        </p:spPr>
      </p:sp>
      <p:sp>
        <p:nvSpPr>
          <p:cNvPr id="68611" name="Notes Placeholder 2"/>
          <p:cNvSpPr>
            <a:spLocks noGrp="1"/>
          </p:cNvSpPr>
          <p:nvPr>
            <p:ph type="body" idx="1"/>
          </p:nvPr>
        </p:nvSpPr>
        <p:spPr>
          <a:xfrm>
            <a:off x="715618" y="3934918"/>
            <a:ext cx="5986670" cy="5351489"/>
          </a:xfrm>
          <a:noFill/>
          <a:ln/>
        </p:spPr>
        <p:txBody>
          <a:bodyPr/>
          <a:lstStyle/>
          <a:p>
            <a:r>
              <a:rPr lang="en-US" sz="1100" u="sng" dirty="0" smtClean="0">
                <a:latin typeface="Arial" pitchFamily="34" charset="0"/>
              </a:rPr>
              <a:t>Tax Code Contribution Limits</a:t>
            </a:r>
            <a:r>
              <a:rPr lang="en-US" sz="1100" dirty="0" smtClean="0">
                <a:latin typeface="Arial" pitchFamily="34" charset="0"/>
              </a:rPr>
              <a:t>.  The tax code already contains various limitations on plan contributions that could be adjusted from their 2013 levels for the purpose of reducing tax expenditures and raising revenue.  For example, in the case of 401(k) plans, the maximum amount of annual contributions from all sources for any employee is $51,000, and the limit increases to $56,500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$255,000 cannot be considered in calculating contributions to a participant’s plan account.  Over the years, Congress has raised or lowered these amounts depending on the needs of the time.  For example, the last major tax reform effort in 1986 reduced elective deferrals from $30,000 to $7,000.</a:t>
            </a:r>
          </a:p>
          <a:p>
            <a:r>
              <a:rPr lang="en-US" sz="1000" dirty="0" smtClean="0">
                <a:latin typeface="Arial" pitchFamily="34" charset="0"/>
              </a:rPr>
              <a:t> </a:t>
            </a:r>
          </a:p>
          <a:p>
            <a:r>
              <a:rPr lang="en-US" altLang="ja-JP" sz="1000" dirty="0" smtClean="0">
                <a:latin typeface="Arial" pitchFamily="34" charset="0"/>
              </a:rPr>
              <a:t> </a:t>
            </a:r>
            <a:r>
              <a:rPr lang="en-US" altLang="ja-JP" sz="900" dirty="0" smtClean="0">
                <a:latin typeface="Arial" pitchFamily="34" charset="0"/>
              </a:rPr>
              <a:t> </a:t>
            </a:r>
          </a:p>
          <a:p>
            <a:endParaRPr lang="en-US" sz="900" dirty="0" smtClean="0">
              <a:latin typeface="Arial" pitchFamily="34" charset="0"/>
            </a:endParaRPr>
          </a:p>
        </p:txBody>
      </p:sp>
      <p:sp>
        <p:nvSpPr>
          <p:cNvPr id="74756"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2EDACEB6-6284-4ED1-AF09-B3B3C909330E}" type="slidenum">
              <a:rPr lang="en-US" smtClean="0"/>
              <a:pPr eaLnBrk="1" hangingPunct="1">
                <a:defRPr/>
              </a:pPr>
              <a:t>23</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xfrm>
            <a:off x="732183" y="4407108"/>
            <a:ext cx="5850835" cy="4474330"/>
          </a:xfrm>
          <a:noFill/>
          <a:ln/>
        </p:spPr>
        <p:txBody>
          <a:bodyPr/>
          <a:lstStyle/>
          <a:p>
            <a:r>
              <a:rPr lang="en-US" sz="1000" u="sng" dirty="0" smtClean="0">
                <a:latin typeface="Arial" pitchFamily="34" charset="0"/>
              </a:rPr>
              <a:t>20/20 Proposal</a:t>
            </a:r>
            <a:r>
              <a:rPr lang="en-US" sz="1000" dirty="0" smtClean="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sz="1000" dirty="0" smtClean="0">
                <a:latin typeface="Arial" pitchFamily="34" charset="0"/>
              </a:rPr>
              <a:t> </a:t>
            </a:r>
          </a:p>
          <a:p>
            <a:pPr>
              <a:spcBef>
                <a:spcPct val="0"/>
              </a:spcBef>
            </a:pPr>
            <a:r>
              <a:rPr lang="en-US" sz="1000" u="sng" dirty="0" smtClean="0">
                <a:latin typeface="Arial" pitchFamily="34" charset="0"/>
              </a:rPr>
              <a:t>Brookings Proposal</a:t>
            </a:r>
            <a:r>
              <a:rPr lang="en-US" sz="1000" dirty="0" smtClean="0">
                <a:latin typeface="Arial" pitchFamily="34" charset="0"/>
              </a:rPr>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pPr>
              <a:spcBef>
                <a:spcPct val="0"/>
              </a:spcBef>
            </a:pPr>
            <a:r>
              <a:rPr lang="en-US" sz="1000" dirty="0" smtClean="0">
                <a:latin typeface="Arial" pitchFamily="34" charset="0"/>
              </a:rPr>
              <a:t> </a:t>
            </a:r>
          </a:p>
          <a:p>
            <a:pPr>
              <a:spcBef>
                <a:spcPct val="0"/>
              </a:spcBef>
            </a:pPr>
            <a:r>
              <a:rPr lang="en-US" sz="1000" u="sng" dirty="0" smtClean="0">
                <a:latin typeface="Arial" pitchFamily="34" charset="0"/>
              </a:rPr>
              <a:t>Obama 7% Tax</a:t>
            </a:r>
            <a:r>
              <a:rPr lang="en-US" sz="1000" dirty="0" smtClean="0">
                <a:latin typeface="Arial" pitchFamily="34" charset="0"/>
              </a:rPr>
              <a:t>.  The Obama Administration’s FY 2013 budget also took a crack at the 401(k) tax expenditure, although it is cloaked in a more general tax increase.  The Administration’s proposal limits the tax value of particular tax deductions and exclusions to 28 percent of the specified item’s amount that would otherwise reduce taxable income subject to the highest tax bracket of 35 percent.  This is not an entirely new proposal; what is new is the inclusion of 401(k) contributions (as well as health care contributions), regardless of who makes them, in the list of affected tax exclusions. Thus, a taxpayer subject to the top statutory rate of 35 percent would pay a 7 percent tax (35% - 28%) on the value of any 401(k) contributions.  Under this regime, those receiving the highest contributions to their 401(k) accounts could be subject to an additional $3,885 in tax liability.  Critics of this proposal were quick to point out that it contains an element of double taxation in that the same plan contributions would be taxed again when withdrawn from the plan.</a:t>
            </a:r>
          </a:p>
          <a:p>
            <a:endParaRPr lang="en-US" dirty="0" smtClean="0">
              <a:latin typeface="Arial" pitchFamily="34" charset="0"/>
            </a:endParaRPr>
          </a:p>
        </p:txBody>
      </p:sp>
      <p:sp>
        <p:nvSpPr>
          <p:cNvPr id="4" name="Slide Number Placeholder 3"/>
          <p:cNvSpPr>
            <a:spLocks noGrp="1"/>
          </p:cNvSpPr>
          <p:nvPr>
            <p:ph type="sldNum" sz="quarter" idx="5"/>
          </p:nvPr>
        </p:nvSpPr>
        <p:spPr/>
        <p:txBody>
          <a:bodyPr/>
          <a:lstStyle/>
          <a:p>
            <a:pPr>
              <a:defRPr/>
            </a:pPr>
            <a:fld id="{EA8F3121-EF8F-407F-8091-AC2FF2A5962D}" type="slidenum">
              <a:rPr lang="en-US" smtClean="0"/>
              <a:pPr>
                <a:defRPr/>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xfrm>
            <a:off x="1296988" y="708025"/>
            <a:ext cx="4795837" cy="3597275"/>
          </a:xfrm>
          <a:ln/>
        </p:spPr>
      </p:sp>
      <p:sp>
        <p:nvSpPr>
          <p:cNvPr id="67587" name="Notes Placeholder 2"/>
          <p:cNvSpPr>
            <a:spLocks noGrp="1"/>
          </p:cNvSpPr>
          <p:nvPr>
            <p:ph type="body" idx="1"/>
          </p:nvPr>
        </p:nvSpPr>
        <p:spPr>
          <a:xfrm>
            <a:off x="715617" y="4485807"/>
            <a:ext cx="5850835" cy="464320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0"/>
              </a:spcBef>
              <a:defRPr/>
            </a:pPr>
            <a:r>
              <a:rPr lang="en-US" sz="1100" u="sng" dirty="0" err="1" smtClean="0">
                <a:latin typeface="Arial" pitchFamily="34" charset="0"/>
              </a:rPr>
              <a:t>NCPERS</a:t>
            </a:r>
            <a:r>
              <a:rPr lang="en-US" sz="1100" u="sng" dirty="0" smtClean="0">
                <a:latin typeface="Arial" pitchFamily="34" charset="0"/>
              </a:rPr>
              <a:t> Proposal</a:t>
            </a:r>
            <a:r>
              <a:rPr lang="en-US" sz="1100" dirty="0" smtClean="0">
                <a:latin typeface="Arial" pitchFamily="34" charset="0"/>
              </a:rPr>
              <a:t>. The National Conference on Public Employee Retirement Systems (</a:t>
            </a:r>
            <a:r>
              <a:rPr lang="en-US" sz="1100" dirty="0" err="1" smtClean="0">
                <a:latin typeface="Arial" pitchFamily="34" charset="0"/>
              </a:rPr>
              <a:t>NCPERS</a:t>
            </a:r>
            <a:r>
              <a:rPr lang="en-US" sz="1100" dirty="0" smtClean="0">
                <a:latin typeface="Arial" pitchFamily="34" charset="0"/>
              </a:rPr>
              <a:t>) has proposed amendments to ERISA and state laws allowing the establishment of state-sponsored multiple employer cash balance plans covering private-sector workers. The </a:t>
            </a:r>
            <a:r>
              <a:rPr lang="en-US" sz="1100" dirty="0" err="1" smtClean="0">
                <a:latin typeface="Arial" pitchFamily="34" charset="0"/>
              </a:rPr>
              <a:t>NCPERS</a:t>
            </a:r>
            <a:r>
              <a:rPr lang="en-US" sz="1100" dirty="0" smtClean="0">
                <a:latin typeface="Arial" pitchFamily="34" charset="0"/>
              </a:rPr>
              <a:t> proposal, or ones like it, are being considered by several state legislatures.  The target group that this proposal seeks to benefit consists of employees of small employers that do not have access to pension plans.  The assumption is that they would benefit from a state’s bargaining power, experience and expertise.</a:t>
            </a:r>
          </a:p>
          <a:p>
            <a:pPr>
              <a:defRPr/>
            </a:pPr>
            <a:endParaRPr lang="en-US" sz="1100" dirty="0" smtClean="0">
              <a:latin typeface="Arial" pitchFamily="34" charset="0"/>
            </a:endParaRPr>
          </a:p>
          <a:p>
            <a:pPr>
              <a:defRPr/>
            </a:pPr>
            <a:r>
              <a:rPr lang="en-US" sz="1100" dirty="0" smtClean="0">
                <a:latin typeface="Arial" pitchFamily="34" charset="0"/>
              </a:rPr>
              <a:t>The </a:t>
            </a:r>
            <a:r>
              <a:rPr lang="en-US" sz="1100" dirty="0" err="1" smtClean="0">
                <a:latin typeface="Arial" pitchFamily="34" charset="0"/>
              </a:rPr>
              <a:t>NCPERS</a:t>
            </a:r>
            <a:r>
              <a:rPr lang="en-US" sz="1100" dirty="0" smtClean="0">
                <a:latin typeface="Arial" pitchFamily="34" charset="0"/>
              </a:rPr>
              <a:t> Secure Choice Pension (“SCP”) initiative is a bolder variation of prior proposals for state-run plans (involving voluntary contributions to DC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Although employer participation would be voluntary, withdrawal liability would be assessed on terminating employers as under a multiemployer plan.</a:t>
            </a:r>
          </a:p>
          <a:p>
            <a:pPr>
              <a:defRPr/>
            </a:pPr>
            <a:endParaRPr lang="en-US" sz="1100" dirty="0" smtClean="0">
              <a:latin typeface="Arial" pitchFamily="34" charset="0"/>
            </a:endParaRPr>
          </a:p>
          <a:p>
            <a:pPr>
              <a:defRPr/>
            </a:pPr>
            <a:r>
              <a:rPr lang="en-US" sz="1100" dirty="0" smtClean="0">
                <a:latin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pPr>
              <a:defRPr/>
            </a:pPr>
            <a:endParaRPr lang="en-US" sz="1100" dirty="0" smtClean="0">
              <a:latin typeface="Arial" pitchFamily="34" charset="0"/>
            </a:endParaRPr>
          </a:p>
        </p:txBody>
      </p:sp>
      <p:sp>
        <p:nvSpPr>
          <p:cNvPr id="75780"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2347BE48-103E-495B-9024-B09D4149905B}" type="slidenum">
              <a:rPr lang="en-US" smtClean="0"/>
              <a:pPr eaLnBrk="1" hangingPunct="1">
                <a:defRPr/>
              </a:pPr>
              <a:t>25</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p:spPr>
        <p:txBody>
          <a:bodyPr/>
          <a:lstStyle/>
          <a:p>
            <a:r>
              <a:rPr lang="en-US" sz="1100" u="sng" dirty="0" smtClean="0">
                <a:latin typeface="Arial" pitchFamily="34" charset="0"/>
              </a:rPr>
              <a:t>California Secure Choice</a:t>
            </a:r>
            <a:r>
              <a:rPr lang="en-US" sz="1100" dirty="0" smtClean="0">
                <a:latin typeface="Arial" pitchFamily="34" charset="0"/>
              </a:rPr>
              <a:t>.  In September 2012, California enacted an auto-IRA program to be administered by the state in which employers with 5 or more employees and no other retirement plan will be required to participate.  Employees are automatically enrolled and contribute 3% of pay unless they opt out.  There is a state-guaranteed investment return.  Contributions will be pooled and invested by investment managers selected by the state which may end up being CALPERS.  Implementation of the program is conditioned on receiving an IRS ruling that contributions will be pre-tax and DOL approval that the program is not an ERISA plan.</a:t>
            </a:r>
          </a:p>
          <a:p>
            <a:endParaRPr lang="en-US" sz="1100" dirty="0" smtClean="0">
              <a:latin typeface="Arial" pitchFamily="34" charset="0"/>
            </a:endParaRPr>
          </a:p>
          <a:p>
            <a:r>
              <a:rPr lang="en-US" sz="1100" u="sng" dirty="0" smtClean="0">
                <a:latin typeface="Arial" pitchFamily="34" charset="0"/>
              </a:rPr>
              <a:t>Other States</a:t>
            </a:r>
            <a:r>
              <a:rPr lang="en-US" sz="1100" dirty="0" smtClean="0">
                <a:latin typeface="Arial" pitchFamily="34" charset="0"/>
              </a:rPr>
              <a:t>.  In Massachusetts, 2012 legislation authorizes the state treasurer to create a multiple employer defined contribution plan that will receive contributions from non-profit employers employing fewer than 20 persons as well as from their employees.  The plan will be managed by the treasurer separately from the state’s public-employee pension fund and will allow employees to direct the investment of their accounts from an investment menu selected by the treasurer.  The Massachusetts legislation requires the treasurer to obtain IRS approval of the plan and to ensure that it complies with ERISA.</a:t>
            </a:r>
          </a:p>
          <a:p>
            <a:endParaRPr lang="en-US" sz="1100" dirty="0" smtClean="0">
              <a:latin typeface="Arial" pitchFamily="34" charset="0"/>
            </a:endParaRPr>
          </a:p>
          <a:p>
            <a:r>
              <a:rPr lang="en-US" sz="1100" dirty="0" smtClean="0">
                <a:latin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p>
          <a:p>
            <a:endParaRPr lang="en-US" dirty="0" smtClean="0">
              <a:latin typeface="Arial" pitchFamily="34" charset="0"/>
            </a:endParaRPr>
          </a:p>
        </p:txBody>
      </p:sp>
      <p:sp>
        <p:nvSpPr>
          <p:cNvPr id="4" name="Slide Number Placeholder 3"/>
          <p:cNvSpPr>
            <a:spLocks noGrp="1"/>
          </p:cNvSpPr>
          <p:nvPr>
            <p:ph type="sldNum" sz="quarter" idx="5"/>
          </p:nvPr>
        </p:nvSpPr>
        <p:spPr/>
        <p:txBody>
          <a:bodyPr/>
          <a:lstStyle/>
          <a:p>
            <a:pPr>
              <a:defRPr/>
            </a:pPr>
            <a:fld id="{ACADF67A-8535-4A12-9766-837B905A7CA0}" type="slidenum">
              <a:rPr lang="en-US" smtClean="0"/>
              <a:pPr>
                <a:defRPr/>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1508125" y="314325"/>
            <a:ext cx="4303713" cy="3227388"/>
          </a:xfrm>
          <a:ln/>
        </p:spPr>
      </p:sp>
      <p:sp>
        <p:nvSpPr>
          <p:cNvPr id="69635" name="Notes Placeholder 2"/>
          <p:cNvSpPr>
            <a:spLocks noGrp="1"/>
          </p:cNvSpPr>
          <p:nvPr>
            <p:ph type="body" idx="1"/>
          </p:nvPr>
        </p:nvSpPr>
        <p:spPr>
          <a:xfrm>
            <a:off x="715617" y="3856219"/>
            <a:ext cx="5850835" cy="5351489"/>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latin typeface="Arial" pitchFamily="34" charset="0"/>
              </a:rPr>
              <a:t>To help prepare workers for paying basic retirement expenses, Senator Tom Harkin has proposed a new universal retirement system built around the following principles: </a:t>
            </a:r>
          </a:p>
          <a:p>
            <a:pPr>
              <a:spcBef>
                <a:spcPts val="0"/>
              </a:spcBef>
              <a:defRPr/>
            </a:pPr>
            <a:endParaRPr lang="en-US" dirty="0" smtClean="0">
              <a:latin typeface="Arial" pitchFamily="34" charset="0"/>
            </a:endParaRPr>
          </a:p>
          <a:p>
            <a:pPr>
              <a:spcBef>
                <a:spcPts val="0"/>
              </a:spcBef>
              <a:defRPr/>
            </a:pPr>
            <a:r>
              <a:rPr lang="en-US" dirty="0" smtClean="0">
                <a:latin typeface="Arial" pitchFamily="34" charset="0"/>
              </a:rPr>
              <a:t>         (</a:t>
            </a:r>
            <a:r>
              <a:rPr lang="en-US" dirty="0" err="1" smtClean="0">
                <a:latin typeface="Arial" pitchFamily="34" charset="0"/>
              </a:rPr>
              <a:t>i</a:t>
            </a:r>
            <a:r>
              <a:rPr lang="en-US" dirty="0" smtClean="0">
                <a:latin typeface="Arial" pitchFamily="34" charset="0"/>
              </a:rPr>
              <a:t>)     automatic and universal enrollment,</a:t>
            </a:r>
          </a:p>
          <a:p>
            <a:pPr>
              <a:spcBef>
                <a:spcPts val="0"/>
              </a:spcBef>
              <a:defRPr/>
            </a:pPr>
            <a:r>
              <a:rPr lang="en-US" dirty="0" smtClean="0">
                <a:latin typeface="Arial" pitchFamily="34" charset="0"/>
              </a:rPr>
              <a:t>        (ii)     a regular stream of income starting at retirement age,</a:t>
            </a:r>
          </a:p>
          <a:p>
            <a:pPr>
              <a:spcBef>
                <a:spcPts val="0"/>
              </a:spcBef>
              <a:defRPr/>
            </a:pPr>
            <a:r>
              <a:rPr lang="en-US" dirty="0" smtClean="0">
                <a:latin typeface="Arial" pitchFamily="34" charset="0"/>
              </a:rPr>
              <a:t>        (iii)    financing through the current payroll system by employee and employer</a:t>
            </a:r>
          </a:p>
          <a:p>
            <a:pPr>
              <a:spcBef>
                <a:spcPts val="0"/>
              </a:spcBef>
              <a:defRPr/>
            </a:pPr>
            <a:r>
              <a:rPr lang="en-US" dirty="0" smtClean="0">
                <a:latin typeface="Arial" pitchFamily="34" charset="0"/>
              </a:rPr>
              <a:t>                 contributions and government credits, and</a:t>
            </a:r>
          </a:p>
          <a:p>
            <a:pPr>
              <a:spcBef>
                <a:spcPts val="0"/>
              </a:spcBef>
              <a:defRPr/>
            </a:pPr>
            <a:r>
              <a:rPr lang="en-US" dirty="0" smtClean="0">
                <a:latin typeface="Arial" pitchFamily="34" charset="0"/>
              </a:rPr>
              <a:t>        (iv)    management by privately-run, licensed and regulated entities</a:t>
            </a:r>
          </a:p>
          <a:p>
            <a:pPr>
              <a:spcBef>
                <a:spcPts val="0"/>
              </a:spcBef>
              <a:defRPr/>
            </a:pPr>
            <a:r>
              <a:rPr lang="en-US" dirty="0" smtClean="0">
                <a:latin typeface="Arial" pitchFamily="34" charset="0"/>
              </a:rPr>
              <a:t>                 established pursuant to the legislation. </a:t>
            </a:r>
          </a:p>
          <a:p>
            <a:pPr>
              <a:defRPr/>
            </a:pPr>
            <a:r>
              <a:rPr lang="en-US" dirty="0" smtClean="0">
                <a:latin typeface="Arial" pitchFamily="34" charset="0"/>
              </a:rPr>
              <a:t> </a:t>
            </a:r>
          </a:p>
          <a:p>
            <a:pPr>
              <a:defRPr/>
            </a:pPr>
            <a:r>
              <a:rPr lang="en-US" dirty="0" smtClean="0">
                <a:latin typeface="Arial" pitchFamily="34" charset="0"/>
              </a:rPr>
              <a:t>Although expected shortly, 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entirely.  The proposal is intended to appeal to employers by relieving them of any fiduciary responsibility, although employer participation is mandatory if the employer does not already offer a plan with a minimum level of employer contributions and some level of employer matching contributions to the new plans will be required.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p>
        </p:txBody>
      </p:sp>
      <p:sp>
        <p:nvSpPr>
          <p:cNvPr id="4" name="Slide Number Placeholder 3"/>
          <p:cNvSpPr>
            <a:spLocks noGrp="1"/>
          </p:cNvSpPr>
          <p:nvPr>
            <p:ph type="sldNum" sz="quarter" idx="5"/>
          </p:nvPr>
        </p:nvSpPr>
        <p:spPr/>
        <p:txBody>
          <a:bodyPr/>
          <a:lstStyle/>
          <a:p>
            <a:pPr>
              <a:defRPr/>
            </a:pPr>
            <a:fld id="{FE27CF26-2F72-40B3-A854-D24C54F56656}" type="slidenum">
              <a:rPr lang="en-US" smtClean="0"/>
              <a:pPr>
                <a:defRPr/>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xfrm>
            <a:off x="1296988" y="550863"/>
            <a:ext cx="4795837" cy="3597275"/>
          </a:xfrm>
          <a:ln/>
        </p:spPr>
      </p:sp>
      <p:sp>
        <p:nvSpPr>
          <p:cNvPr id="73731" name="Notes Placeholder 2"/>
          <p:cNvSpPr>
            <a:spLocks noGrp="1"/>
          </p:cNvSpPr>
          <p:nvPr>
            <p:ph type="body" idx="1"/>
          </p:nvPr>
        </p:nvSpPr>
        <p:spPr>
          <a:xfrm>
            <a:off x="770283" y="4328410"/>
            <a:ext cx="5850835" cy="4721902"/>
          </a:xfrm>
          <a:noFill/>
          <a:ln/>
        </p:spPr>
        <p:txBody>
          <a:bodyPr/>
          <a:lstStyle/>
          <a:p>
            <a:r>
              <a:rPr lang="en-US" sz="1100" u="sng" dirty="0" err="1" smtClean="0">
                <a:latin typeface="Arial" pitchFamily="34" charset="0"/>
              </a:rPr>
              <a:t>Bogle’s</a:t>
            </a:r>
            <a:r>
              <a:rPr lang="en-US" sz="1100" u="sng" dirty="0" smtClean="0">
                <a:latin typeface="Arial" pitchFamily="34" charset="0"/>
              </a:rPr>
              <a:t> Unitary System</a:t>
            </a:r>
            <a:r>
              <a:rPr lang="en-US" sz="1100" dirty="0" smtClean="0">
                <a:latin typeface="Arial" pitchFamily="34" charset="0"/>
              </a:rPr>
              <a:t>.  John </a:t>
            </a:r>
            <a:r>
              <a:rPr lang="en-US" sz="1100" dirty="0" err="1" smtClean="0">
                <a:latin typeface="Arial" pitchFamily="34" charset="0"/>
              </a:rPr>
              <a:t>Bogle</a:t>
            </a:r>
            <a:r>
              <a:rPr lang="en-US" sz="1100" dirty="0" smtClean="0">
                <a:latin typeface="Arial" pitchFamily="34" charset="0"/>
              </a:rPr>
              <a:t>, Vanguard’s retired founder, has for some years advocated a unitary defined contribution system whose twin goals would be to eliminate counter-productive speculation (in contrast to long-term investing) and to prevent premature leakage from the system by means of distributions and loans.  To achieve these ends, the current array of retirement savings programs (including 401(k) and 403(b) plans and IRAs) would be consolidated and brought under the control of a Federal Retirement Board.  The function of this board would be to limit investment choices to simple low-cost investments (</a:t>
            </a:r>
            <a:r>
              <a:rPr lang="en-US" sz="1100" i="1" u="sng" dirty="0" smtClean="0">
                <a:latin typeface="Arial" pitchFamily="34" charset="0"/>
              </a:rPr>
              <a:t>e.g</a:t>
            </a:r>
            <a:r>
              <a:rPr lang="en-US" sz="1100" dirty="0" smtClean="0">
                <a:latin typeface="Arial" pitchFamily="34" charset="0"/>
              </a:rPr>
              <a:t>. index funds) and to severely limit loans and distributions prior to retirement.  Retirement savings would continue to be tax-deferred, and low-cost annuities would be a mandatory offering into which some portion of a participant’s account balance would be deposited at retirement. Under this system, ERISA’s fiduciary standards would be extended to plan providers, including money managers.  </a:t>
            </a:r>
            <a:r>
              <a:rPr lang="en-US" sz="1100" dirty="0" err="1" smtClean="0">
                <a:latin typeface="Arial" pitchFamily="34" charset="0"/>
              </a:rPr>
              <a:t>Bogle’s</a:t>
            </a:r>
            <a:r>
              <a:rPr lang="en-US" sz="1100" dirty="0" smtClean="0">
                <a:latin typeface="Arial" pitchFamily="34" charset="0"/>
              </a:rPr>
              <a:t> idea is to tame the influence of financial middle men and divert some of their profits to the retirement system, but it does not attempt to expand the retirement system to employees working for small employers who arguably lack access to retirement savings vehicles.</a:t>
            </a:r>
          </a:p>
          <a:p>
            <a:r>
              <a:rPr lang="en-US" sz="1100" dirty="0" smtClean="0">
                <a:latin typeface="Arial" pitchFamily="34" charset="0"/>
              </a:rPr>
              <a:t>   </a:t>
            </a:r>
          </a:p>
          <a:p>
            <a:r>
              <a:rPr lang="en-US" sz="1100" u="sng" dirty="0" smtClean="0">
                <a:latin typeface="Arial" pitchFamily="34" charset="0"/>
              </a:rPr>
              <a:t>Spark Institute USERSP</a:t>
            </a:r>
            <a:r>
              <a:rPr lang="en-US" sz="1100" dirty="0" smtClean="0">
                <a:latin typeface="Arial" pitchFamily="34" charset="0"/>
              </a:rPr>
              <a:t>.   Focusing on the under-served market of small employers, the Spark Institute has proposed a Universal Small Employer Retirement Savings Program (“USERSP”) for employers with fewer than 100 employees. USERSP features include automatic employee contributions and continued escalation with a participant opt-out.   The simplified and pre-approved prototype plan receiving these contributions would not be subject to discrimination testing but would have lower contribution limits than regular 401(k) plans, although higher than IRAs so as to encourage small employers to establish new plans.  However, unlike the NCPERS and Harkin proposals, the USERSP program entails no mandatory employer contributions. </a:t>
            </a:r>
          </a:p>
        </p:txBody>
      </p:sp>
      <p:sp>
        <p:nvSpPr>
          <p:cNvPr id="76804"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05481E8C-FE63-44CA-A2D2-429B7E24CCAD}" type="slidenum">
              <a:rPr lang="en-US" smtClean="0"/>
              <a:pPr eaLnBrk="1" hangingPunct="1">
                <a:defRPr/>
              </a:pPr>
              <a:t>28</a:t>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xfrm>
            <a:off x="732183" y="4561226"/>
            <a:ext cx="5850835" cy="4489086"/>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0"/>
              </a:spcBef>
              <a:defRPr/>
            </a:pPr>
            <a:r>
              <a:rPr lang="en-US" sz="1100" dirty="0" smtClean="0">
                <a:latin typeface="Arial" pitchFamily="34" charset="0"/>
              </a:rPr>
              <a:t>To preserve assets within the system, there are no plan loans and hardship distributions would have to meet strict standards.  Investment options could be chosen by either the employer or service provider, but, in either case, would be required to meet specified minimum requirements for broad based investment choices.  Recordkeeping and Form 5500 reporting would be performed at the service provider level, eliminating employer responsibility for these tasks.</a:t>
            </a:r>
          </a:p>
          <a:p>
            <a:pPr>
              <a:spcBef>
                <a:spcPts val="0"/>
              </a:spcBef>
              <a:defRPr/>
            </a:pPr>
            <a:endParaRPr lang="en-US" sz="1100" dirty="0" smtClean="0">
              <a:latin typeface="Arial" pitchFamily="34" charset="0"/>
            </a:endParaRPr>
          </a:p>
          <a:p>
            <a:pPr>
              <a:spcBef>
                <a:spcPts val="0"/>
              </a:spcBef>
              <a:defRPr/>
            </a:pPr>
            <a:r>
              <a:rPr lang="en-US" sz="1100" u="sng" dirty="0" smtClean="0">
                <a:latin typeface="Arial" pitchFamily="34" charset="0"/>
              </a:rPr>
              <a:t>Proposals from Academia</a:t>
            </a:r>
            <a:r>
              <a:rPr lang="en-US" sz="1100" dirty="0" smtClean="0">
                <a:latin typeface="Arial" pitchFamily="34" charset="0"/>
              </a:rPr>
              <a:t>.  Professor Teresa </a:t>
            </a:r>
            <a:r>
              <a:rPr lang="en-US" sz="1100" dirty="0" err="1" smtClean="0">
                <a:latin typeface="Arial" pitchFamily="34" charset="0"/>
              </a:rPr>
              <a:t>Ghilarducci</a:t>
            </a:r>
            <a:r>
              <a:rPr lang="en-US" sz="1100" dirty="0" smtClean="0">
                <a:latin typeface="Arial" pitchFamily="34" charset="0"/>
              </a:rPr>
              <a:t> </a:t>
            </a:r>
            <a:r>
              <a:rPr lang="en-US" sz="1100" dirty="0" smtClean="0"/>
              <a:t>would </a:t>
            </a:r>
            <a:r>
              <a:rPr lang="en-US" sz="1100" dirty="0"/>
              <a:t>eliminate existing tax breaks for retirement plans and use the savings to subsidize a </a:t>
            </a:r>
            <a:r>
              <a:rPr lang="en-US" sz="1100" dirty="0" smtClean="0"/>
              <a:t>5% </a:t>
            </a:r>
            <a:r>
              <a:rPr lang="en-US" sz="1100" dirty="0"/>
              <a:t>contribution on behalf of all employees to retirement accounts </a:t>
            </a:r>
            <a:r>
              <a:rPr lang="en-US" sz="1100" dirty="0" smtClean="0"/>
              <a:t>serving </a:t>
            </a:r>
            <a:r>
              <a:rPr lang="en-US" sz="1100" dirty="0"/>
              <a:t>as a universal supplement to Social Security. Participants in existing employer-sponsored plans could continue such participation if the plan met more stringent standards, such as a contribution rate of at least </a:t>
            </a:r>
            <a:r>
              <a:rPr lang="en-US" sz="1100" dirty="0" smtClean="0"/>
              <a:t>5%, </a:t>
            </a:r>
            <a:r>
              <a:rPr lang="en-US" sz="1100" dirty="0"/>
              <a:t>a ban on early withdrawals, and conversion into an annuity at retirement. Anyone without an employer plan would automatically be enrolled in a Guaranteed Retirement Account to which employees and employers would each contribute </a:t>
            </a:r>
            <a:r>
              <a:rPr lang="en-US" sz="1100" dirty="0" smtClean="0"/>
              <a:t>2.5% of pay. </a:t>
            </a:r>
            <a:r>
              <a:rPr lang="en-US" sz="1100" dirty="0"/>
              <a:t>The government would then provide everyone a modest tax credit to offset the employee contributions. The return would be guaranteed by the government at </a:t>
            </a:r>
            <a:r>
              <a:rPr lang="en-US" sz="1100" dirty="0" smtClean="0"/>
              <a:t>a rate approximating </a:t>
            </a:r>
            <a:r>
              <a:rPr lang="en-US" sz="1100" dirty="0"/>
              <a:t>the </a:t>
            </a:r>
            <a:r>
              <a:rPr lang="en-US" sz="1100" dirty="0" smtClean="0"/>
              <a:t> </a:t>
            </a:r>
            <a:r>
              <a:rPr lang="en-US" sz="1100" dirty="0"/>
              <a:t>growth rate in gross domestic </a:t>
            </a:r>
            <a:r>
              <a:rPr lang="en-US" sz="1100" dirty="0" smtClean="0"/>
              <a:t>product.  </a:t>
            </a:r>
            <a:r>
              <a:rPr lang="en-US" sz="1100" dirty="0"/>
              <a:t>Individual accounts resulting from this system would be pooled and professionally managed for fees anticipated to be lower than on conventional retirement accounts.</a:t>
            </a:r>
          </a:p>
          <a:p>
            <a:pPr>
              <a:spcBef>
                <a:spcPts val="0"/>
              </a:spcBef>
              <a:defRPr/>
            </a:pPr>
            <a:endParaRPr lang="en-US" sz="1100" dirty="0" smtClean="0">
              <a:latin typeface="Arial" pitchFamily="34" charset="0"/>
            </a:endParaRPr>
          </a:p>
          <a:p>
            <a:pPr>
              <a:spcBef>
                <a:spcPts val="0"/>
              </a:spcBef>
              <a:defRPr/>
            </a:pPr>
            <a:r>
              <a:rPr lang="en-US" sz="1100" dirty="0" smtClean="0">
                <a:latin typeface="Arial" pitchFamily="34" charset="0"/>
              </a:rPr>
              <a:t>Professor Meir </a:t>
            </a:r>
            <a:r>
              <a:rPr lang="en-US" sz="1100" dirty="0" err="1" smtClean="0">
                <a:latin typeface="Arial" pitchFamily="34" charset="0"/>
              </a:rPr>
              <a:t>Statman</a:t>
            </a:r>
            <a:r>
              <a:rPr lang="en-US" sz="1100" dirty="0" smtClean="0">
                <a:latin typeface="Arial" pitchFamily="34" charset="0"/>
              </a:rPr>
              <a:t> (in a yet to be published paper) is calling for a system that is similar to the current British or Australian retirement structure, with mandatory participation and contributions from both employers and employees.  Unlike Professor </a:t>
            </a:r>
            <a:r>
              <a:rPr lang="en-US" sz="1100" dirty="0" err="1" smtClean="0">
                <a:latin typeface="Arial" pitchFamily="34" charset="0"/>
              </a:rPr>
              <a:t>Ghilarducci’s</a:t>
            </a:r>
            <a:r>
              <a:rPr lang="en-US" sz="1100" dirty="0" smtClean="0">
                <a:latin typeface="Arial" pitchFamily="34" charset="0"/>
              </a:rPr>
              <a:t> program, there is no guaranteed benefit level under </a:t>
            </a:r>
            <a:r>
              <a:rPr lang="en-US" sz="1100" dirty="0" err="1" smtClean="0">
                <a:latin typeface="Arial" pitchFamily="34" charset="0"/>
              </a:rPr>
              <a:t>Statman’s</a:t>
            </a:r>
            <a:r>
              <a:rPr lang="en-US" sz="1100" dirty="0" smtClean="0">
                <a:latin typeface="Arial" pitchFamily="34" charset="0"/>
              </a:rPr>
              <a:t> proposal and payout depends heavily on individual investment decisions.   </a:t>
            </a:r>
          </a:p>
          <a:p>
            <a:pPr>
              <a:defRPr/>
            </a:pPr>
            <a:endParaRPr lang="en-US" dirty="0" smtClean="0">
              <a:latin typeface="Arial" pitchFamily="34" charset="0"/>
            </a:endParaRPr>
          </a:p>
        </p:txBody>
      </p:sp>
      <p:sp>
        <p:nvSpPr>
          <p:cNvPr id="4" name="Slide Number Placeholder 3"/>
          <p:cNvSpPr>
            <a:spLocks noGrp="1"/>
          </p:cNvSpPr>
          <p:nvPr>
            <p:ph type="sldNum" sz="quarter" idx="5"/>
          </p:nvPr>
        </p:nvSpPr>
        <p:spPr/>
        <p:txBody>
          <a:bodyPr/>
          <a:lstStyle/>
          <a:p>
            <a:pPr>
              <a:defRPr/>
            </a:pPr>
            <a:fld id="{FAE63384-F0E2-4624-86B1-C6EB1AED8C0F}" type="slidenum">
              <a:rPr lang="en-US" smtClean="0"/>
              <a:pPr>
                <a:defRPr/>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xfrm>
            <a:off x="732183" y="4443179"/>
            <a:ext cx="5850835" cy="4921927"/>
          </a:xfrm>
          <a:noFill/>
          <a:ln/>
        </p:spPr>
        <p:txBody>
          <a:bodyPr/>
          <a:lstStyle/>
          <a:p>
            <a:pPr>
              <a:spcBef>
                <a:spcPct val="0"/>
              </a:spcBef>
            </a:pPr>
            <a:r>
              <a:rPr lang="en-US" sz="1100" dirty="0" smtClean="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100" u="sng" dirty="0" smtClean="0">
              <a:latin typeface="Arial" pitchFamily="34" charset="0"/>
            </a:endParaRPr>
          </a:p>
          <a:p>
            <a:pPr>
              <a:spcBef>
                <a:spcPct val="0"/>
              </a:spcBef>
            </a:pPr>
            <a:r>
              <a:rPr lang="en-US" sz="1100" u="sng" dirty="0" smtClean="0">
                <a:latin typeface="Arial" pitchFamily="34" charset="0"/>
              </a:rPr>
              <a:t>Reaction to Tax Reform Proposals</a:t>
            </a:r>
            <a:r>
              <a:rPr lang="en-US" sz="1100" dirty="0" smtClean="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a:t>
            </a:r>
            <a:r>
              <a:rPr lang="en-US" sz="1100" dirty="0" err="1" smtClean="0">
                <a:latin typeface="Arial" pitchFamily="34" charset="0"/>
              </a:rPr>
              <a:t>Gerlach</a:t>
            </a:r>
            <a:r>
              <a:rPr lang="en-US" sz="1100" dirty="0" smtClean="0">
                <a:latin typeface="Arial" pitchFamily="34" charset="0"/>
              </a:rPr>
              <a:t>-Neal bipartisan House resolution recognizing the impact of tax-deferral status for retirement savings.  </a:t>
            </a:r>
          </a:p>
          <a:p>
            <a:pPr>
              <a:spcBef>
                <a:spcPct val="0"/>
              </a:spcBef>
            </a:pPr>
            <a:endParaRPr lang="en-US" sz="1100" dirty="0" smtClean="0">
              <a:latin typeface="Arial" pitchFamily="34" charset="0"/>
            </a:endParaRPr>
          </a:p>
          <a:p>
            <a:pPr>
              <a:spcBef>
                <a:spcPct val="0"/>
              </a:spcBef>
            </a:pPr>
            <a:r>
              <a:rPr lang="en-US" sz="1100" dirty="0" smtClean="0">
                <a:latin typeface="Arial" pitchFamily="34" charset="0"/>
              </a:rPr>
              <a:t>Accordingly, there is a sense that the Administration’s proposal to limit tax exclusions (including 401(k) contributions) as a general matter may be gaining traction, since it does not specifically identify which deductions are being curbed and politicians cannot be attacked for targeting the retirement system.  However, the end-result of a general limitation on exclusions will also jeopardize retirement security by reducing the amount employees save each year and shrinking the system.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a:t>
            </a:r>
            <a:endParaRPr lang="en-US" sz="1000" dirty="0" smtClean="0">
              <a:latin typeface="Arial" pitchFamily="34" charset="0"/>
            </a:endParaRPr>
          </a:p>
        </p:txBody>
      </p:sp>
      <p:sp>
        <p:nvSpPr>
          <p:cNvPr id="77828" name="Slide Number Placeholder 3"/>
          <p:cNvSpPr>
            <a:spLocks noGrp="1"/>
          </p:cNvSpPr>
          <p:nvPr>
            <p:ph type="sldNum" sz="quarter" idx="5"/>
          </p:nvPr>
        </p:nvSpPr>
        <p:spPr>
          <a:extLst/>
        </p:spPr>
        <p:txBody>
          <a:bodyPr/>
          <a:lstStyle>
            <a:lvl1pPr defTabSz="953868" eaLnBrk="0" hangingPunct="0">
              <a:defRPr>
                <a:solidFill>
                  <a:schemeClr val="tx1"/>
                </a:solidFill>
                <a:latin typeface="Arial" pitchFamily="34" charset="0"/>
              </a:defRPr>
            </a:lvl1pPr>
            <a:lvl2pPr marL="776365" indent="-298602" defTabSz="953868" eaLnBrk="0" hangingPunct="0">
              <a:defRPr>
                <a:solidFill>
                  <a:schemeClr val="tx1"/>
                </a:solidFill>
                <a:latin typeface="Arial" pitchFamily="34" charset="0"/>
              </a:defRPr>
            </a:lvl2pPr>
            <a:lvl3pPr marL="1194407" indent="-238882" defTabSz="953868" eaLnBrk="0" hangingPunct="0">
              <a:defRPr>
                <a:solidFill>
                  <a:schemeClr val="tx1"/>
                </a:solidFill>
                <a:latin typeface="Arial" pitchFamily="34" charset="0"/>
              </a:defRPr>
            </a:lvl3pPr>
            <a:lvl4pPr marL="1672170" indent="-238882" defTabSz="953868" eaLnBrk="0" hangingPunct="0">
              <a:defRPr>
                <a:solidFill>
                  <a:schemeClr val="tx1"/>
                </a:solidFill>
                <a:latin typeface="Arial" pitchFamily="34" charset="0"/>
              </a:defRPr>
            </a:lvl4pPr>
            <a:lvl5pPr marL="2149934" indent="-238882" defTabSz="953868" eaLnBrk="0" hangingPunct="0">
              <a:defRPr>
                <a:solidFill>
                  <a:schemeClr val="tx1"/>
                </a:solidFill>
                <a:latin typeface="Arial" pitchFamily="34" charset="0"/>
              </a:defRPr>
            </a:lvl5pPr>
            <a:lvl6pPr marL="2627697" indent="-238882" defTabSz="953868" eaLnBrk="0" fontAlgn="base" hangingPunct="0">
              <a:spcBef>
                <a:spcPct val="0"/>
              </a:spcBef>
              <a:spcAft>
                <a:spcPct val="0"/>
              </a:spcAft>
              <a:defRPr>
                <a:solidFill>
                  <a:schemeClr val="tx1"/>
                </a:solidFill>
                <a:latin typeface="Arial" pitchFamily="34" charset="0"/>
              </a:defRPr>
            </a:lvl6pPr>
            <a:lvl7pPr marL="3105459" indent="-238882" defTabSz="953868" eaLnBrk="0" fontAlgn="base" hangingPunct="0">
              <a:spcBef>
                <a:spcPct val="0"/>
              </a:spcBef>
              <a:spcAft>
                <a:spcPct val="0"/>
              </a:spcAft>
              <a:defRPr>
                <a:solidFill>
                  <a:schemeClr val="tx1"/>
                </a:solidFill>
                <a:latin typeface="Arial" pitchFamily="34" charset="0"/>
              </a:defRPr>
            </a:lvl7pPr>
            <a:lvl8pPr marL="3583223" indent="-238882" defTabSz="953868" eaLnBrk="0" fontAlgn="base" hangingPunct="0">
              <a:spcBef>
                <a:spcPct val="0"/>
              </a:spcBef>
              <a:spcAft>
                <a:spcPct val="0"/>
              </a:spcAft>
              <a:defRPr>
                <a:solidFill>
                  <a:schemeClr val="tx1"/>
                </a:solidFill>
                <a:latin typeface="Arial" pitchFamily="34" charset="0"/>
              </a:defRPr>
            </a:lvl8pPr>
            <a:lvl9pPr marL="4060986" indent="-238882" defTabSz="953868" eaLnBrk="0" fontAlgn="base" hangingPunct="0">
              <a:spcBef>
                <a:spcPct val="0"/>
              </a:spcBef>
              <a:spcAft>
                <a:spcPct val="0"/>
              </a:spcAft>
              <a:defRPr>
                <a:solidFill>
                  <a:schemeClr val="tx1"/>
                </a:solidFill>
                <a:latin typeface="Arial" pitchFamily="34" charset="0"/>
              </a:defRPr>
            </a:lvl9pPr>
          </a:lstStyle>
          <a:p>
            <a:pPr eaLnBrk="1" hangingPunct="1">
              <a:defRPr/>
            </a:pPr>
            <a:fld id="{E2992FDE-5EC6-4F32-8BAE-00C21DF77F85}" type="slidenum">
              <a:rPr lang="en-US" smtClean="0"/>
              <a:pPr eaLnBrk="1" hangingPunct="1">
                <a:defRPr/>
              </a:pPr>
              <a:t>30</a:t>
            </a:fld>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xfrm>
            <a:off x="732183" y="4561226"/>
            <a:ext cx="5850835" cy="4410387"/>
          </a:xfrm>
          <a:noFill/>
          <a:ln/>
        </p:spPr>
        <p:txBody>
          <a:bodyPr/>
          <a:lstStyle/>
          <a:p>
            <a:pPr>
              <a:spcBef>
                <a:spcPct val="0"/>
              </a:spcBef>
            </a:pPr>
            <a:r>
              <a:rPr lang="en-US" sz="1100" u="sng" dirty="0" smtClean="0">
                <a:latin typeface="Arial" pitchFamily="34" charset="0"/>
              </a:rPr>
              <a:t>Reaction to Systemic Reform Proposals</a:t>
            </a:r>
            <a:r>
              <a:rPr lang="en-US" sz="1100" dirty="0" smtClean="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100" i="1" u="sng" dirty="0" smtClean="0">
                <a:latin typeface="Arial" pitchFamily="34" charset="0"/>
              </a:rPr>
              <a:t>e.g</a:t>
            </a:r>
            <a:r>
              <a:rPr lang="en-US" sz="1100" dirty="0" smtClean="0">
                <a:latin typeface="Arial" pitchFamily="34" charset="0"/>
              </a:rPr>
              <a:t>., by commingling private plan assets with state pension funds) has the potential to drive many investment providers out of the retirement industry.</a:t>
            </a:r>
          </a:p>
          <a:p>
            <a:pPr>
              <a:spcBef>
                <a:spcPct val="0"/>
              </a:spcBef>
            </a:pPr>
            <a:endParaRPr lang="en-US" sz="1100" dirty="0" smtClean="0">
              <a:latin typeface="Arial" pitchFamily="34" charset="0"/>
            </a:endParaRPr>
          </a:p>
          <a:p>
            <a:pPr>
              <a:spcBef>
                <a:spcPct val="0"/>
              </a:spcBef>
            </a:pPr>
            <a:r>
              <a:rPr lang="en-US" sz="1100" dirty="0" smtClean="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p:txBody>
      </p:sp>
      <p:sp>
        <p:nvSpPr>
          <p:cNvPr id="4" name="Slide Number Placeholder 3"/>
          <p:cNvSpPr>
            <a:spLocks noGrp="1"/>
          </p:cNvSpPr>
          <p:nvPr>
            <p:ph type="sldNum" sz="quarter" idx="5"/>
          </p:nvPr>
        </p:nvSpPr>
        <p:spPr/>
        <p:txBody>
          <a:bodyPr/>
          <a:lstStyle/>
          <a:p>
            <a:pPr>
              <a:defRPr/>
            </a:pPr>
            <a:fld id="{63F9D550-3BFB-4C84-8827-9AC6F097F079}" type="slidenum">
              <a:rPr lang="en-US" smtClean="0"/>
              <a:pPr>
                <a:defRPr/>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9BF7C4C-F5E1-904C-AB66-81BA62EED8AC}" type="slidenum">
              <a:rPr lang="en-US" smtClean="0"/>
              <a:pPr/>
              <a:t>32</a:t>
            </a:fld>
            <a:endParaRPr lang="en-US"/>
          </a:p>
        </p:txBody>
      </p:sp>
    </p:spTree>
    <p:extLst>
      <p:ext uri="{BB962C8B-B14F-4D97-AF65-F5344CB8AC3E}">
        <p14:creationId xmlns:p14="http://schemas.microsoft.com/office/powerpoint/2010/main" val="19176093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cxnSp>
        <p:nvCxnSpPr>
          <p:cNvPr id="5" name="Straight Connector 4"/>
          <p:cNvCxnSpPr/>
          <p:nvPr userDrawn="1"/>
        </p:nvCxnSpPr>
        <p:spPr>
          <a:xfrm>
            <a:off x="457200" y="49530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6" name="Picture 8" descr="EVIM_Signature_Black.eps"/>
          <p:cNvPicPr>
            <a:picLocks noChangeAspect="1"/>
          </p:cNvPicPr>
          <p:nvPr userDrawn="1"/>
        </p:nvPicPr>
        <p:blipFill>
          <a:blip r:embed="rId2" cstate="print"/>
          <a:srcRect/>
          <a:stretch>
            <a:fillRect/>
          </a:stretch>
        </p:blipFill>
        <p:spPr bwMode="auto">
          <a:xfrm>
            <a:off x="457200" y="433388"/>
            <a:ext cx="2705100" cy="685800"/>
          </a:xfrm>
          <a:prstGeom prst="rect">
            <a:avLst/>
          </a:prstGeom>
          <a:noFill/>
          <a:ln w="9525">
            <a:noFill/>
            <a:miter lim="800000"/>
            <a:headEnd/>
            <a:tailEnd/>
          </a:ln>
        </p:spPr>
      </p:pic>
      <p:sp>
        <p:nvSpPr>
          <p:cNvPr id="7" name="Rectangle 9"/>
          <p:cNvSpPr>
            <a:spLocks noChangeArrowheads="1"/>
          </p:cNvSpPr>
          <p:nvPr userDrawn="1"/>
        </p:nvSpPr>
        <p:spPr bwMode="auto">
          <a:xfrm>
            <a:off x="1246188" y="6629400"/>
            <a:ext cx="6678612" cy="138113"/>
          </a:xfrm>
          <a:prstGeom prst="rect">
            <a:avLst/>
          </a:prstGeom>
          <a:noFill/>
          <a:ln w="9525">
            <a:noFill/>
            <a:miter lim="800000"/>
            <a:headEnd/>
            <a:tailEnd/>
          </a:ln>
        </p:spPr>
        <p:txBody>
          <a:bodyPr lIns="0" tIns="0" rIns="0" bIns="0">
            <a:spAutoFit/>
          </a:bodyPr>
          <a:lstStyle/>
          <a:p>
            <a:pPr algn="ctr"/>
            <a:r>
              <a:rPr lang="en-US" sz="900">
                <a:solidFill>
                  <a:srgbClr val="424242"/>
                </a:solidFill>
              </a:rPr>
              <a:t>Not FDIC Insured • Not Bank Guaranteed • May Lose Value </a:t>
            </a:r>
          </a:p>
        </p:txBody>
      </p:sp>
      <p:sp>
        <p:nvSpPr>
          <p:cNvPr id="16" name="Text Placeholder 15"/>
          <p:cNvSpPr>
            <a:spLocks noGrp="1"/>
          </p:cNvSpPr>
          <p:nvPr>
            <p:ph type="body" sz="quarter" idx="10"/>
          </p:nvPr>
        </p:nvSpPr>
        <p:spPr>
          <a:xfrm>
            <a:off x="455891" y="3048000"/>
            <a:ext cx="8078509" cy="914400"/>
          </a:xfrm>
        </p:spPr>
        <p:txBody>
          <a:bodyPr/>
          <a:lstStyle>
            <a:lvl1pPr marL="0" indent="0">
              <a:lnSpc>
                <a:spcPct val="100000"/>
              </a:lnSpc>
              <a:spcBef>
                <a:spcPts val="0"/>
              </a:spcBef>
              <a:buNone/>
              <a:defRPr sz="2000" baseline="0">
                <a:solidFill>
                  <a:schemeClr val="bg1"/>
                </a:solidFill>
              </a:defRPr>
            </a:lvl1pPr>
          </a:lstStyle>
          <a:p>
            <a:pPr lvl="0"/>
            <a:r>
              <a:rPr lang="en-US" smtClean="0"/>
              <a:t>Click to edit Master text styles</a:t>
            </a:r>
          </a:p>
        </p:txBody>
      </p:sp>
      <p:sp>
        <p:nvSpPr>
          <p:cNvPr id="14" name="Title 13"/>
          <p:cNvSpPr>
            <a:spLocks noGrp="1"/>
          </p:cNvSpPr>
          <p:nvPr>
            <p:ph type="title"/>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sz="quarter" idx="11"/>
          </p:nvPr>
        </p:nvSpPr>
        <p:spPr>
          <a:xfrm>
            <a:off x="450000" y="5105400"/>
            <a:ext cx="5265000" cy="228600"/>
          </a:xfrm>
        </p:spPr>
        <p:txBody>
          <a:bodyPr/>
          <a:lstStyle>
            <a:lvl1pPr marL="0" indent="0">
              <a:buNone/>
              <a:defRPr>
                <a:solidFill>
                  <a:schemeClr val="bg1"/>
                </a:solidFill>
              </a:defRPr>
            </a:lvl1pPr>
            <a:lvl2pPr marL="114300" indent="0">
              <a:buNone/>
              <a:defRPr/>
            </a:lvl2pPr>
            <a:lvl3pPr marL="285750" indent="0">
              <a:buNone/>
              <a:defRPr/>
            </a:lvl3pPr>
            <a:lvl4pPr marL="457200" indent="0">
              <a:buNone/>
              <a:defRPr/>
            </a:lvl4pPr>
            <a:lvl5pPr marL="628650" indent="0">
              <a:buNone/>
              <a:defRPr/>
            </a:lvl5pPr>
          </a:lstStyle>
          <a:p>
            <a:pPr lvl="0"/>
            <a:r>
              <a:rPr lang="en-US" smtClean="0"/>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4" name="Straight Connector 3"/>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rIns="91440"/>
          <a:lstStyle>
            <a:lvl1pPr marL="0" indent="0">
              <a:defRPr>
                <a:solidFill>
                  <a:schemeClr val="tx2"/>
                </a:solidFill>
              </a:defRPr>
            </a:lvl1pPr>
          </a:lstStyle>
          <a:p>
            <a:r>
              <a:rPr lang="en-US" smtClean="0"/>
              <a:t>Click to edit Master title style</a:t>
            </a:r>
            <a:endParaRPr lang="en-US" dirty="0"/>
          </a:p>
        </p:txBody>
      </p:sp>
      <p:sp>
        <p:nvSpPr>
          <p:cNvPr id="6" name="Text Placeholder 4"/>
          <p:cNvSpPr>
            <a:spLocks noGrp="1"/>
          </p:cNvSpPr>
          <p:nvPr>
            <p:ph type="body" sz="quarter" idx="11"/>
          </p:nvPr>
        </p:nvSpPr>
        <p:spPr>
          <a:xfrm>
            <a:off x="459396" y="6118644"/>
            <a:ext cx="6170004" cy="454110"/>
          </a:xfrm>
        </p:spPr>
        <p:txBody>
          <a:bodyPr anchor="b"/>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
        <p:nvSpPr>
          <p:cNvPr id="5" name="Slide Number Placeholder 1"/>
          <p:cNvSpPr>
            <a:spLocks noGrp="1"/>
          </p:cNvSpPr>
          <p:nvPr>
            <p:ph type="sldNum" sz="quarter" idx="12"/>
          </p:nvPr>
        </p:nvSpPr>
        <p:spPr/>
        <p:txBody>
          <a:bodyPr/>
          <a:lstStyle>
            <a:lvl1pPr>
              <a:defRPr/>
            </a:lvl1pPr>
          </a:lstStyle>
          <a:p>
            <a:pPr>
              <a:defRPr/>
            </a:pPr>
            <a:fld id="{A18B09B6-430D-443B-8ECE-ACE64F0DB66D}"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Bullets">
    <p:spTree>
      <p:nvGrpSpPr>
        <p:cNvPr id="1" name=""/>
        <p:cNvGrpSpPr/>
        <p:nvPr/>
      </p:nvGrpSpPr>
      <p:grpSpPr>
        <a:xfrm>
          <a:off x="0" y="0"/>
          <a:ext cx="0" cy="0"/>
          <a:chOff x="0" y="0"/>
          <a:chExt cx="0" cy="0"/>
        </a:xfrm>
      </p:grpSpPr>
      <p:cxnSp>
        <p:nvCxnSpPr>
          <p:cNvPr id="5" name="Straight Connector 4"/>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rIns="91440"/>
          <a:lstStyle>
            <a:lvl1pPr marL="0" indent="0">
              <a:defRPr>
                <a:solidFill>
                  <a:schemeClr val="tx2"/>
                </a:solidFill>
              </a:defRPr>
            </a:lvl1pPr>
          </a:lstStyle>
          <a:p>
            <a:r>
              <a:rPr lang="en-US" smtClean="0"/>
              <a:t>Click to edit Master title style</a:t>
            </a:r>
            <a:endParaRPr lang="en-US" dirty="0"/>
          </a:p>
        </p:txBody>
      </p:sp>
      <p:sp>
        <p:nvSpPr>
          <p:cNvPr id="93" name="Text Placeholder 2"/>
          <p:cNvSpPr>
            <a:spLocks noGrp="1"/>
          </p:cNvSpPr>
          <p:nvPr>
            <p:ph idx="1"/>
          </p:nvPr>
        </p:nvSpPr>
        <p:spPr bwMode="auto">
          <a:xfrm>
            <a:off x="458878" y="1143000"/>
            <a:ext cx="8227922" cy="4572000"/>
          </a:xfrm>
          <a:prstGeom prst="rect">
            <a:avLst/>
          </a:prstGeom>
          <a:noFill/>
          <a:ln w="9525">
            <a:noFill/>
            <a:miter lim="800000"/>
            <a:headEnd/>
            <a:tailEnd/>
          </a:ln>
        </p:spPr>
        <p:txBody>
          <a:bodyPr/>
          <a:lstStyle>
            <a:lvl1pPr marL="168275" indent="-182880">
              <a:lnSpc>
                <a:spcPts val="1920"/>
              </a:lnSpc>
              <a:spcAft>
                <a:spcPts val="400"/>
              </a:spcAft>
              <a:defRPr sz="1600"/>
            </a:lvl1pPr>
            <a:lvl2pPr>
              <a:lnSpc>
                <a:spcPts val="1400"/>
              </a:lnSpc>
              <a:spcBef>
                <a:spcPts val="600"/>
              </a:spcBef>
              <a:spcAft>
                <a:spcPts val="400"/>
              </a:spcAft>
              <a:defRPr sz="1400"/>
            </a:lvl2pPr>
            <a:lvl3pPr>
              <a:lnSpc>
                <a:spcPts val="1400"/>
              </a:lnSpc>
              <a:spcBef>
                <a:spcPts val="600"/>
              </a:spcBef>
              <a:spcAft>
                <a:spcPts val="400"/>
              </a:spcAft>
              <a:defRPr sz="1100"/>
            </a:lvl3pPr>
            <a:lvl4pPr>
              <a:lnSpc>
                <a:spcPts val="1400"/>
              </a:lnSpc>
              <a:spcBef>
                <a:spcPts val="400"/>
              </a:spcBef>
              <a:spcAft>
                <a:spcPts val="200"/>
              </a:spcAft>
              <a:defRPr sz="1100"/>
            </a:lvl4pPr>
            <a:lvl5pPr>
              <a:lnSpc>
                <a:spcPts val="1400"/>
              </a:lnSpc>
              <a:spcBef>
                <a:spcPts val="0"/>
              </a:spcBef>
              <a:spcAft>
                <a:spcPts val="600"/>
              </a:spcAft>
              <a:defRPr sz="1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ext Placeholder 4"/>
          <p:cNvSpPr>
            <a:spLocks noGrp="1"/>
          </p:cNvSpPr>
          <p:nvPr>
            <p:ph type="body" sz="quarter" idx="11"/>
          </p:nvPr>
        </p:nvSpPr>
        <p:spPr>
          <a:xfrm>
            <a:off x="459396" y="6118644"/>
            <a:ext cx="6170004" cy="454110"/>
          </a:xfrm>
        </p:spPr>
        <p:txBody>
          <a:bodyPr anchor="b"/>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
        <p:nvSpPr>
          <p:cNvPr id="6" name="Slide Number Placeholder 1"/>
          <p:cNvSpPr>
            <a:spLocks noGrp="1"/>
          </p:cNvSpPr>
          <p:nvPr>
            <p:ph type="sldNum" sz="quarter" idx="12"/>
          </p:nvPr>
        </p:nvSpPr>
        <p:spPr/>
        <p:txBody>
          <a:bodyPr/>
          <a:lstStyle>
            <a:lvl1pPr>
              <a:defRPr/>
            </a:lvl1pPr>
          </a:lstStyle>
          <a:p>
            <a:pPr>
              <a:defRPr/>
            </a:pPr>
            <a:fld id="{11E52148-FE65-4A96-850E-852F2339926A}"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No Bullets">
    <p:spTree>
      <p:nvGrpSpPr>
        <p:cNvPr id="1" name=""/>
        <p:cNvGrpSpPr/>
        <p:nvPr/>
      </p:nvGrpSpPr>
      <p:grpSpPr>
        <a:xfrm>
          <a:off x="0" y="0"/>
          <a:ext cx="0" cy="0"/>
          <a:chOff x="0" y="0"/>
          <a:chExt cx="0" cy="0"/>
        </a:xfrm>
      </p:grpSpPr>
      <p:cxnSp>
        <p:nvCxnSpPr>
          <p:cNvPr id="5" name="Straight Connector 4"/>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rIns="91440"/>
          <a:lstStyle>
            <a:lvl1pPr marL="0" indent="0">
              <a:defRPr>
                <a:solidFill>
                  <a:schemeClr val="tx2"/>
                </a:solidFill>
              </a:defRPr>
            </a:lvl1pPr>
          </a:lstStyle>
          <a:p>
            <a:r>
              <a:rPr lang="en-US" smtClean="0"/>
              <a:t>Click to edit Master title style</a:t>
            </a:r>
            <a:endParaRPr lang="en-US" dirty="0"/>
          </a:p>
        </p:txBody>
      </p:sp>
      <p:sp>
        <p:nvSpPr>
          <p:cNvPr id="93" name="Text Placeholder 2"/>
          <p:cNvSpPr>
            <a:spLocks noGrp="1"/>
          </p:cNvSpPr>
          <p:nvPr>
            <p:ph idx="1"/>
          </p:nvPr>
        </p:nvSpPr>
        <p:spPr bwMode="auto">
          <a:xfrm>
            <a:off x="457200" y="1066800"/>
            <a:ext cx="8229600" cy="5029200"/>
          </a:xfrm>
          <a:prstGeom prst="rect">
            <a:avLst/>
          </a:prstGeom>
          <a:noFill/>
          <a:ln w="9525">
            <a:noFill/>
            <a:miter lim="800000"/>
            <a:headEnd/>
            <a:tailEnd/>
          </a:ln>
        </p:spPr>
        <p:txBody>
          <a:bodyPr/>
          <a:lstStyle>
            <a:lvl1pPr marL="0" indent="0">
              <a:buFontTx/>
              <a:buNone/>
              <a:defRPr sz="1600">
                <a:solidFill>
                  <a:schemeClr val="bg1"/>
                </a:solidFill>
                <a:latin typeface="+mn-lt"/>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smtClean="0"/>
              <a:t>Click to edit Master text styles</a:t>
            </a:r>
          </a:p>
        </p:txBody>
      </p:sp>
      <p:sp>
        <p:nvSpPr>
          <p:cNvPr id="7" name="Text Placeholder 4"/>
          <p:cNvSpPr>
            <a:spLocks noGrp="1"/>
          </p:cNvSpPr>
          <p:nvPr>
            <p:ph type="body" sz="quarter" idx="11"/>
          </p:nvPr>
        </p:nvSpPr>
        <p:spPr>
          <a:xfrm>
            <a:off x="459396" y="6118644"/>
            <a:ext cx="6170004" cy="454110"/>
          </a:xfrm>
        </p:spPr>
        <p:txBody>
          <a:bodyPr anchor="b"/>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
        <p:nvSpPr>
          <p:cNvPr id="6" name="Slide Number Placeholder 1"/>
          <p:cNvSpPr>
            <a:spLocks noGrp="1"/>
          </p:cNvSpPr>
          <p:nvPr>
            <p:ph type="sldNum" sz="quarter" idx="12"/>
          </p:nvPr>
        </p:nvSpPr>
        <p:spPr/>
        <p:txBody>
          <a:bodyPr/>
          <a:lstStyle>
            <a:lvl1pPr>
              <a:defRPr/>
            </a:lvl1pPr>
          </a:lstStyle>
          <a:p>
            <a:pPr>
              <a:defRPr/>
            </a:pPr>
            <a:fld id="{56FE5162-94EF-4124-8801-C557D3B26ED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Primary Heading with Content">
    <p:spTree>
      <p:nvGrpSpPr>
        <p:cNvPr id="1" name=""/>
        <p:cNvGrpSpPr/>
        <p:nvPr/>
      </p:nvGrpSpPr>
      <p:grpSpPr>
        <a:xfrm>
          <a:off x="0" y="0"/>
          <a:ext cx="0" cy="0"/>
          <a:chOff x="0" y="0"/>
          <a:chExt cx="0" cy="0"/>
        </a:xfrm>
      </p:grpSpPr>
      <p:cxnSp>
        <p:nvCxnSpPr>
          <p:cNvPr id="6" name="Straight Connector 5"/>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Text Placeholder 2"/>
          <p:cNvSpPr>
            <a:spLocks noGrp="1"/>
          </p:cNvSpPr>
          <p:nvPr>
            <p:ph idx="13"/>
          </p:nvPr>
        </p:nvSpPr>
        <p:spPr bwMode="auto">
          <a:xfrm>
            <a:off x="457200" y="1905000"/>
            <a:ext cx="8229600" cy="3962400"/>
          </a:xfrm>
          <a:prstGeom prst="rect">
            <a:avLst/>
          </a:prstGeom>
          <a:noFill/>
          <a:ln w="9525">
            <a:noFill/>
            <a:miter lim="800000"/>
            <a:headEnd/>
            <a:tailEnd/>
          </a:ln>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Title 8"/>
          <p:cNvSpPr>
            <a:spLocks noGrp="1"/>
          </p:cNvSpPr>
          <p:nvPr>
            <p:ph type="title"/>
          </p:nvPr>
        </p:nvSpPr>
        <p:spPr/>
        <p:txBody>
          <a:bodyPr rIns="91440"/>
          <a:lstStyle>
            <a:lvl1pPr marL="0" indent="0">
              <a:defRPr>
                <a:solidFill>
                  <a:schemeClr val="tx2"/>
                </a:solidFill>
              </a:defRPr>
            </a:lvl1pPr>
          </a:lstStyle>
          <a:p>
            <a:r>
              <a:rPr lang="en-US" smtClean="0"/>
              <a:t>Click to edit Master title style</a:t>
            </a:r>
            <a:endParaRPr lang="en-US" dirty="0"/>
          </a:p>
        </p:txBody>
      </p:sp>
      <p:sp>
        <p:nvSpPr>
          <p:cNvPr id="17" name="Text Placeholder 2"/>
          <p:cNvSpPr>
            <a:spLocks noGrp="1"/>
          </p:cNvSpPr>
          <p:nvPr>
            <p:ph idx="10"/>
          </p:nvPr>
        </p:nvSpPr>
        <p:spPr bwMode="auto">
          <a:xfrm>
            <a:off x="457200" y="1066800"/>
            <a:ext cx="8229600" cy="685800"/>
          </a:xfrm>
          <a:prstGeom prst="rect">
            <a:avLst/>
          </a:prstGeom>
          <a:noFill/>
          <a:ln w="9525">
            <a:noFill/>
            <a:miter lim="800000"/>
            <a:headEnd/>
            <a:tailEnd/>
          </a:ln>
        </p:spPr>
        <p:txBody>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smtClean="0"/>
              <a:t>Click to edit Master text styles</a:t>
            </a:r>
          </a:p>
        </p:txBody>
      </p:sp>
      <p:sp>
        <p:nvSpPr>
          <p:cNvPr id="10" name="Text Placeholder 4"/>
          <p:cNvSpPr>
            <a:spLocks noGrp="1"/>
          </p:cNvSpPr>
          <p:nvPr>
            <p:ph type="body" sz="quarter" idx="11"/>
          </p:nvPr>
        </p:nvSpPr>
        <p:spPr>
          <a:xfrm>
            <a:off x="459396" y="6118644"/>
            <a:ext cx="6170004" cy="454110"/>
          </a:xfrm>
        </p:spPr>
        <p:txBody>
          <a:bodyPr anchor="b"/>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
        <p:nvSpPr>
          <p:cNvPr id="7" name="Slide Number Placeholder 1"/>
          <p:cNvSpPr>
            <a:spLocks noGrp="1"/>
          </p:cNvSpPr>
          <p:nvPr>
            <p:ph type="sldNum" sz="quarter" idx="14"/>
          </p:nvPr>
        </p:nvSpPr>
        <p:spPr/>
        <p:txBody>
          <a:bodyPr/>
          <a:lstStyle>
            <a:lvl1pPr>
              <a:defRPr/>
            </a:lvl1pPr>
          </a:lstStyle>
          <a:p>
            <a:pPr>
              <a:defRPr/>
            </a:pPr>
            <a:fld id="{E86FABB9-22B6-470F-8D09-A711F1E49D3F}"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cxnSp>
        <p:nvCxnSpPr>
          <p:cNvPr id="6" name="Straight Connector 5"/>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267200" y="1357313"/>
            <a:ext cx="0" cy="4510087"/>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rIns="91440"/>
          <a:lstStyle>
            <a:lvl1pPr marL="0" indent="0">
              <a:defRPr>
                <a:solidFill>
                  <a:schemeClr val="tx2"/>
                </a:solidFill>
              </a:defRPr>
            </a:lvl1pPr>
          </a:lstStyle>
          <a:p>
            <a:r>
              <a:rPr lang="en-US" smtClean="0"/>
              <a:t>Click to edit Master title style</a:t>
            </a:r>
            <a:endParaRPr lang="en-US" dirty="0"/>
          </a:p>
        </p:txBody>
      </p:sp>
      <p:sp>
        <p:nvSpPr>
          <p:cNvPr id="94" name="Text Placeholder 2"/>
          <p:cNvSpPr>
            <a:spLocks noGrp="1"/>
          </p:cNvSpPr>
          <p:nvPr>
            <p:ph idx="1"/>
          </p:nvPr>
        </p:nvSpPr>
        <p:spPr bwMode="auto">
          <a:xfrm>
            <a:off x="4724400" y="1371600"/>
            <a:ext cx="3962400" cy="4495800"/>
          </a:xfrm>
          <a:prstGeom prst="rect">
            <a:avLst/>
          </a:prstGeom>
          <a:noFill/>
          <a:ln w="9525">
            <a:noFill/>
            <a:miter lim="800000"/>
            <a:headEnd/>
            <a:tailEnd/>
          </a:ln>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6" name="Text Placeholder 2"/>
          <p:cNvSpPr>
            <a:spLocks noGrp="1"/>
          </p:cNvSpPr>
          <p:nvPr>
            <p:ph idx="10"/>
          </p:nvPr>
        </p:nvSpPr>
        <p:spPr bwMode="auto">
          <a:xfrm>
            <a:off x="458878" y="1318848"/>
            <a:ext cx="3429000" cy="4495800"/>
          </a:xfrm>
          <a:prstGeom prst="rect">
            <a:avLst/>
          </a:prstGeom>
          <a:noFill/>
          <a:ln w="9525">
            <a:noFill/>
            <a:miter lim="800000"/>
            <a:headEnd/>
            <a:tailEnd/>
          </a:ln>
        </p:spPr>
        <p:txBody>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smtClean="0"/>
              <a:t>Click to edit Master text styles</a:t>
            </a:r>
          </a:p>
        </p:txBody>
      </p:sp>
      <p:sp>
        <p:nvSpPr>
          <p:cNvPr id="10" name="Text Placeholder 4"/>
          <p:cNvSpPr>
            <a:spLocks noGrp="1"/>
          </p:cNvSpPr>
          <p:nvPr>
            <p:ph type="body" sz="quarter" idx="11"/>
          </p:nvPr>
        </p:nvSpPr>
        <p:spPr>
          <a:xfrm>
            <a:off x="459396" y="6118644"/>
            <a:ext cx="6170004" cy="454110"/>
          </a:xfrm>
        </p:spPr>
        <p:txBody>
          <a:bodyPr anchor="b"/>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
        <p:nvSpPr>
          <p:cNvPr id="8" name="Slide Number Placeholder 1"/>
          <p:cNvSpPr>
            <a:spLocks noGrp="1"/>
          </p:cNvSpPr>
          <p:nvPr>
            <p:ph type="sldNum" sz="quarter" idx="12"/>
          </p:nvPr>
        </p:nvSpPr>
        <p:spPr/>
        <p:txBody>
          <a:bodyPr/>
          <a:lstStyle>
            <a:lvl1pPr>
              <a:defRPr/>
            </a:lvl1pPr>
          </a:lstStyle>
          <a:p>
            <a:pPr>
              <a:defRPr/>
            </a:pPr>
            <a:fld id="{9225BCF9-82FD-4272-8C81-B6157FE43DD7}"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 option 2">
    <p:spTree>
      <p:nvGrpSpPr>
        <p:cNvPr id="1" name=""/>
        <p:cNvGrpSpPr/>
        <p:nvPr/>
      </p:nvGrpSpPr>
      <p:grpSpPr>
        <a:xfrm>
          <a:off x="0" y="0"/>
          <a:ext cx="0" cy="0"/>
          <a:chOff x="0" y="0"/>
          <a:chExt cx="0" cy="0"/>
        </a:xfrm>
      </p:grpSpPr>
      <p:cxnSp>
        <p:nvCxnSpPr>
          <p:cNvPr id="8" name="Straight Connector 7"/>
          <p:cNvCxnSpPr/>
          <p:nvPr userDrawn="1"/>
        </p:nvCxnSpPr>
        <p:spPr>
          <a:xfrm>
            <a:off x="4572000" y="1357313"/>
            <a:ext cx="0" cy="4510087"/>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a:p>
        </p:txBody>
      </p:sp>
      <p:sp>
        <p:nvSpPr>
          <p:cNvPr id="6" name="Text Placeholder 5"/>
          <p:cNvSpPr>
            <a:spLocks noGrp="1"/>
          </p:cNvSpPr>
          <p:nvPr>
            <p:ph type="body" sz="quarter" idx="11"/>
          </p:nvPr>
        </p:nvSpPr>
        <p:spPr>
          <a:xfrm>
            <a:off x="533400" y="12954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2"/>
          </p:nvPr>
        </p:nvSpPr>
        <p:spPr>
          <a:xfrm>
            <a:off x="4724400" y="1295400"/>
            <a:ext cx="3962400" cy="4419600"/>
          </a:xfrm>
        </p:spPr>
        <p:txBody>
          <a:bodyPr/>
          <a:lstStyle>
            <a:lvl1pPr marL="0" indent="0">
              <a:buNone/>
              <a:defRPr/>
            </a:lvl1pPr>
          </a:lstStyle>
          <a:p>
            <a:pPr lvl="0"/>
            <a:r>
              <a:rPr lang="en-US" smtClean="0"/>
              <a:t>Click to edit Master text styles</a:t>
            </a:r>
          </a:p>
        </p:txBody>
      </p:sp>
      <p:sp>
        <p:nvSpPr>
          <p:cNvPr id="7" name="Text Placeholder 4"/>
          <p:cNvSpPr>
            <a:spLocks noGrp="1"/>
          </p:cNvSpPr>
          <p:nvPr>
            <p:ph type="body" sz="quarter" idx="13"/>
          </p:nvPr>
        </p:nvSpPr>
        <p:spPr>
          <a:xfrm>
            <a:off x="459396" y="6118644"/>
            <a:ext cx="6170004" cy="454110"/>
          </a:xfrm>
        </p:spPr>
        <p:txBody>
          <a:bodyPr anchor="b"/>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
        <p:nvSpPr>
          <p:cNvPr id="9" name="Slide Number Placeholder 2"/>
          <p:cNvSpPr>
            <a:spLocks noGrp="1"/>
          </p:cNvSpPr>
          <p:nvPr>
            <p:ph type="sldNum" sz="quarter" idx="14"/>
          </p:nvPr>
        </p:nvSpPr>
        <p:spPr/>
        <p:txBody>
          <a:bodyPr/>
          <a:lstStyle>
            <a:lvl1pPr>
              <a:defRPr/>
            </a:lvl1pPr>
          </a:lstStyle>
          <a:p>
            <a:pPr>
              <a:defRPr/>
            </a:pPr>
            <a:fld id="{B11B252D-54E4-480B-A703-3808680B226D}"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p:spTree>
      <p:nvGrpSpPr>
        <p:cNvPr id="1" name=""/>
        <p:cNvGrpSpPr/>
        <p:nvPr/>
      </p:nvGrpSpPr>
      <p:grpSpPr>
        <a:xfrm>
          <a:off x="0" y="0"/>
          <a:ext cx="0" cy="0"/>
          <a:chOff x="0" y="0"/>
          <a:chExt cx="0" cy="0"/>
        </a:xfrm>
      </p:grpSpPr>
      <p:pic>
        <p:nvPicPr>
          <p:cNvPr id="4" name="Picture 7" descr="EVIM_Signature_white [Converted].ai"/>
          <p:cNvPicPr>
            <a:picLocks noChangeAspect="1"/>
          </p:cNvPicPr>
          <p:nvPr/>
        </p:nvPicPr>
        <p:blipFill>
          <a:blip r:embed="rId2" cstate="print"/>
          <a:srcRect/>
          <a:stretch>
            <a:fillRect/>
          </a:stretch>
        </p:blipFill>
        <p:spPr bwMode="auto">
          <a:xfrm>
            <a:off x="433388" y="400050"/>
            <a:ext cx="1127125" cy="287338"/>
          </a:xfrm>
          <a:prstGeom prst="rect">
            <a:avLst/>
          </a:prstGeom>
          <a:noFill/>
          <a:ln w="9525">
            <a:noFill/>
            <a:miter lim="800000"/>
            <a:headEnd/>
            <a:tailEnd/>
          </a:ln>
        </p:spPr>
      </p:pic>
      <p:pic>
        <p:nvPicPr>
          <p:cNvPr id="5" name="Picture 8" descr="EVIM_Signature_Black.eps"/>
          <p:cNvPicPr>
            <a:picLocks noChangeAspect="1"/>
          </p:cNvPicPr>
          <p:nvPr userDrawn="1"/>
        </p:nvPicPr>
        <p:blipFill>
          <a:blip r:embed="rId3" cstate="print"/>
          <a:srcRect/>
          <a:stretch>
            <a:fillRect/>
          </a:stretch>
        </p:blipFill>
        <p:spPr bwMode="auto">
          <a:xfrm>
            <a:off x="7056438" y="6140450"/>
            <a:ext cx="1630362" cy="412750"/>
          </a:xfrm>
          <a:prstGeom prst="rect">
            <a:avLst/>
          </a:prstGeom>
          <a:noFill/>
          <a:ln w="9525">
            <a:noFill/>
            <a:miter lim="800000"/>
            <a:headEnd/>
            <a:tailEnd/>
          </a:ln>
        </p:spPr>
      </p:pic>
      <p:sp>
        <p:nvSpPr>
          <p:cNvPr id="15" name="Text Placeholder 15"/>
          <p:cNvSpPr>
            <a:spLocks noGrp="1"/>
          </p:cNvSpPr>
          <p:nvPr>
            <p:ph type="body" sz="quarter" idx="10"/>
          </p:nvPr>
        </p:nvSpPr>
        <p:spPr>
          <a:xfrm>
            <a:off x="455891" y="3048000"/>
            <a:ext cx="8078509" cy="914400"/>
          </a:xfrm>
        </p:spPr>
        <p:txBody>
          <a:bodyPr/>
          <a:lstStyle>
            <a:lvl1pPr marL="0" indent="0">
              <a:lnSpc>
                <a:spcPct val="100000"/>
              </a:lnSpc>
              <a:spcBef>
                <a:spcPts val="0"/>
              </a:spcBef>
              <a:buNone/>
              <a:defRPr sz="2000" baseline="0">
                <a:solidFill>
                  <a:schemeClr val="bg1"/>
                </a:solidFill>
              </a:defRPr>
            </a:lvl1pPr>
          </a:lstStyle>
          <a:p>
            <a:pPr lvl="0"/>
            <a:r>
              <a:rPr lang="en-US" smtClean="0"/>
              <a:t>Click to edit Master text styles</a:t>
            </a:r>
          </a:p>
        </p:txBody>
      </p:sp>
      <p:sp>
        <p:nvSpPr>
          <p:cNvPr id="16" name="Title 13"/>
          <p:cNvSpPr>
            <a:spLocks noGrp="1"/>
          </p:cNvSpPr>
          <p:nvPr>
            <p:ph type="title"/>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smtClean="0"/>
              <a:t>Click to edit Master title style</a:t>
            </a:r>
            <a:endParaRPr lang="en-US" dirty="0"/>
          </a:p>
        </p:txBody>
      </p:sp>
      <p:sp>
        <p:nvSpPr>
          <p:cNvPr id="6" name="Slide Number Placeholder 1"/>
          <p:cNvSpPr>
            <a:spLocks noGrp="1"/>
          </p:cNvSpPr>
          <p:nvPr>
            <p:ph type="sldNum" sz="quarter" idx="11"/>
          </p:nvPr>
        </p:nvSpPr>
        <p:spPr/>
        <p:txBody>
          <a:bodyPr/>
          <a:lstStyle>
            <a:lvl1pPr algn="r">
              <a:defRPr sz="800">
                <a:solidFill>
                  <a:schemeClr val="bg1"/>
                </a:solidFill>
              </a:defRPr>
            </a:lvl1pPr>
          </a:lstStyle>
          <a:p>
            <a:pPr>
              <a:defRPr/>
            </a:pPr>
            <a:fld id="{C9545416-F97F-4923-B8CE-4810BFD8F6AF}"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Final Slide">
    <p:spTree>
      <p:nvGrpSpPr>
        <p:cNvPr id="1" name=""/>
        <p:cNvGrpSpPr/>
        <p:nvPr/>
      </p:nvGrpSpPr>
      <p:grpSpPr>
        <a:xfrm>
          <a:off x="0" y="0"/>
          <a:ext cx="0" cy="0"/>
          <a:chOff x="0" y="0"/>
          <a:chExt cx="0" cy="0"/>
        </a:xfrm>
      </p:grpSpPr>
      <p:pic>
        <p:nvPicPr>
          <p:cNvPr id="6" name="Picture 7" descr="EVIM_Signature_Black.eps"/>
          <p:cNvPicPr>
            <a:picLocks noChangeAspect="1"/>
          </p:cNvPicPr>
          <p:nvPr userDrawn="1"/>
        </p:nvPicPr>
        <p:blipFill>
          <a:blip r:embed="rId2" cstate="print"/>
          <a:srcRect/>
          <a:stretch>
            <a:fillRect/>
          </a:stretch>
        </p:blipFill>
        <p:spPr bwMode="auto">
          <a:xfrm>
            <a:off x="457200" y="433388"/>
            <a:ext cx="2705100" cy="685800"/>
          </a:xfrm>
          <a:prstGeom prst="rect">
            <a:avLst/>
          </a:prstGeom>
          <a:noFill/>
          <a:ln w="9525">
            <a:noFill/>
            <a:miter lim="800000"/>
            <a:headEnd/>
            <a:tailEnd/>
          </a:ln>
        </p:spPr>
      </p:pic>
      <p:sp>
        <p:nvSpPr>
          <p:cNvPr id="5" name="Title 4"/>
          <p:cNvSpPr>
            <a:spLocks noGrp="1"/>
          </p:cNvSpPr>
          <p:nvPr>
            <p:ph type="title"/>
          </p:nvPr>
        </p:nvSpPr>
        <p:spPr>
          <a:xfrm>
            <a:off x="459376" y="2667000"/>
            <a:ext cx="7931727" cy="762000"/>
          </a:xfrm>
        </p:spPr>
        <p:txBody>
          <a:bodyPr/>
          <a:lstStyle>
            <a:lvl1pPr>
              <a:defRPr sz="340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459694" y="3475038"/>
            <a:ext cx="7954962" cy="2376487"/>
          </a:xfrm>
        </p:spPr>
        <p:txBody>
          <a:bodyPr/>
          <a:lstStyle>
            <a:lvl1pPr marL="0" indent="0">
              <a:lnSpc>
                <a:spcPct val="100000"/>
              </a:lnSpc>
              <a:spcBef>
                <a:spcPts val="0"/>
              </a:spcBef>
              <a:spcAft>
                <a:spcPts val="0"/>
              </a:spcAft>
              <a:buNone/>
              <a:defRPr sz="2000">
                <a:solidFill>
                  <a:schemeClr val="bg1"/>
                </a:solidFill>
              </a:defRPr>
            </a:lvl1pPr>
            <a:lvl2pPr marL="230187" indent="0">
              <a:buFont typeface="Arial" pitchFamily="34" charset="0"/>
              <a:buNone/>
              <a:defRPr>
                <a:solidFill>
                  <a:schemeClr val="bg1"/>
                </a:solidFill>
              </a:defRPr>
            </a:lvl2pPr>
            <a:lvl3pPr marL="461962" indent="0">
              <a:buFont typeface="Arial" pitchFamily="34" charset="0"/>
              <a:buNone/>
              <a:defRPr>
                <a:solidFill>
                  <a:schemeClr val="bg1"/>
                </a:solidFill>
              </a:defRPr>
            </a:lvl3pPr>
            <a:lvl4pPr marL="687387" indent="0">
              <a:buFont typeface="Arial" pitchFamily="34" charset="0"/>
              <a:buNone/>
              <a:defRPr>
                <a:solidFill>
                  <a:schemeClr val="bg1"/>
                </a:solidFill>
              </a:defRPr>
            </a:lvl4pPr>
            <a:lvl5pPr marL="796925" indent="0">
              <a:buFont typeface="Arial" pitchFamily="34" charset="0"/>
              <a:buNone/>
              <a:defRPr>
                <a:solidFill>
                  <a:schemeClr val="bg1"/>
                </a:solidFill>
              </a:defRPr>
            </a:lvl5pPr>
          </a:lstStyle>
          <a:p>
            <a:pPr lvl="0"/>
            <a:r>
              <a:rPr lang="en-US" smtClean="0"/>
              <a:t>Click to edit Master text styles</a:t>
            </a:r>
          </a:p>
        </p:txBody>
      </p:sp>
      <p:sp>
        <p:nvSpPr>
          <p:cNvPr id="7" name="Slide Number Placeholder 1"/>
          <p:cNvSpPr>
            <a:spLocks noGrp="1"/>
          </p:cNvSpPr>
          <p:nvPr>
            <p:ph type="sldNum" sz="quarter" idx="11"/>
          </p:nvPr>
        </p:nvSpPr>
        <p:spPr/>
        <p:txBody>
          <a:bodyPr/>
          <a:lstStyle>
            <a:lvl1pPr algn="r">
              <a:defRPr sz="800">
                <a:solidFill>
                  <a:schemeClr val="bg1"/>
                </a:solidFill>
              </a:defRPr>
            </a:lvl1pPr>
          </a:lstStyle>
          <a:p>
            <a:pPr>
              <a:defRPr/>
            </a:pPr>
            <a:fld id="{B6B8251B-185B-4969-A2E3-B175A523FE9E}"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4" name="Group 7"/>
          <p:cNvGrpSpPr>
            <a:grpSpLocks/>
          </p:cNvGrpSpPr>
          <p:nvPr userDrawn="1"/>
        </p:nvGrpSpPr>
        <p:grpSpPr bwMode="auto">
          <a:xfrm>
            <a:off x="446088" y="1069975"/>
            <a:ext cx="5278437" cy="4303713"/>
            <a:chOff x="445428" y="1069253"/>
            <a:chExt cx="5279683" cy="4304074"/>
          </a:xfrm>
        </p:grpSpPr>
        <p:sp>
          <p:nvSpPr>
            <p:cNvPr id="6" name="TextBox 5"/>
            <p:cNvSpPr txBox="1">
              <a:spLocks noChangeArrowheads="1"/>
            </p:cNvSpPr>
            <p:nvPr userDrawn="1"/>
          </p:nvSpPr>
          <p:spPr bwMode="auto">
            <a:xfrm>
              <a:off x="456543" y="1069253"/>
              <a:ext cx="1259185" cy="152413"/>
            </a:xfrm>
            <a:prstGeom prst="rect">
              <a:avLst/>
            </a:prstGeom>
            <a:noFill/>
            <a:ln>
              <a:noFill/>
            </a:ln>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30000"/>
                </a:spcBef>
                <a:buClr>
                  <a:schemeClr val="bg1"/>
                </a:buClr>
                <a:defRPr/>
              </a:pPr>
              <a:r>
                <a:rPr lang="en-US" sz="1100" b="1" dirty="0" smtClean="0">
                  <a:solidFill>
                    <a:schemeClr val="bg1"/>
                  </a:solidFill>
                </a:rPr>
                <a:t>Primary Palette</a:t>
              </a:r>
            </a:p>
          </p:txBody>
        </p:sp>
        <p:sp>
          <p:nvSpPr>
            <p:cNvPr id="7" name="TextBox 6"/>
            <p:cNvSpPr txBox="1">
              <a:spLocks noChangeArrowheads="1"/>
            </p:cNvSpPr>
            <p:nvPr userDrawn="1"/>
          </p:nvSpPr>
          <p:spPr bwMode="auto">
            <a:xfrm>
              <a:off x="445428" y="2512412"/>
              <a:ext cx="1222664" cy="152413"/>
            </a:xfrm>
            <a:prstGeom prst="rect">
              <a:avLst/>
            </a:prstGeom>
            <a:noFill/>
            <a:ln>
              <a:noFill/>
            </a:ln>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30000"/>
                </a:spcBef>
                <a:buClr>
                  <a:schemeClr val="bg1"/>
                </a:buClr>
                <a:defRPr/>
              </a:pPr>
              <a:r>
                <a:rPr lang="en-US" sz="1100" b="1" dirty="0" smtClean="0">
                  <a:solidFill>
                    <a:schemeClr val="bg1"/>
                  </a:solidFill>
                </a:rPr>
                <a:t>Secondary Palette</a:t>
              </a:r>
            </a:p>
          </p:txBody>
        </p:sp>
        <p:sp>
          <p:nvSpPr>
            <p:cNvPr id="8" name="Flowchart: Document 10"/>
            <p:cNvSpPr>
              <a:spLocks noChangeArrowheads="1"/>
            </p:cNvSpPr>
            <p:nvPr userDrawn="1"/>
          </p:nvSpPr>
          <p:spPr bwMode="auto">
            <a:xfrm>
              <a:off x="464482" y="2733093"/>
              <a:ext cx="784410" cy="831920"/>
            </a:xfrm>
            <a:prstGeom prst="flowChartDocument">
              <a:avLst/>
            </a:prstGeom>
            <a:solidFill>
              <a:schemeClr val="tx1"/>
            </a:solidFill>
            <a:ln w="9525">
              <a:noFill/>
              <a:miter lim="800000"/>
              <a:headEnd/>
              <a:tailEnd/>
            </a:ln>
          </p:spPr>
          <p:txBody>
            <a:bodyPr lIns="0" tIns="0" rIns="0" bIns="0" anchor="ctr"/>
            <a:lstStyle/>
            <a:p>
              <a:pPr algn="ctr" defTabSz="1371600" eaLnBrk="0" hangingPunct="0">
                <a:buClr>
                  <a:schemeClr val="bg2"/>
                </a:buClr>
              </a:pPr>
              <a:r>
                <a:rPr lang="en-US" sz="1200" b="1">
                  <a:solidFill>
                    <a:srgbClr val="FFFFFF"/>
                  </a:solidFill>
                  <a:ea typeface="Geneva"/>
                  <a:cs typeface="Geneva"/>
                </a:rPr>
                <a:t>Black</a:t>
              </a:r>
            </a:p>
          </p:txBody>
        </p:sp>
        <p:sp>
          <p:nvSpPr>
            <p:cNvPr id="9" name="Flowchart: Document 11"/>
            <p:cNvSpPr>
              <a:spLocks noChangeArrowheads="1"/>
            </p:cNvSpPr>
            <p:nvPr userDrawn="1"/>
          </p:nvSpPr>
          <p:spPr bwMode="auto">
            <a:xfrm>
              <a:off x="1363220" y="2733093"/>
              <a:ext cx="785997" cy="831920"/>
            </a:xfrm>
            <a:prstGeom prst="flowChartDocument">
              <a:avLst/>
            </a:prstGeom>
            <a:solidFill>
              <a:schemeClr val="bg2"/>
            </a:solidFill>
            <a:ln w="9525">
              <a:noFill/>
              <a:miter lim="800000"/>
              <a:headEnd/>
              <a:tailEnd/>
            </a:ln>
          </p:spPr>
          <p:txBody>
            <a:bodyPr lIns="0" tIns="0" rIns="0" bIns="0" anchor="ctr"/>
            <a:lstStyle/>
            <a:p>
              <a:pPr algn="ctr" defTabSz="1371600" eaLnBrk="0" hangingPunct="0">
                <a:lnSpc>
                  <a:spcPts val="1400"/>
                </a:lnSpc>
                <a:spcAft>
                  <a:spcPts val="1200"/>
                </a:spcAft>
                <a:buClr>
                  <a:schemeClr val="bg2"/>
                </a:buClr>
              </a:pPr>
              <a:r>
                <a:rPr lang="en-US" sz="1200" b="1">
                  <a:solidFill>
                    <a:srgbClr val="FFFFFF"/>
                  </a:solidFill>
                  <a:ea typeface="Geneva"/>
                  <a:cs typeface="Geneva"/>
                </a:rPr>
                <a:t>Lt. Blue</a:t>
              </a:r>
              <a:endParaRPr lang="en-US" sz="1200" b="1">
                <a:solidFill>
                  <a:schemeClr val="bg1"/>
                </a:solidFill>
                <a:ea typeface="Geneva"/>
                <a:cs typeface="Geneva"/>
              </a:endParaRPr>
            </a:p>
          </p:txBody>
        </p:sp>
        <p:sp>
          <p:nvSpPr>
            <p:cNvPr id="10" name="Flowchart: Document 12"/>
            <p:cNvSpPr>
              <a:spLocks noChangeArrowheads="1"/>
            </p:cNvSpPr>
            <p:nvPr userDrawn="1"/>
          </p:nvSpPr>
          <p:spPr bwMode="auto">
            <a:xfrm>
              <a:off x="2263544" y="2739443"/>
              <a:ext cx="784410" cy="831920"/>
            </a:xfrm>
            <a:prstGeom prst="flowChartDocument">
              <a:avLst/>
            </a:prstGeom>
            <a:solidFill>
              <a:schemeClr val="accent1"/>
            </a:solidFill>
            <a:ln w="9525">
              <a:noFill/>
              <a:miter lim="800000"/>
              <a:headEnd/>
              <a:tailEnd/>
            </a:ln>
          </p:spPr>
          <p:txBody>
            <a:bodyPr lIns="0" tIns="0" rIns="0" bIns="0" anchor="ctr"/>
            <a:lstStyle/>
            <a:p>
              <a:pPr algn="ctr" defTabSz="1371600" eaLnBrk="0" hangingPunct="0">
                <a:lnSpc>
                  <a:spcPts val="1400"/>
                </a:lnSpc>
                <a:spcAft>
                  <a:spcPts val="1200"/>
                </a:spcAft>
                <a:buClr>
                  <a:schemeClr val="bg2"/>
                </a:buClr>
              </a:pPr>
              <a:r>
                <a:rPr lang="en-US" sz="1200" b="1">
                  <a:solidFill>
                    <a:srgbClr val="FFFFFF"/>
                  </a:solidFill>
                  <a:ea typeface="Geneva"/>
                  <a:cs typeface="Geneva"/>
                </a:rPr>
                <a:t>Orange</a:t>
              </a:r>
              <a:endParaRPr lang="en-US" sz="1200" b="1">
                <a:solidFill>
                  <a:srgbClr val="FF9900"/>
                </a:solidFill>
                <a:ea typeface="Geneva"/>
                <a:cs typeface="Geneva"/>
              </a:endParaRPr>
            </a:p>
          </p:txBody>
        </p:sp>
        <p:sp>
          <p:nvSpPr>
            <p:cNvPr id="11" name="Flowchart: Document 13"/>
            <p:cNvSpPr>
              <a:spLocks noChangeArrowheads="1"/>
            </p:cNvSpPr>
            <p:nvPr userDrawn="1"/>
          </p:nvSpPr>
          <p:spPr bwMode="auto">
            <a:xfrm>
              <a:off x="3162281" y="2733093"/>
              <a:ext cx="778059" cy="823982"/>
            </a:xfrm>
            <a:prstGeom prst="flowChartDocument">
              <a:avLst/>
            </a:prstGeom>
            <a:solidFill>
              <a:schemeClr val="accent2"/>
            </a:solidFill>
            <a:ln w="9525">
              <a:noFill/>
              <a:miter lim="800000"/>
              <a:headEnd/>
              <a:tailEnd/>
            </a:ln>
          </p:spPr>
          <p:txBody>
            <a:bodyPr lIns="0" tIns="0" rIns="0" bIns="0" anchor="ctr"/>
            <a:lstStyle/>
            <a:p>
              <a:pPr algn="ctr" defTabSz="1371600" eaLnBrk="0" hangingPunct="0">
                <a:buClr>
                  <a:schemeClr val="bg2"/>
                </a:buClr>
              </a:pPr>
              <a:r>
                <a:rPr lang="en-US" sz="1200" b="1">
                  <a:solidFill>
                    <a:srgbClr val="FFFFFF"/>
                  </a:solidFill>
                  <a:ea typeface="Geneva"/>
                  <a:cs typeface="Geneva"/>
                </a:rPr>
                <a:t>Green</a:t>
              </a:r>
            </a:p>
          </p:txBody>
        </p:sp>
        <p:sp>
          <p:nvSpPr>
            <p:cNvPr id="12" name="Flowchart: Document 11"/>
            <p:cNvSpPr/>
            <p:nvPr userDrawn="1"/>
          </p:nvSpPr>
          <p:spPr>
            <a:xfrm>
              <a:off x="4054667" y="2733093"/>
              <a:ext cx="778059" cy="823982"/>
            </a:xfrm>
            <a:prstGeom prst="flowChartDocument">
              <a:avLst/>
            </a:prstGeom>
            <a:solidFill>
              <a:schemeClr val="accent3"/>
            </a:solidFill>
          </p:spPr>
          <p:txBody>
            <a:bodyPr lIns="0" tIns="0" rIns="0" bIns="0" anchor="ctr"/>
            <a:lstStyle/>
            <a:p>
              <a:pPr algn="ctr" defTabSz="1371600" eaLnBrk="0" hangingPunct="0">
                <a:spcBef>
                  <a:spcPts val="0"/>
                </a:spcBef>
                <a:spcAft>
                  <a:spcPts val="0"/>
                </a:spcAft>
                <a:buClr>
                  <a:schemeClr val="bg2"/>
                </a:buClr>
                <a:defRPr/>
              </a:pPr>
              <a:r>
                <a:rPr lang="en-US" sz="1200" b="1" dirty="0">
                  <a:solidFill>
                    <a:srgbClr val="FFFFFF"/>
                  </a:solidFill>
                  <a:latin typeface="Arial" charset="0"/>
                  <a:ea typeface="Geneva" pitchFamily="-106" charset="-128"/>
                  <a:cs typeface="+mn-cs"/>
                </a:rPr>
                <a:t>Sand</a:t>
              </a:r>
            </a:p>
          </p:txBody>
        </p:sp>
        <p:sp>
          <p:nvSpPr>
            <p:cNvPr id="13" name="Flowchart: Document 12"/>
            <p:cNvSpPr/>
            <p:nvPr userDrawn="1"/>
          </p:nvSpPr>
          <p:spPr>
            <a:xfrm>
              <a:off x="4947052" y="2733093"/>
              <a:ext cx="778059" cy="823982"/>
            </a:xfrm>
            <a:prstGeom prst="flowChartDocument">
              <a:avLst/>
            </a:prstGeom>
            <a:solidFill>
              <a:schemeClr val="accent4"/>
            </a:solidFill>
          </p:spPr>
          <p:txBody>
            <a:bodyPr lIns="0" tIns="0" rIns="0" bIns="0" anchor="ctr"/>
            <a:lstStyle/>
            <a:p>
              <a:pPr algn="ctr" defTabSz="1371600" eaLnBrk="0" hangingPunct="0">
                <a:spcBef>
                  <a:spcPts val="0"/>
                </a:spcBef>
                <a:spcAft>
                  <a:spcPts val="0"/>
                </a:spcAft>
                <a:buClr>
                  <a:schemeClr val="bg2"/>
                </a:buClr>
                <a:defRPr/>
              </a:pPr>
              <a:r>
                <a:rPr lang="en-US" sz="1200" b="1" dirty="0">
                  <a:solidFill>
                    <a:srgbClr val="FFFFFF"/>
                  </a:solidFill>
                  <a:latin typeface="Arial" charset="0"/>
                  <a:ea typeface="Geneva" pitchFamily="-106" charset="-128"/>
                  <a:cs typeface="+mn-cs"/>
                </a:rPr>
                <a:t>Purple</a:t>
              </a:r>
            </a:p>
          </p:txBody>
        </p:sp>
        <p:sp>
          <p:nvSpPr>
            <p:cNvPr id="14" name="Flowchart: Document 16"/>
            <p:cNvSpPr>
              <a:spLocks noChangeArrowheads="1"/>
            </p:cNvSpPr>
            <p:nvPr userDrawn="1"/>
          </p:nvSpPr>
          <p:spPr bwMode="auto">
            <a:xfrm>
              <a:off x="464482" y="1289935"/>
              <a:ext cx="784410" cy="1082766"/>
            </a:xfrm>
            <a:prstGeom prst="flowChartDocument">
              <a:avLst/>
            </a:prstGeom>
            <a:solidFill>
              <a:schemeClr val="tx2"/>
            </a:solidFill>
            <a:ln w="9525">
              <a:noFill/>
              <a:miter lim="800000"/>
              <a:headEnd/>
              <a:tailEnd/>
            </a:ln>
          </p:spPr>
          <p:txBody>
            <a:bodyPr lIns="0" tIns="0" rIns="0" bIns="0" anchor="ctr"/>
            <a:lstStyle/>
            <a:p>
              <a:pPr algn="ctr" defTabSz="1371600" eaLnBrk="0" hangingPunct="0">
                <a:buClr>
                  <a:schemeClr val="bg2"/>
                </a:buClr>
              </a:pPr>
              <a:r>
                <a:rPr lang="en-US" sz="1200" b="1">
                  <a:solidFill>
                    <a:srgbClr val="FFFFFF"/>
                  </a:solidFill>
                  <a:ea typeface="Geneva"/>
                  <a:cs typeface="Geneva"/>
                </a:rPr>
                <a:t>EV Blue</a:t>
              </a:r>
            </a:p>
          </p:txBody>
        </p:sp>
        <p:sp>
          <p:nvSpPr>
            <p:cNvPr id="15" name="Flowchart: Document 17"/>
            <p:cNvSpPr>
              <a:spLocks noChangeArrowheads="1"/>
            </p:cNvSpPr>
            <p:nvPr userDrawn="1"/>
          </p:nvSpPr>
          <p:spPr bwMode="auto">
            <a:xfrm>
              <a:off x="1364807" y="1283584"/>
              <a:ext cx="785998" cy="1082766"/>
            </a:xfrm>
            <a:prstGeom prst="flowChartDocument">
              <a:avLst/>
            </a:prstGeom>
            <a:solidFill>
              <a:schemeClr val="bg1"/>
            </a:solidFill>
            <a:ln w="9525">
              <a:noFill/>
              <a:miter lim="800000"/>
              <a:headEnd/>
              <a:tailEnd/>
            </a:ln>
          </p:spPr>
          <p:txBody>
            <a:bodyPr lIns="0" tIns="0" rIns="0" bIns="0" anchor="ctr"/>
            <a:lstStyle/>
            <a:p>
              <a:pPr algn="ctr" defTabSz="1371600" eaLnBrk="0" hangingPunct="0">
                <a:buClr>
                  <a:schemeClr val="bg2"/>
                </a:buClr>
              </a:pPr>
              <a:r>
                <a:rPr lang="en-US" sz="1200" b="1">
                  <a:solidFill>
                    <a:srgbClr val="FFFFFF"/>
                  </a:solidFill>
                  <a:ea typeface="Geneva"/>
                  <a:cs typeface="Geneva"/>
                </a:rPr>
                <a:t>Dark </a:t>
              </a:r>
            </a:p>
            <a:p>
              <a:pPr algn="ctr" defTabSz="1371600" eaLnBrk="0" hangingPunct="0">
                <a:buClr>
                  <a:schemeClr val="bg2"/>
                </a:buClr>
              </a:pPr>
              <a:r>
                <a:rPr lang="en-US" sz="1200" b="1">
                  <a:solidFill>
                    <a:srgbClr val="FFFFFF"/>
                  </a:solidFill>
                  <a:ea typeface="Geneva"/>
                  <a:cs typeface="Geneva"/>
                </a:rPr>
                <a:t>Gray</a:t>
              </a:r>
            </a:p>
          </p:txBody>
        </p:sp>
        <p:sp>
          <p:nvSpPr>
            <p:cNvPr id="16" name="Flowchart: Document 18"/>
            <p:cNvSpPr>
              <a:spLocks noChangeArrowheads="1"/>
            </p:cNvSpPr>
            <p:nvPr userDrawn="1"/>
          </p:nvSpPr>
          <p:spPr bwMode="auto">
            <a:xfrm>
              <a:off x="1358455" y="4741449"/>
              <a:ext cx="785998" cy="628703"/>
            </a:xfrm>
            <a:prstGeom prst="flowChartDocument">
              <a:avLst/>
            </a:prstGeom>
            <a:solidFill>
              <a:srgbClr val="21466B"/>
            </a:solidFill>
            <a:ln w="9525">
              <a:noFill/>
              <a:miter lim="800000"/>
              <a:headEnd/>
              <a:tailEnd/>
            </a:ln>
          </p:spPr>
          <p:txBody>
            <a:bodyPr lIns="0" tIns="0" rIns="0" bIns="0" anchor="ctr"/>
            <a:lstStyle/>
            <a:p>
              <a:pPr algn="ctr" defTabSz="1371600" eaLnBrk="0" hangingPunct="0">
                <a:buClr>
                  <a:srgbClr val="8EBBEB"/>
                </a:buClr>
              </a:pPr>
              <a:r>
                <a:rPr lang="en-US" sz="1000" b="1">
                  <a:solidFill>
                    <a:srgbClr val="FFFFFF"/>
                  </a:solidFill>
                  <a:ea typeface="Geneva"/>
                  <a:cs typeface="Geneva"/>
                </a:rPr>
                <a:t>33</a:t>
              </a:r>
            </a:p>
            <a:p>
              <a:pPr algn="ctr" defTabSz="1371600" eaLnBrk="0" hangingPunct="0">
                <a:buClr>
                  <a:srgbClr val="8EBBEB"/>
                </a:buClr>
              </a:pPr>
              <a:r>
                <a:rPr lang="en-US" sz="1000" b="1">
                  <a:solidFill>
                    <a:srgbClr val="FFFFFF"/>
                  </a:solidFill>
                  <a:ea typeface="Geneva"/>
                  <a:cs typeface="Geneva"/>
                </a:rPr>
                <a:t>70</a:t>
              </a:r>
            </a:p>
            <a:p>
              <a:pPr algn="ctr" defTabSz="1371600" eaLnBrk="0" hangingPunct="0">
                <a:buClr>
                  <a:srgbClr val="8EBBEB"/>
                </a:buClr>
              </a:pPr>
              <a:r>
                <a:rPr lang="en-US" sz="1000" b="1">
                  <a:solidFill>
                    <a:srgbClr val="FFFFFF"/>
                  </a:solidFill>
                  <a:ea typeface="Geneva"/>
                  <a:cs typeface="Geneva"/>
                </a:rPr>
                <a:t>107</a:t>
              </a:r>
            </a:p>
          </p:txBody>
        </p:sp>
        <p:sp>
          <p:nvSpPr>
            <p:cNvPr id="17" name="Flowchart: Document 19"/>
            <p:cNvSpPr>
              <a:spLocks noChangeArrowheads="1"/>
            </p:cNvSpPr>
            <p:nvPr userDrawn="1"/>
          </p:nvSpPr>
          <p:spPr bwMode="auto">
            <a:xfrm>
              <a:off x="1358455" y="4003199"/>
              <a:ext cx="785998" cy="630291"/>
            </a:xfrm>
            <a:prstGeom prst="flowChartDocument">
              <a:avLst/>
            </a:prstGeom>
            <a:solidFill>
              <a:srgbClr val="6F92B6"/>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111</a:t>
              </a:r>
            </a:p>
            <a:p>
              <a:pPr algn="ctr" defTabSz="1371600" eaLnBrk="0" hangingPunct="0">
                <a:buClr>
                  <a:srgbClr val="8EBBEB"/>
                </a:buClr>
              </a:pPr>
              <a:r>
                <a:rPr lang="en-US" sz="1000" b="1">
                  <a:solidFill>
                    <a:srgbClr val="FFFFFF"/>
                  </a:solidFill>
                  <a:ea typeface="Geneva"/>
                  <a:cs typeface="Geneva"/>
                </a:rPr>
                <a:t>146</a:t>
              </a:r>
            </a:p>
            <a:p>
              <a:pPr algn="ctr" defTabSz="1371600" eaLnBrk="0" hangingPunct="0">
                <a:buClr>
                  <a:srgbClr val="8EBBEB"/>
                </a:buClr>
              </a:pPr>
              <a:r>
                <a:rPr lang="en-US" sz="1000" b="1">
                  <a:solidFill>
                    <a:srgbClr val="FFFFFF"/>
                  </a:solidFill>
                  <a:ea typeface="Geneva"/>
                  <a:cs typeface="Geneva"/>
                </a:rPr>
                <a:t>182</a:t>
              </a:r>
            </a:p>
          </p:txBody>
        </p:sp>
        <p:sp>
          <p:nvSpPr>
            <p:cNvPr id="18" name="Flowchart: Document 20"/>
            <p:cNvSpPr>
              <a:spLocks noChangeArrowheads="1"/>
            </p:cNvSpPr>
            <p:nvPr userDrawn="1"/>
          </p:nvSpPr>
          <p:spPr bwMode="auto">
            <a:xfrm>
              <a:off x="464482" y="4744624"/>
              <a:ext cx="784410" cy="628703"/>
            </a:xfrm>
            <a:prstGeom prst="flowChartDocument">
              <a:avLst/>
            </a:prstGeom>
            <a:solidFill>
              <a:srgbClr val="7F7F7F"/>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127</a:t>
              </a:r>
            </a:p>
            <a:p>
              <a:pPr algn="ctr" defTabSz="1371600" eaLnBrk="0" hangingPunct="0">
                <a:buClr>
                  <a:srgbClr val="8EBBEB"/>
                </a:buClr>
              </a:pPr>
              <a:r>
                <a:rPr lang="en-US" sz="1000" b="1">
                  <a:solidFill>
                    <a:srgbClr val="FFFFFF"/>
                  </a:solidFill>
                  <a:ea typeface="Geneva"/>
                  <a:cs typeface="Geneva"/>
                </a:rPr>
                <a:t>127</a:t>
              </a:r>
            </a:p>
            <a:p>
              <a:pPr algn="ctr" defTabSz="1371600" eaLnBrk="0" hangingPunct="0">
                <a:buClr>
                  <a:srgbClr val="8EBBEB"/>
                </a:buClr>
              </a:pPr>
              <a:r>
                <a:rPr lang="en-US" sz="1000" b="1">
                  <a:solidFill>
                    <a:srgbClr val="FFFFFF"/>
                  </a:solidFill>
                  <a:ea typeface="Geneva"/>
                  <a:cs typeface="Geneva"/>
                </a:rPr>
                <a:t>127</a:t>
              </a:r>
            </a:p>
          </p:txBody>
        </p:sp>
        <p:sp>
          <p:nvSpPr>
            <p:cNvPr id="19" name="Flowchart: Document 21"/>
            <p:cNvSpPr>
              <a:spLocks noChangeArrowheads="1"/>
            </p:cNvSpPr>
            <p:nvPr userDrawn="1"/>
          </p:nvSpPr>
          <p:spPr bwMode="auto">
            <a:xfrm>
              <a:off x="464482" y="4003199"/>
              <a:ext cx="784410" cy="630291"/>
            </a:xfrm>
            <a:prstGeom prst="flowChartDocument">
              <a:avLst/>
            </a:prstGeom>
            <a:solidFill>
              <a:srgbClr val="BFBFBF"/>
            </a:solidFill>
            <a:ln w="9525">
              <a:noFill/>
              <a:miter lim="800000"/>
              <a:headEnd/>
              <a:tailEnd/>
            </a:ln>
          </p:spPr>
          <p:txBody>
            <a:bodyPr lIns="0" tIns="0" rIns="0" bIns="0" anchor="b"/>
            <a:lstStyle/>
            <a:p>
              <a:pPr algn="ctr" defTabSz="1371600" eaLnBrk="0" hangingPunct="0">
                <a:buClr>
                  <a:schemeClr val="bg2"/>
                </a:buClr>
              </a:pPr>
              <a:r>
                <a:rPr lang="en-US" sz="1000">
                  <a:solidFill>
                    <a:srgbClr val="FFFFFF"/>
                  </a:solidFill>
                  <a:ea typeface="Geneva"/>
                  <a:cs typeface="Geneva"/>
                </a:rPr>
                <a:t>R </a:t>
              </a:r>
              <a:r>
                <a:rPr lang="en-US" sz="1000" b="1">
                  <a:solidFill>
                    <a:srgbClr val="FFFFFF"/>
                  </a:solidFill>
                  <a:ea typeface="Geneva"/>
                  <a:cs typeface="Geneva"/>
                </a:rPr>
                <a:t>191</a:t>
              </a:r>
            </a:p>
            <a:p>
              <a:pPr algn="ctr" defTabSz="1371600" eaLnBrk="0" hangingPunct="0">
                <a:buClr>
                  <a:schemeClr val="bg2"/>
                </a:buClr>
              </a:pPr>
              <a:r>
                <a:rPr lang="en-US" sz="1000">
                  <a:solidFill>
                    <a:srgbClr val="FFFFFF"/>
                  </a:solidFill>
                  <a:ea typeface="Geneva"/>
                  <a:cs typeface="Geneva"/>
                </a:rPr>
                <a:t>G </a:t>
              </a:r>
              <a:r>
                <a:rPr lang="en-US" sz="1000" b="1">
                  <a:solidFill>
                    <a:srgbClr val="FFFFFF"/>
                  </a:solidFill>
                  <a:ea typeface="Geneva"/>
                  <a:cs typeface="Geneva"/>
                </a:rPr>
                <a:t>191</a:t>
              </a:r>
            </a:p>
            <a:p>
              <a:pPr algn="ctr" defTabSz="1371600" eaLnBrk="0" hangingPunct="0">
                <a:buClr>
                  <a:schemeClr val="bg2"/>
                </a:buClr>
              </a:pPr>
              <a:r>
                <a:rPr lang="en-US" sz="1000">
                  <a:solidFill>
                    <a:srgbClr val="FFFFFF"/>
                  </a:solidFill>
                  <a:ea typeface="Geneva"/>
                  <a:cs typeface="Geneva"/>
                </a:rPr>
                <a:t>B </a:t>
              </a:r>
              <a:r>
                <a:rPr lang="en-US" sz="1000" b="1">
                  <a:solidFill>
                    <a:srgbClr val="FFFFFF"/>
                  </a:solidFill>
                  <a:ea typeface="Geneva"/>
                  <a:cs typeface="Geneva"/>
                </a:rPr>
                <a:t>191</a:t>
              </a:r>
            </a:p>
          </p:txBody>
        </p:sp>
        <p:sp>
          <p:nvSpPr>
            <p:cNvPr id="20" name="TextBox 19"/>
            <p:cNvSpPr txBox="1">
              <a:spLocks noChangeArrowheads="1"/>
            </p:cNvSpPr>
            <p:nvPr userDrawn="1"/>
          </p:nvSpPr>
          <p:spPr bwMode="auto">
            <a:xfrm>
              <a:off x="445428" y="3714250"/>
              <a:ext cx="1222664" cy="152413"/>
            </a:xfrm>
            <a:prstGeom prst="rect">
              <a:avLst/>
            </a:prstGeom>
            <a:noFill/>
            <a:ln>
              <a:noFill/>
            </a:ln>
            <a:extLst/>
          </p:spPr>
          <p:txBody>
            <a:bodyPr lIns="0" tIns="0" rIns="0" bIns="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30000"/>
                </a:spcBef>
                <a:buClr>
                  <a:schemeClr val="bg1"/>
                </a:buClr>
                <a:defRPr/>
              </a:pPr>
              <a:r>
                <a:rPr lang="en-US" sz="1100" b="1" smtClean="0">
                  <a:solidFill>
                    <a:schemeClr val="bg1"/>
                  </a:solidFill>
                </a:rPr>
                <a:t>Expanded Palette</a:t>
              </a:r>
            </a:p>
          </p:txBody>
        </p:sp>
        <p:sp>
          <p:nvSpPr>
            <p:cNvPr id="21" name="Flowchart: Document 31"/>
            <p:cNvSpPr>
              <a:spLocks noChangeArrowheads="1"/>
            </p:cNvSpPr>
            <p:nvPr userDrawn="1"/>
          </p:nvSpPr>
          <p:spPr bwMode="auto">
            <a:xfrm>
              <a:off x="2254017" y="4744624"/>
              <a:ext cx="784410" cy="628703"/>
            </a:xfrm>
            <a:prstGeom prst="flowChartDocument">
              <a:avLst/>
            </a:prstGeom>
            <a:solidFill>
              <a:srgbClr val="CB3405"/>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203</a:t>
              </a:r>
            </a:p>
            <a:p>
              <a:pPr algn="ctr" defTabSz="1371600" eaLnBrk="0" hangingPunct="0">
                <a:buClr>
                  <a:srgbClr val="8EBBEB"/>
                </a:buClr>
              </a:pPr>
              <a:r>
                <a:rPr lang="en-US" sz="1000" b="1">
                  <a:solidFill>
                    <a:srgbClr val="FFFFFF"/>
                  </a:solidFill>
                  <a:ea typeface="Geneva"/>
                  <a:cs typeface="Geneva"/>
                </a:rPr>
                <a:t>52</a:t>
              </a:r>
            </a:p>
            <a:p>
              <a:pPr algn="ctr" defTabSz="1371600" eaLnBrk="0" hangingPunct="0">
                <a:buClr>
                  <a:srgbClr val="8EBBEB"/>
                </a:buClr>
              </a:pPr>
              <a:r>
                <a:rPr lang="en-US" sz="1000" b="1">
                  <a:solidFill>
                    <a:srgbClr val="FFFFFF"/>
                  </a:solidFill>
                  <a:ea typeface="Geneva"/>
                  <a:cs typeface="Geneva"/>
                </a:rPr>
                <a:t>5</a:t>
              </a:r>
            </a:p>
          </p:txBody>
        </p:sp>
        <p:sp>
          <p:nvSpPr>
            <p:cNvPr id="22" name="Flowchart: Document 31"/>
            <p:cNvSpPr>
              <a:spLocks noChangeArrowheads="1"/>
            </p:cNvSpPr>
            <p:nvPr userDrawn="1"/>
          </p:nvSpPr>
          <p:spPr bwMode="auto">
            <a:xfrm>
              <a:off x="2254017" y="4003199"/>
              <a:ext cx="784410" cy="630291"/>
            </a:xfrm>
            <a:prstGeom prst="flowChartDocument">
              <a:avLst/>
            </a:prstGeom>
            <a:solidFill>
              <a:srgbClr val="E75C06"/>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231</a:t>
              </a:r>
            </a:p>
            <a:p>
              <a:pPr algn="ctr" defTabSz="1371600" eaLnBrk="0" hangingPunct="0">
                <a:buClr>
                  <a:srgbClr val="8EBBEB"/>
                </a:buClr>
              </a:pPr>
              <a:r>
                <a:rPr lang="en-US" sz="1000" b="1">
                  <a:solidFill>
                    <a:srgbClr val="FFFFFF"/>
                  </a:solidFill>
                  <a:ea typeface="Geneva"/>
                  <a:cs typeface="Geneva"/>
                </a:rPr>
                <a:t>92</a:t>
              </a:r>
            </a:p>
            <a:p>
              <a:pPr algn="ctr" defTabSz="1371600" eaLnBrk="0" hangingPunct="0">
                <a:buClr>
                  <a:srgbClr val="8EBBEB"/>
                </a:buClr>
              </a:pPr>
              <a:r>
                <a:rPr lang="en-US" sz="1000" b="1">
                  <a:solidFill>
                    <a:srgbClr val="FFFFFF"/>
                  </a:solidFill>
                  <a:ea typeface="Geneva"/>
                  <a:cs typeface="Geneva"/>
                </a:rPr>
                <a:t>6</a:t>
              </a:r>
            </a:p>
          </p:txBody>
        </p:sp>
        <p:sp>
          <p:nvSpPr>
            <p:cNvPr id="23" name="Flowchart: Document 35"/>
            <p:cNvSpPr>
              <a:spLocks noChangeArrowheads="1"/>
            </p:cNvSpPr>
            <p:nvPr userDrawn="1"/>
          </p:nvSpPr>
          <p:spPr bwMode="auto">
            <a:xfrm>
              <a:off x="3147991" y="4744624"/>
              <a:ext cx="785997" cy="628703"/>
            </a:xfrm>
            <a:prstGeom prst="flowChartDocument">
              <a:avLst/>
            </a:prstGeom>
            <a:solidFill>
              <a:srgbClr val="293C19"/>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41</a:t>
              </a:r>
            </a:p>
            <a:p>
              <a:pPr algn="ctr" defTabSz="1371600" eaLnBrk="0" hangingPunct="0">
                <a:buClr>
                  <a:srgbClr val="8EBBEB"/>
                </a:buClr>
              </a:pPr>
              <a:r>
                <a:rPr lang="en-US" sz="1000" b="1">
                  <a:solidFill>
                    <a:srgbClr val="FFFFFF"/>
                  </a:solidFill>
                  <a:ea typeface="Geneva"/>
                  <a:cs typeface="Geneva"/>
                </a:rPr>
                <a:t>60</a:t>
              </a:r>
            </a:p>
            <a:p>
              <a:pPr algn="ctr" defTabSz="1371600" eaLnBrk="0" hangingPunct="0">
                <a:buClr>
                  <a:srgbClr val="8EBBEB"/>
                </a:buClr>
              </a:pPr>
              <a:r>
                <a:rPr lang="en-US" sz="1000" b="1">
                  <a:solidFill>
                    <a:srgbClr val="FFFFFF"/>
                  </a:solidFill>
                  <a:ea typeface="Geneva"/>
                  <a:cs typeface="Geneva"/>
                </a:rPr>
                <a:t>25</a:t>
              </a:r>
            </a:p>
          </p:txBody>
        </p:sp>
        <p:sp>
          <p:nvSpPr>
            <p:cNvPr id="24" name="Flowchart: Document 35"/>
            <p:cNvSpPr>
              <a:spLocks noChangeArrowheads="1"/>
            </p:cNvSpPr>
            <p:nvPr userDrawn="1"/>
          </p:nvSpPr>
          <p:spPr bwMode="auto">
            <a:xfrm>
              <a:off x="3147991" y="4003199"/>
              <a:ext cx="784410" cy="630291"/>
            </a:xfrm>
            <a:prstGeom prst="flowChartDocument">
              <a:avLst/>
            </a:prstGeom>
            <a:solidFill>
              <a:srgbClr val="547C33"/>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84</a:t>
              </a:r>
            </a:p>
            <a:p>
              <a:pPr algn="ctr" defTabSz="1371600" eaLnBrk="0" hangingPunct="0">
                <a:buClr>
                  <a:srgbClr val="8EBBEB"/>
                </a:buClr>
              </a:pPr>
              <a:r>
                <a:rPr lang="en-US" sz="1000" b="1">
                  <a:solidFill>
                    <a:srgbClr val="FFFFFF"/>
                  </a:solidFill>
                  <a:ea typeface="Geneva"/>
                  <a:cs typeface="Geneva"/>
                </a:rPr>
                <a:t>124</a:t>
              </a:r>
            </a:p>
            <a:p>
              <a:pPr algn="ctr" defTabSz="1371600" eaLnBrk="0" hangingPunct="0">
                <a:buClr>
                  <a:srgbClr val="8EBBEB"/>
                </a:buClr>
              </a:pPr>
              <a:r>
                <a:rPr lang="en-US" sz="1000" b="1">
                  <a:solidFill>
                    <a:srgbClr val="FFFFFF"/>
                  </a:solidFill>
                  <a:ea typeface="Geneva"/>
                  <a:cs typeface="Geneva"/>
                </a:rPr>
                <a:t>51</a:t>
              </a:r>
            </a:p>
          </p:txBody>
        </p:sp>
        <p:sp>
          <p:nvSpPr>
            <p:cNvPr id="25" name="Flowchart: Document 37"/>
            <p:cNvSpPr>
              <a:spLocks noChangeArrowheads="1"/>
            </p:cNvSpPr>
            <p:nvPr userDrawn="1"/>
          </p:nvSpPr>
          <p:spPr bwMode="auto">
            <a:xfrm>
              <a:off x="4043552" y="4744624"/>
              <a:ext cx="784410" cy="628703"/>
            </a:xfrm>
            <a:prstGeom prst="flowChartDocument">
              <a:avLst/>
            </a:prstGeom>
            <a:solidFill>
              <a:srgbClr val="A06308"/>
            </a:solidFill>
            <a:ln w="9525">
              <a:noFill/>
              <a:miter lim="800000"/>
              <a:headEnd/>
              <a:tailEnd/>
            </a:ln>
          </p:spPr>
          <p:txBody>
            <a:bodyPr lIns="0" tIns="0" rIns="0" bIns="0" anchor="b"/>
            <a:lstStyle/>
            <a:p>
              <a:pPr marL="228600" indent="-228600" algn="ctr" defTabSz="1371600" eaLnBrk="0" hangingPunct="0">
                <a:buClr>
                  <a:srgbClr val="8EBBEB"/>
                </a:buClr>
              </a:pPr>
              <a:r>
                <a:rPr lang="en-US" sz="1000" b="1">
                  <a:solidFill>
                    <a:srgbClr val="FFFFFF"/>
                  </a:solidFill>
                  <a:ea typeface="Geneva"/>
                  <a:cs typeface="Geneva"/>
                </a:rPr>
                <a:t>160</a:t>
              </a:r>
            </a:p>
            <a:p>
              <a:pPr marL="228600" indent="-228600" algn="ctr" defTabSz="1371600" eaLnBrk="0" hangingPunct="0">
                <a:buClr>
                  <a:srgbClr val="8EBBEB"/>
                </a:buClr>
              </a:pPr>
              <a:r>
                <a:rPr lang="en-US" sz="1000" b="1">
                  <a:solidFill>
                    <a:srgbClr val="FFFFFF"/>
                  </a:solidFill>
                  <a:ea typeface="Geneva"/>
                  <a:cs typeface="Geneva"/>
                </a:rPr>
                <a:t>99</a:t>
              </a:r>
            </a:p>
            <a:p>
              <a:pPr marL="228600" indent="-228600" algn="ctr" defTabSz="1371600" eaLnBrk="0" hangingPunct="0">
                <a:buClr>
                  <a:srgbClr val="8EBBEB"/>
                </a:buClr>
              </a:pPr>
              <a:r>
                <a:rPr lang="en-US" sz="1000" b="1">
                  <a:solidFill>
                    <a:srgbClr val="FFFFFF"/>
                  </a:solidFill>
                  <a:ea typeface="Geneva"/>
                  <a:cs typeface="Geneva"/>
                </a:rPr>
                <a:t>8</a:t>
              </a:r>
            </a:p>
          </p:txBody>
        </p:sp>
        <p:sp>
          <p:nvSpPr>
            <p:cNvPr id="26" name="Flowchart: Document 37"/>
            <p:cNvSpPr>
              <a:spLocks noChangeArrowheads="1"/>
            </p:cNvSpPr>
            <p:nvPr userDrawn="1"/>
          </p:nvSpPr>
          <p:spPr bwMode="auto">
            <a:xfrm>
              <a:off x="4043552" y="4003199"/>
              <a:ext cx="784410" cy="630291"/>
            </a:xfrm>
            <a:prstGeom prst="flowChartDocument">
              <a:avLst/>
            </a:prstGeom>
            <a:solidFill>
              <a:srgbClr val="EAA300"/>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234</a:t>
              </a:r>
            </a:p>
            <a:p>
              <a:pPr algn="ctr" defTabSz="1371600" eaLnBrk="0" hangingPunct="0">
                <a:buClr>
                  <a:srgbClr val="8EBBEB"/>
                </a:buClr>
              </a:pPr>
              <a:r>
                <a:rPr lang="en-US" sz="1000" b="1">
                  <a:solidFill>
                    <a:srgbClr val="FFFFFF"/>
                  </a:solidFill>
                  <a:ea typeface="Geneva"/>
                  <a:cs typeface="Geneva"/>
                </a:rPr>
                <a:t>163</a:t>
              </a:r>
            </a:p>
            <a:p>
              <a:pPr algn="ctr" defTabSz="1371600" eaLnBrk="0" hangingPunct="0">
                <a:buClr>
                  <a:srgbClr val="8EBBEB"/>
                </a:buClr>
              </a:pPr>
              <a:r>
                <a:rPr lang="en-US" sz="1000" b="1">
                  <a:solidFill>
                    <a:srgbClr val="FFFFFF"/>
                  </a:solidFill>
                  <a:ea typeface="Geneva"/>
                  <a:cs typeface="Geneva"/>
                </a:rPr>
                <a:t>0</a:t>
              </a:r>
            </a:p>
          </p:txBody>
        </p:sp>
        <p:sp>
          <p:nvSpPr>
            <p:cNvPr id="27" name="Flowchart: Document 39"/>
            <p:cNvSpPr>
              <a:spLocks noChangeArrowheads="1"/>
            </p:cNvSpPr>
            <p:nvPr userDrawn="1"/>
          </p:nvSpPr>
          <p:spPr bwMode="auto">
            <a:xfrm>
              <a:off x="4937525" y="4003199"/>
              <a:ext cx="784410" cy="630291"/>
            </a:xfrm>
            <a:prstGeom prst="flowChartDocument">
              <a:avLst/>
            </a:prstGeom>
            <a:solidFill>
              <a:srgbClr val="7F267F"/>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127</a:t>
              </a:r>
            </a:p>
            <a:p>
              <a:pPr algn="ctr" defTabSz="1371600" eaLnBrk="0" hangingPunct="0">
                <a:buClr>
                  <a:srgbClr val="8EBBEB"/>
                </a:buClr>
              </a:pPr>
              <a:r>
                <a:rPr lang="en-US" sz="1000" b="1">
                  <a:solidFill>
                    <a:srgbClr val="FFFFFF"/>
                  </a:solidFill>
                  <a:ea typeface="Geneva"/>
                  <a:cs typeface="Geneva"/>
                </a:rPr>
                <a:t>38</a:t>
              </a:r>
            </a:p>
            <a:p>
              <a:pPr algn="ctr" defTabSz="1371600" eaLnBrk="0" hangingPunct="0">
                <a:buClr>
                  <a:srgbClr val="8EBBEB"/>
                </a:buClr>
              </a:pPr>
              <a:r>
                <a:rPr lang="en-US" sz="1000" b="1">
                  <a:solidFill>
                    <a:srgbClr val="FFFFFF"/>
                  </a:solidFill>
                  <a:ea typeface="Geneva"/>
                  <a:cs typeface="Geneva"/>
                </a:rPr>
                <a:t>127</a:t>
              </a:r>
            </a:p>
          </p:txBody>
        </p:sp>
        <p:sp>
          <p:nvSpPr>
            <p:cNvPr id="28" name="Flowchart: Document 39"/>
            <p:cNvSpPr>
              <a:spLocks noChangeArrowheads="1"/>
            </p:cNvSpPr>
            <p:nvPr userDrawn="1"/>
          </p:nvSpPr>
          <p:spPr bwMode="auto">
            <a:xfrm>
              <a:off x="4937525" y="4744624"/>
              <a:ext cx="784410" cy="628703"/>
            </a:xfrm>
            <a:prstGeom prst="flowChartDocument">
              <a:avLst/>
            </a:prstGeom>
            <a:solidFill>
              <a:srgbClr val="4C004C"/>
            </a:solidFill>
            <a:ln w="9525">
              <a:noFill/>
              <a:miter lim="800000"/>
              <a:headEnd/>
              <a:tailEnd/>
            </a:ln>
          </p:spPr>
          <p:txBody>
            <a:bodyPr lIns="0" tIns="0" rIns="0" bIns="0" anchor="b"/>
            <a:lstStyle/>
            <a:p>
              <a:pPr algn="ctr" defTabSz="1371600" eaLnBrk="0" hangingPunct="0">
                <a:buClr>
                  <a:srgbClr val="8EBBEB"/>
                </a:buClr>
              </a:pPr>
              <a:r>
                <a:rPr lang="en-US" sz="1000" b="1">
                  <a:solidFill>
                    <a:srgbClr val="FFFFFF"/>
                  </a:solidFill>
                  <a:ea typeface="Geneva"/>
                  <a:cs typeface="Geneva"/>
                </a:rPr>
                <a:t>76</a:t>
              </a:r>
            </a:p>
            <a:p>
              <a:pPr algn="ctr" defTabSz="1371600" eaLnBrk="0" hangingPunct="0">
                <a:buClr>
                  <a:srgbClr val="8EBBEB"/>
                </a:buClr>
              </a:pPr>
              <a:r>
                <a:rPr lang="en-US" sz="1000" b="1">
                  <a:solidFill>
                    <a:srgbClr val="FFFFFF"/>
                  </a:solidFill>
                  <a:ea typeface="Geneva"/>
                  <a:cs typeface="Geneva"/>
                </a:rPr>
                <a:t>0</a:t>
              </a:r>
            </a:p>
            <a:p>
              <a:pPr algn="ctr" defTabSz="1371600" eaLnBrk="0" hangingPunct="0">
                <a:buClr>
                  <a:srgbClr val="8EBBEB"/>
                </a:buClr>
              </a:pPr>
              <a:r>
                <a:rPr lang="en-US" sz="1000" b="1">
                  <a:solidFill>
                    <a:srgbClr val="FFFFFF"/>
                  </a:solidFill>
                  <a:ea typeface="Geneva"/>
                  <a:cs typeface="Geneva"/>
                </a:rPr>
                <a:t>76</a:t>
              </a:r>
            </a:p>
          </p:txBody>
        </p:sp>
      </p:gr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5" name="Text Placeholder 8"/>
          <p:cNvSpPr>
            <a:spLocks noGrp="1"/>
          </p:cNvSpPr>
          <p:nvPr>
            <p:ph type="body" sz="quarter" idx="11"/>
          </p:nvPr>
        </p:nvSpPr>
        <p:spPr>
          <a:xfrm>
            <a:off x="457200" y="6327690"/>
            <a:ext cx="6170004" cy="225510"/>
          </a:xfrm>
        </p:spPr>
        <p:txBody>
          <a:bodyPr/>
          <a:lstStyle>
            <a:lvl1pPr marL="0" indent="0">
              <a:buNone/>
              <a:defRPr sz="900"/>
            </a:lvl1pPr>
          </a:lstStyle>
          <a:p>
            <a:pPr lvl="0"/>
            <a:r>
              <a:rPr lang="en-US" smtClean="0"/>
              <a:t>Click to edit Master text styles</a:t>
            </a:r>
          </a:p>
        </p:txBody>
      </p:sp>
      <p:sp>
        <p:nvSpPr>
          <p:cNvPr id="29" name="Slide Number Placeholder 2"/>
          <p:cNvSpPr>
            <a:spLocks noGrp="1"/>
          </p:cNvSpPr>
          <p:nvPr>
            <p:ph type="sldNum" sz="quarter" idx="12"/>
          </p:nvPr>
        </p:nvSpPr>
        <p:spPr/>
        <p:txBody>
          <a:bodyPr/>
          <a:lstStyle>
            <a:lvl1pPr>
              <a:defRPr/>
            </a:lvl1pPr>
          </a:lstStyle>
          <a:p>
            <a:pPr>
              <a:defRPr/>
            </a:pPr>
            <a:fld id="{41132124-0838-4819-A964-6823D893F915}"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60375" y="2487613"/>
            <a:ext cx="5736771" cy="592137"/>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2983449957"/>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Cover">
    <p:spTree>
      <p:nvGrpSpPr>
        <p:cNvPr id="1" name=""/>
        <p:cNvGrpSpPr/>
        <p:nvPr/>
      </p:nvGrpSpPr>
      <p:grpSpPr>
        <a:xfrm>
          <a:off x="0" y="0"/>
          <a:ext cx="0" cy="0"/>
          <a:chOff x="0" y="0"/>
          <a:chExt cx="0" cy="0"/>
        </a:xfrm>
      </p:grpSpPr>
      <p:pic>
        <p:nvPicPr>
          <p:cNvPr id="3" name="Picture 14" descr="EV_onW Graphic.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73075" y="1479550"/>
            <a:ext cx="8166100"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Straight Connector 3"/>
          <p:cNvCxnSpPr/>
          <p:nvPr userDrawn="1"/>
        </p:nvCxnSpPr>
        <p:spPr>
          <a:xfrm>
            <a:off x="468313" y="1343025"/>
            <a:ext cx="8229600" cy="0"/>
          </a:xfrm>
          <a:prstGeom prst="line">
            <a:avLst/>
          </a:prstGeom>
          <a:ln w="3175"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457200" y="5886450"/>
            <a:ext cx="8229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8"/>
          <p:cNvSpPr>
            <a:spLocks noChangeArrowheads="1"/>
          </p:cNvSpPr>
          <p:nvPr userDrawn="1"/>
        </p:nvSpPr>
        <p:spPr bwMode="auto">
          <a:xfrm>
            <a:off x="1246188" y="6577013"/>
            <a:ext cx="6678612"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900">
                <a:solidFill>
                  <a:schemeClr val="bg1"/>
                </a:solidFill>
              </a:rPr>
              <a:t>Not FDIC Insured • Not Bank Guaranteed • May Lose Value </a:t>
            </a:r>
          </a:p>
        </p:txBody>
      </p:sp>
      <p:sp>
        <p:nvSpPr>
          <p:cNvPr id="325" name="Text Placeholder 4"/>
          <p:cNvSpPr>
            <a:spLocks noGrp="1"/>
          </p:cNvSpPr>
          <p:nvPr>
            <p:ph type="body" sz="quarter" idx="11"/>
          </p:nvPr>
        </p:nvSpPr>
        <p:spPr>
          <a:xfrm>
            <a:off x="457200" y="5961190"/>
            <a:ext cx="8300612" cy="454111"/>
          </a:xfrm>
          <a:prstGeom prst="rect">
            <a:avLst/>
          </a:prstGeom>
        </p:spPr>
        <p:txBody>
          <a:bodyPr/>
          <a:lstStyle>
            <a:lvl1pPr marL="0" indent="0" algn="ctr">
              <a:lnSpc>
                <a:spcPct val="100000"/>
              </a:lnSpc>
              <a:spcBef>
                <a:spcPts val="0"/>
              </a:spcBef>
              <a:spcAft>
                <a:spcPts val="0"/>
              </a:spcAft>
              <a:buFont typeface="Arial" charset="0"/>
              <a:buNone/>
              <a:defRPr sz="800" baseline="0">
                <a:solidFill>
                  <a:schemeClr val="bg1"/>
                </a:solidFill>
                <a:latin typeface="Adobe Garamond Pro" pitchFamily="18" charset="0"/>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328952238"/>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152400" y="6457950"/>
            <a:ext cx="206375" cy="122238"/>
          </a:xfrm>
          <a:prstGeom prst="rect">
            <a:avLst/>
          </a:prstGeom>
        </p:spPr>
        <p:txBody>
          <a:bodyPr vert="horz" lIns="0" tIns="0" rIns="0" bIns="0" rtlCol="0" anchor="t"/>
          <a:lstStyle>
            <a:lvl1pPr algn="r">
              <a:defRPr sz="800">
                <a:solidFill>
                  <a:schemeClr val="bg1"/>
                </a:solidFill>
                <a:latin typeface="Arial" charset="0"/>
                <a:cs typeface="+mn-cs"/>
              </a:defRPr>
            </a:lvl1pPr>
          </a:lstStyle>
          <a:p>
            <a:pPr>
              <a:defRPr/>
            </a:pPr>
            <a:fld id="{A4B6027F-CCB0-4605-B4E0-29CBA07CBCF7}" type="slidenum">
              <a:rPr lang="en-US"/>
              <a:pPr>
                <a:defRPr/>
              </a:pPr>
              <a:t>‹#›</a:t>
            </a:fld>
            <a:endParaRPr lang="en-US" dirty="0"/>
          </a:p>
        </p:txBody>
      </p:sp>
      <p:sp>
        <p:nvSpPr>
          <p:cNvPr id="1027" name="Title Placeholder 1"/>
          <p:cNvSpPr>
            <a:spLocks noGrp="1"/>
          </p:cNvSpPr>
          <p:nvPr>
            <p:ph type="title"/>
          </p:nvPr>
        </p:nvSpPr>
        <p:spPr bwMode="auto">
          <a:xfrm>
            <a:off x="457200" y="246063"/>
            <a:ext cx="8229600" cy="592137"/>
          </a:xfrm>
          <a:prstGeom prst="rect">
            <a:avLst/>
          </a:prstGeom>
          <a:noFill/>
          <a:ln w="9525">
            <a:noFill/>
            <a:miter lim="800000"/>
            <a:headEnd/>
            <a:tailEnd/>
          </a:ln>
        </p:spPr>
        <p:txBody>
          <a:bodyPr vert="horz" wrap="square" lIns="0" tIns="45693" rIns="91387" bIns="45693" numCol="1" anchor="b" anchorCtr="0" compatLnSpc="1">
            <a:prstTxWarp prst="textNoShape">
              <a:avLst/>
            </a:prstTxWarp>
          </a:bodyPr>
          <a:lstStyle/>
          <a:p>
            <a:pPr lvl="0"/>
            <a:r>
              <a:rPr lang="en-US" smtClean="0"/>
              <a:t>Click to edit Master title style</a:t>
            </a:r>
          </a:p>
        </p:txBody>
      </p:sp>
      <p:sp>
        <p:nvSpPr>
          <p:cNvPr id="1028" name="Text Placeholder 2"/>
          <p:cNvSpPr>
            <a:spLocks noGrp="1"/>
          </p:cNvSpPr>
          <p:nvPr>
            <p:ph type="body" idx="1"/>
          </p:nvPr>
        </p:nvSpPr>
        <p:spPr bwMode="auto">
          <a:xfrm>
            <a:off x="457200" y="1143000"/>
            <a:ext cx="8229600" cy="4953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cxnSp>
        <p:nvCxnSpPr>
          <p:cNvPr id="7" name="Straight Connector 6"/>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1030" name="Picture 3" descr="EVIM_Signature_Black.eps"/>
          <p:cNvPicPr>
            <a:picLocks noChangeAspect="1"/>
          </p:cNvPicPr>
          <p:nvPr/>
        </p:nvPicPr>
        <p:blipFill>
          <a:blip r:embed="rId14" cstate="print"/>
          <a:srcRect/>
          <a:stretch>
            <a:fillRect/>
          </a:stretch>
        </p:blipFill>
        <p:spPr bwMode="auto">
          <a:xfrm>
            <a:off x="7056438" y="6140450"/>
            <a:ext cx="1630362" cy="4127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802" r:id="rId1"/>
    <p:sldLayoutId id="2147484803" r:id="rId2"/>
    <p:sldLayoutId id="2147484804" r:id="rId3"/>
    <p:sldLayoutId id="2147484805" r:id="rId4"/>
    <p:sldLayoutId id="2147484806" r:id="rId5"/>
    <p:sldLayoutId id="2147484807" r:id="rId6"/>
    <p:sldLayoutId id="2147484808" r:id="rId7"/>
    <p:sldLayoutId id="2147484809" r:id="rId8"/>
    <p:sldLayoutId id="2147484810" r:id="rId9"/>
    <p:sldLayoutId id="2147484811" r:id="rId10"/>
    <p:sldLayoutId id="2147484812" r:id="rId11"/>
    <p:sldLayoutId id="2147484813" r:id="rId12"/>
  </p:sldLayoutIdLst>
  <p:timing>
    <p:tnLst>
      <p:par>
        <p:cTn id="1" dur="indefinite" restart="never" nodeType="tmRoot"/>
      </p:par>
    </p:tnLst>
  </p:timing>
  <p:hf hdr="0" ftr="0" dt="0"/>
  <p:txStyles>
    <p:titleStyle>
      <a:lvl1pPr algn="l" rtl="0" eaLnBrk="0" fontAlgn="base" hangingPunct="0">
        <a:spcBef>
          <a:spcPct val="0"/>
        </a:spcBef>
        <a:spcAft>
          <a:spcPct val="0"/>
        </a:spcAft>
        <a:defRPr sz="2200" b="1" kern="1200">
          <a:solidFill>
            <a:schemeClr val="tx2"/>
          </a:solidFill>
          <a:latin typeface="Arial" pitchFamily="34" charset="0"/>
          <a:ea typeface="ＭＳ Ｐゴシック" charset="-128"/>
          <a:cs typeface="Arial" pitchFamily="34" charset="0"/>
        </a:defRPr>
      </a:lvl1pPr>
      <a:lvl2pPr algn="l" rtl="0" eaLnBrk="0" fontAlgn="base" hangingPunct="0">
        <a:spcBef>
          <a:spcPct val="0"/>
        </a:spcBef>
        <a:spcAft>
          <a:spcPct val="0"/>
        </a:spcAft>
        <a:defRPr sz="2200" b="1">
          <a:solidFill>
            <a:schemeClr val="tx2"/>
          </a:solidFill>
          <a:latin typeface="Arial" pitchFamily="34" charset="0"/>
          <a:ea typeface="ＭＳ Ｐゴシック" charset="-128"/>
          <a:cs typeface="Arial" pitchFamily="34" charset="0"/>
        </a:defRPr>
      </a:lvl2pPr>
      <a:lvl3pPr algn="l" rtl="0" eaLnBrk="0" fontAlgn="base" hangingPunct="0">
        <a:spcBef>
          <a:spcPct val="0"/>
        </a:spcBef>
        <a:spcAft>
          <a:spcPct val="0"/>
        </a:spcAft>
        <a:defRPr sz="2200" b="1">
          <a:solidFill>
            <a:schemeClr val="tx2"/>
          </a:solidFill>
          <a:latin typeface="Arial" pitchFamily="34" charset="0"/>
          <a:ea typeface="ＭＳ Ｐゴシック" charset="-128"/>
          <a:cs typeface="Arial" pitchFamily="34" charset="0"/>
        </a:defRPr>
      </a:lvl3pPr>
      <a:lvl4pPr algn="l" rtl="0" eaLnBrk="0" fontAlgn="base" hangingPunct="0">
        <a:spcBef>
          <a:spcPct val="0"/>
        </a:spcBef>
        <a:spcAft>
          <a:spcPct val="0"/>
        </a:spcAft>
        <a:defRPr sz="2200" b="1">
          <a:solidFill>
            <a:schemeClr val="tx2"/>
          </a:solidFill>
          <a:latin typeface="Arial" pitchFamily="34" charset="0"/>
          <a:ea typeface="ＭＳ Ｐゴシック" charset="-128"/>
          <a:cs typeface="Arial" pitchFamily="34" charset="0"/>
        </a:defRPr>
      </a:lvl4pPr>
      <a:lvl5pPr algn="l" rtl="0" eaLnBrk="0" fontAlgn="base" hangingPunct="0">
        <a:spcBef>
          <a:spcPct val="0"/>
        </a:spcBef>
        <a:spcAft>
          <a:spcPct val="0"/>
        </a:spcAft>
        <a:defRPr sz="2200" b="1">
          <a:solidFill>
            <a:schemeClr val="tx2"/>
          </a:solidFill>
          <a:latin typeface="Arial" pitchFamily="34" charset="0"/>
          <a:ea typeface="ＭＳ Ｐゴシック" charset="-128"/>
          <a:cs typeface="Arial" pitchFamily="34" charset="0"/>
        </a:defRPr>
      </a:lvl5pPr>
      <a:lvl6pPr marL="456933"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6pPr>
      <a:lvl7pPr marL="913865"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7pPr>
      <a:lvl8pPr marL="1370799"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8pPr>
      <a:lvl9pPr marL="1827731"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9pPr>
    </p:titleStyle>
    <p:bodyStyle>
      <a:lvl1pPr marL="173038" indent="-173038" algn="l" rtl="0" eaLnBrk="0" fontAlgn="base" hangingPunct="0">
        <a:lnSpc>
          <a:spcPts val="1925"/>
        </a:lnSpc>
        <a:spcBef>
          <a:spcPct val="20000"/>
        </a:spcBef>
        <a:spcAft>
          <a:spcPts val="400"/>
        </a:spcAft>
        <a:buClr>
          <a:schemeClr val="bg1"/>
        </a:buClr>
        <a:buSzPct val="100000"/>
        <a:buFont typeface="Arial" pitchFamily="34" charset="0"/>
        <a:buChar char="–"/>
        <a:defRPr sz="1600" kern="1200">
          <a:solidFill>
            <a:schemeClr val="bg1"/>
          </a:solidFill>
          <a:latin typeface="Arial" pitchFamily="34" charset="0"/>
          <a:ea typeface="ＭＳ Ｐゴシック" charset="-128"/>
          <a:cs typeface="Arial" pitchFamily="34" charset="0"/>
        </a:defRPr>
      </a:lvl1pPr>
      <a:lvl2pPr marL="742950" indent="-182563" algn="l" rtl="0" eaLnBrk="0" fontAlgn="base" hangingPunct="0">
        <a:lnSpc>
          <a:spcPts val="1400"/>
        </a:lnSpc>
        <a:spcBef>
          <a:spcPts val="600"/>
        </a:spcBef>
        <a:spcAft>
          <a:spcPts val="400"/>
        </a:spcAft>
        <a:buClr>
          <a:schemeClr val="bg1"/>
        </a:buClr>
        <a:buSzPct val="100000"/>
        <a:buFont typeface="Arial" pitchFamily="34" charset="0"/>
        <a:buChar char="•"/>
        <a:defRPr sz="1400" kern="1200">
          <a:solidFill>
            <a:schemeClr val="bg1"/>
          </a:solidFill>
          <a:latin typeface="Arial" pitchFamily="34" charset="0"/>
          <a:ea typeface="ＭＳ Ｐゴシック" charset="-128"/>
          <a:cs typeface="Arial" pitchFamily="34" charset="0"/>
        </a:defRPr>
      </a:lvl2pPr>
      <a:lvl3pPr marL="1060450" indent="-182563" algn="l" rtl="0" eaLnBrk="0" fontAlgn="base" hangingPunct="0">
        <a:lnSpc>
          <a:spcPts val="1400"/>
        </a:lnSpc>
        <a:spcBef>
          <a:spcPts val="600"/>
        </a:spcBef>
        <a:spcAft>
          <a:spcPts val="400"/>
        </a:spcAft>
        <a:buClr>
          <a:schemeClr val="bg1"/>
        </a:buClr>
        <a:buSzPct val="100000"/>
        <a:buFont typeface="Arial" pitchFamily="34" charset="0"/>
        <a:defRPr sz="1100" kern="1200">
          <a:solidFill>
            <a:schemeClr val="bg1"/>
          </a:solidFill>
          <a:latin typeface="Arial" pitchFamily="34" charset="0"/>
          <a:ea typeface="ＭＳ Ｐゴシック" charset="-128"/>
          <a:cs typeface="Arial" pitchFamily="34" charset="0"/>
        </a:defRPr>
      </a:lvl3pPr>
      <a:lvl4pPr marL="1143000" indent="-182563" algn="l" rtl="0" eaLnBrk="0" fontAlgn="base" hangingPunct="0">
        <a:lnSpc>
          <a:spcPts val="1400"/>
        </a:lnSpc>
        <a:spcBef>
          <a:spcPts val="200"/>
        </a:spcBef>
        <a:spcAft>
          <a:spcPts val="400"/>
        </a:spcAft>
        <a:buClr>
          <a:schemeClr val="bg1"/>
        </a:buClr>
        <a:buSzPct val="100000"/>
        <a:buFont typeface="Lucida Grande"/>
        <a:buChar char="-"/>
        <a:defRPr sz="1100" kern="1200">
          <a:solidFill>
            <a:schemeClr val="bg1"/>
          </a:solidFill>
          <a:latin typeface="Arial" pitchFamily="34" charset="0"/>
          <a:ea typeface="ＭＳ Ｐゴシック" charset="-128"/>
          <a:cs typeface="Arial" pitchFamily="34" charset="0"/>
        </a:defRPr>
      </a:lvl4pPr>
      <a:lvl5pPr marL="857250" indent="-173038" algn="l" rtl="0" eaLnBrk="0" fontAlgn="base" hangingPunct="0">
        <a:lnSpc>
          <a:spcPts val="1400"/>
        </a:lnSpc>
        <a:spcBef>
          <a:spcPct val="0"/>
        </a:spcBef>
        <a:spcAft>
          <a:spcPts val="400"/>
        </a:spcAft>
        <a:buClr>
          <a:schemeClr val="bg1"/>
        </a:buClr>
        <a:buFont typeface="Arial" pitchFamily="34" charset="0"/>
        <a:buChar char="–"/>
        <a:defRPr sz="110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3865" rtl="0" eaLnBrk="1" latinLnBrk="0" hangingPunct="1">
        <a:defRPr sz="1800" kern="1200">
          <a:solidFill>
            <a:schemeClr val="tx1"/>
          </a:solidFill>
          <a:latin typeface="+mn-lt"/>
          <a:ea typeface="+mn-ea"/>
          <a:cs typeface="+mn-cs"/>
        </a:defRPr>
      </a:lvl1pPr>
      <a:lvl2pPr marL="456933" algn="l" defTabSz="913865" rtl="0" eaLnBrk="1" latinLnBrk="0" hangingPunct="1">
        <a:defRPr sz="1800" kern="1200">
          <a:solidFill>
            <a:schemeClr val="tx1"/>
          </a:solidFill>
          <a:latin typeface="+mn-lt"/>
          <a:ea typeface="+mn-ea"/>
          <a:cs typeface="+mn-cs"/>
        </a:defRPr>
      </a:lvl2pPr>
      <a:lvl3pPr marL="913865" algn="l" defTabSz="913865" rtl="0" eaLnBrk="1" latinLnBrk="0" hangingPunct="1">
        <a:defRPr sz="1800" kern="1200">
          <a:solidFill>
            <a:schemeClr val="tx1"/>
          </a:solidFill>
          <a:latin typeface="+mn-lt"/>
          <a:ea typeface="+mn-ea"/>
          <a:cs typeface="+mn-cs"/>
        </a:defRPr>
      </a:lvl3pPr>
      <a:lvl4pPr marL="1370799" algn="l" defTabSz="913865" rtl="0" eaLnBrk="1" latinLnBrk="0" hangingPunct="1">
        <a:defRPr sz="1800" kern="1200">
          <a:solidFill>
            <a:schemeClr val="tx1"/>
          </a:solidFill>
          <a:latin typeface="+mn-lt"/>
          <a:ea typeface="+mn-ea"/>
          <a:cs typeface="+mn-cs"/>
        </a:defRPr>
      </a:lvl4pPr>
      <a:lvl5pPr marL="1827731" algn="l" defTabSz="913865" rtl="0" eaLnBrk="1" latinLnBrk="0" hangingPunct="1">
        <a:defRPr sz="1800" kern="1200">
          <a:solidFill>
            <a:schemeClr val="tx1"/>
          </a:solidFill>
          <a:latin typeface="+mn-lt"/>
          <a:ea typeface="+mn-ea"/>
          <a:cs typeface="+mn-cs"/>
        </a:defRPr>
      </a:lvl5pPr>
      <a:lvl6pPr marL="2284665" algn="l" defTabSz="913865" rtl="0" eaLnBrk="1" latinLnBrk="0" hangingPunct="1">
        <a:defRPr sz="1800" kern="1200">
          <a:solidFill>
            <a:schemeClr val="tx1"/>
          </a:solidFill>
          <a:latin typeface="+mn-lt"/>
          <a:ea typeface="+mn-ea"/>
          <a:cs typeface="+mn-cs"/>
        </a:defRPr>
      </a:lvl6pPr>
      <a:lvl7pPr marL="2741596" algn="l" defTabSz="913865" rtl="0" eaLnBrk="1" latinLnBrk="0" hangingPunct="1">
        <a:defRPr sz="1800" kern="1200">
          <a:solidFill>
            <a:schemeClr val="tx1"/>
          </a:solidFill>
          <a:latin typeface="+mn-lt"/>
          <a:ea typeface="+mn-ea"/>
          <a:cs typeface="+mn-cs"/>
        </a:defRPr>
      </a:lvl7pPr>
      <a:lvl8pPr marL="3198530" algn="l" defTabSz="913865" rtl="0" eaLnBrk="1" latinLnBrk="0" hangingPunct="1">
        <a:defRPr sz="1800" kern="1200">
          <a:solidFill>
            <a:schemeClr val="tx1"/>
          </a:solidFill>
          <a:latin typeface="+mn-lt"/>
          <a:ea typeface="+mn-ea"/>
          <a:cs typeface="+mn-cs"/>
        </a:defRPr>
      </a:lvl8pPr>
      <a:lvl9pPr marL="3655460" algn="l" defTabSz="9138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1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457200" y="5961190"/>
            <a:ext cx="8300612" cy="454111"/>
          </a:xfrm>
        </p:spPr>
        <p:txBody>
          <a:bodyPr/>
          <a:lstStyle/>
          <a:p>
            <a:pPr algn="l"/>
            <a:r>
              <a:rPr lang="en-US" sz="1200" dirty="0"/>
              <a:t> Marcia S. Wagner, Esq.</a:t>
            </a:r>
          </a:p>
        </p:txBody>
      </p:sp>
      <p:sp>
        <p:nvSpPr>
          <p:cNvPr id="5" name="Title 2"/>
          <p:cNvSpPr txBox="1">
            <a:spLocks/>
          </p:cNvSpPr>
          <p:nvPr/>
        </p:nvSpPr>
        <p:spPr bwMode="auto">
          <a:xfrm>
            <a:off x="457200" y="441325"/>
            <a:ext cx="79057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45693" rIns="91387" bIns="45693" numCol="1" anchor="b" anchorCtr="0" compatLnSpc="1">
            <a:prstTxWarp prst="textNoShape">
              <a:avLst/>
            </a:prstTxWarp>
          </a:bodyPr>
          <a:lstStyle>
            <a:lvl1pPr algn="l" rtl="0" eaLnBrk="0" fontAlgn="base" hangingPunct="0">
              <a:spcBef>
                <a:spcPct val="0"/>
              </a:spcBef>
              <a:spcAft>
                <a:spcPct val="0"/>
              </a:spcAft>
              <a:defRPr sz="3200" kern="1200">
                <a:solidFill>
                  <a:schemeClr val="tx1"/>
                </a:solidFill>
                <a:latin typeface="+mj-lt"/>
                <a:ea typeface="MS PGothic" pitchFamily="34" charset="-128"/>
                <a:cs typeface="Arial" pitchFamily="34" charset="0"/>
              </a:defRPr>
            </a:lvl1pPr>
            <a:lvl2pPr algn="l" rtl="0" eaLnBrk="0" fontAlgn="base" hangingPunct="0">
              <a:spcBef>
                <a:spcPct val="0"/>
              </a:spcBef>
              <a:spcAft>
                <a:spcPct val="0"/>
              </a:spcAft>
              <a:defRPr sz="3200">
                <a:solidFill>
                  <a:schemeClr val="tx1"/>
                </a:solidFill>
                <a:latin typeface="Adobe Garamond Pro" pitchFamily="18" charset="0"/>
                <a:ea typeface="MS PGothic" pitchFamily="34" charset="-128"/>
                <a:cs typeface="Arial" pitchFamily="34" charset="0"/>
              </a:defRPr>
            </a:lvl2pPr>
            <a:lvl3pPr algn="l" rtl="0" eaLnBrk="0" fontAlgn="base" hangingPunct="0">
              <a:spcBef>
                <a:spcPct val="0"/>
              </a:spcBef>
              <a:spcAft>
                <a:spcPct val="0"/>
              </a:spcAft>
              <a:defRPr sz="3200">
                <a:solidFill>
                  <a:schemeClr val="tx1"/>
                </a:solidFill>
                <a:latin typeface="Adobe Garamond Pro" pitchFamily="18" charset="0"/>
                <a:ea typeface="MS PGothic" pitchFamily="34" charset="-128"/>
                <a:cs typeface="Arial" pitchFamily="34" charset="0"/>
              </a:defRPr>
            </a:lvl3pPr>
            <a:lvl4pPr algn="l" rtl="0" eaLnBrk="0" fontAlgn="base" hangingPunct="0">
              <a:spcBef>
                <a:spcPct val="0"/>
              </a:spcBef>
              <a:spcAft>
                <a:spcPct val="0"/>
              </a:spcAft>
              <a:defRPr sz="3200">
                <a:solidFill>
                  <a:schemeClr val="tx1"/>
                </a:solidFill>
                <a:latin typeface="Adobe Garamond Pro" pitchFamily="18" charset="0"/>
                <a:ea typeface="MS PGothic" pitchFamily="34" charset="-128"/>
                <a:cs typeface="Arial" pitchFamily="34" charset="0"/>
              </a:defRPr>
            </a:lvl4pPr>
            <a:lvl5pPr algn="l" rtl="0" eaLnBrk="0" fontAlgn="base" hangingPunct="0">
              <a:spcBef>
                <a:spcPct val="0"/>
              </a:spcBef>
              <a:spcAft>
                <a:spcPct val="0"/>
              </a:spcAft>
              <a:defRPr sz="3200">
                <a:solidFill>
                  <a:schemeClr val="tx1"/>
                </a:solidFill>
                <a:latin typeface="Adobe Garamond Pro" pitchFamily="18" charset="0"/>
                <a:ea typeface="MS PGothic" pitchFamily="34" charset="-128"/>
                <a:cs typeface="Arial" pitchFamily="34" charset="0"/>
              </a:defRPr>
            </a:lvl5pPr>
            <a:lvl6pPr marL="456933"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6pPr>
            <a:lvl7pPr marL="913865"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7pPr>
            <a:lvl8pPr marL="1370799"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8pPr>
            <a:lvl9pPr marL="1827731"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9pPr>
          </a:lstStyle>
          <a:p>
            <a:pPr eaLnBrk="1" hangingPunct="1"/>
            <a:r>
              <a:rPr lang="en-US" dirty="0" smtClean="0"/>
              <a:t>The Politics of Retirement</a:t>
            </a:r>
            <a:r>
              <a:rPr lang="en-US" dirty="0" smtClean="0">
                <a:latin typeface="Adobe Garamond Pro" charset="0"/>
                <a:ea typeface="MS PGothic" charset="0"/>
              </a:rPr>
              <a:t/>
            </a:r>
            <a:br>
              <a:rPr lang="en-US" dirty="0" smtClean="0">
                <a:latin typeface="Adobe Garamond Pro" charset="0"/>
                <a:ea typeface="MS PGothic" charset="0"/>
              </a:rPr>
            </a:br>
            <a:r>
              <a:rPr lang="en-US" sz="2400" i="1" dirty="0" smtClean="0">
                <a:latin typeface="Adobe Garamond Pro" charset="0"/>
                <a:ea typeface="MS PGothic" charset="0"/>
              </a:rPr>
              <a:t>A Washington Update</a:t>
            </a:r>
          </a:p>
        </p:txBody>
      </p:sp>
      <p:pic>
        <p:nvPicPr>
          <p:cNvPr id="6"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4375" y="5934730"/>
            <a:ext cx="1453947" cy="264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EVIM_Signature_Black.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6280922"/>
            <a:ext cx="1632857" cy="461495"/>
          </a:xfrm>
          <a:prstGeom prst="rect">
            <a:avLst/>
          </a:prstGeom>
        </p:spPr>
      </p:pic>
    </p:spTree>
    <p:extLst>
      <p:ext uri="{BB962C8B-B14F-4D97-AF65-F5344CB8AC3E}">
        <p14:creationId xmlns:p14="http://schemas.microsoft.com/office/powerpoint/2010/main" val="417129682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p:txBody>
          <a:bodyPr/>
          <a:lstStyle/>
          <a:p>
            <a:pPr eaLnBrk="1" hangingPunct="1"/>
            <a:r>
              <a:rPr lang="en-US" smtClean="0">
                <a:ea typeface="ＭＳ Ｐゴシック" pitchFamily="34" charset="-128"/>
              </a:rPr>
              <a:t>Introduction</a:t>
            </a:r>
          </a:p>
        </p:txBody>
      </p:sp>
      <p:sp>
        <p:nvSpPr>
          <p:cNvPr id="13315" name="Content Placeholder 6"/>
          <p:cNvSpPr>
            <a:spLocks noGrp="1"/>
          </p:cNvSpPr>
          <p:nvPr>
            <p:ph idx="1"/>
          </p:nvPr>
        </p:nvSpPr>
        <p:spPr>
          <a:xfrm>
            <a:off x="458788" y="1066800"/>
            <a:ext cx="8228012" cy="3886200"/>
          </a:xfrm>
        </p:spPr>
        <p:txBody>
          <a:bodyPr/>
          <a:lstStyle/>
          <a:p>
            <a:pPr indent="-182563" eaLnBrk="1" hangingPunct="1">
              <a:lnSpc>
                <a:spcPts val="1925"/>
              </a:lnSpc>
            </a:pPr>
            <a:r>
              <a:rPr lang="en-US" smtClean="0">
                <a:ea typeface="ＭＳ Ｐゴシック" pitchFamily="34" charset="-128"/>
              </a:rPr>
              <a:t>Impending Retirement Plan Crisis</a:t>
            </a:r>
          </a:p>
          <a:p>
            <a:pPr lvl="1" eaLnBrk="1" hangingPunct="1"/>
            <a:r>
              <a:rPr lang="en-US" smtClean="0">
                <a:ea typeface="ＭＳ Ｐゴシック" pitchFamily="34" charset="-128"/>
              </a:rPr>
              <a:t>Social Security </a:t>
            </a:r>
          </a:p>
          <a:p>
            <a:pPr lvl="1" eaLnBrk="1" hangingPunct="1"/>
            <a:r>
              <a:rPr lang="en-US" smtClean="0">
                <a:ea typeface="ＭＳ Ｐゴシック" pitchFamily="34" charset="-128"/>
              </a:rPr>
              <a:t>Employer-Sponsored Plans</a:t>
            </a:r>
          </a:p>
          <a:p>
            <a:pPr lvl="1" eaLnBrk="1" hangingPunct="1"/>
            <a:r>
              <a:rPr lang="en-US" smtClean="0">
                <a:ea typeface="ＭＳ Ｐゴシック" pitchFamily="34" charset="-128"/>
              </a:rPr>
              <a:t>Private Savings</a:t>
            </a:r>
          </a:p>
          <a:p>
            <a:pPr indent="-182563" eaLnBrk="1" hangingPunct="1">
              <a:lnSpc>
                <a:spcPts val="1925"/>
              </a:lnSpc>
            </a:pPr>
            <a:r>
              <a:rPr lang="en-US" smtClean="0">
                <a:ea typeface="ＭＳ Ｐゴシック" pitchFamily="34" charset="-128"/>
              </a:rPr>
              <a:t>Current Private Pension System</a:t>
            </a:r>
          </a:p>
          <a:p>
            <a:pPr lvl="1" eaLnBrk="1" hangingPunct="1"/>
            <a:r>
              <a:rPr lang="en-US" smtClean="0">
                <a:ea typeface="ＭＳ Ｐゴシック" pitchFamily="34" charset="-128"/>
              </a:rPr>
              <a:t>Half of workers have no plan.</a:t>
            </a:r>
          </a:p>
          <a:p>
            <a:pPr lvl="1" eaLnBrk="1" hangingPunct="1"/>
            <a:r>
              <a:rPr lang="en-US" smtClean="0">
                <a:ea typeface="ＭＳ Ｐゴシック" pitchFamily="34" charset="-128"/>
              </a:rPr>
              <a:t>Plans have low saving rates and hidden costs.</a:t>
            </a:r>
          </a:p>
          <a:p>
            <a:pPr lvl="1" eaLnBrk="1" hangingPunct="1"/>
            <a:r>
              <a:rPr lang="en-US" smtClean="0">
                <a:ea typeface="ＭＳ Ｐゴシック" pitchFamily="34" charset="-128"/>
              </a:rPr>
              <a:t>Fewer than half of workers will have adequate retirement income.</a:t>
            </a:r>
          </a:p>
          <a:p>
            <a:pPr indent="-182563" eaLnBrk="1" hangingPunct="1">
              <a:lnSpc>
                <a:spcPts val="1925"/>
              </a:lnSpc>
            </a:pPr>
            <a:r>
              <a:rPr lang="en-US" smtClean="0">
                <a:ea typeface="ＭＳ Ｐゴシック" pitchFamily="34" charset="-128"/>
              </a:rPr>
              <a:t>Role of Policymakers</a:t>
            </a:r>
          </a:p>
          <a:p>
            <a:pPr indent="-182563" eaLnBrk="1" hangingPunct="1">
              <a:lnSpc>
                <a:spcPts val="1925"/>
              </a:lnSpc>
            </a:pPr>
            <a:endParaRPr lang="en-US" smtClean="0">
              <a:ea typeface="ＭＳ Ｐゴシック" pitchFamily="34" charset="-128"/>
            </a:endParaRPr>
          </a:p>
        </p:txBody>
      </p:sp>
      <p:sp>
        <p:nvSpPr>
          <p:cNvPr id="13316"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E2BF646B-EE0B-4063-BC8E-63C42A188207}" type="slidenum">
              <a:rPr lang="en-US" smtClean="0">
                <a:solidFill>
                  <a:schemeClr val="bg1"/>
                </a:solidFill>
              </a:rPr>
              <a:pPr eaLnBrk="1" hangingPunct="1">
                <a:defRPr/>
              </a:pPr>
              <a:t>2</a:t>
            </a:fld>
            <a:endParaRPr lang="en-US" dirty="0" smtClean="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a:xfrm>
            <a:off x="534988" y="1676400"/>
            <a:ext cx="8228012" cy="3886200"/>
          </a:xfrm>
        </p:spPr>
        <p:txBody>
          <a:bodyPr/>
          <a:lstStyle/>
          <a:p>
            <a:pPr marL="342900" indent="-342900" eaLnBrk="1" hangingPunct="1">
              <a:lnSpc>
                <a:spcPts val="1925"/>
              </a:lnSpc>
              <a:spcBef>
                <a:spcPts val="988"/>
              </a:spcBef>
              <a:spcAft>
                <a:spcPts val="1600"/>
              </a:spcAft>
              <a:buClrTx/>
              <a:buFont typeface="Arial" pitchFamily="34" charset="0"/>
              <a:buAutoNum type="arabicPeriod"/>
            </a:pPr>
            <a:r>
              <a:rPr lang="en-US" smtClean="0">
                <a:solidFill>
                  <a:schemeClr val="tx2"/>
                </a:solidFill>
                <a:ea typeface="ＭＳ Ｐゴシック" pitchFamily="34" charset="-128"/>
              </a:rPr>
              <a:t>Increasing Savings</a:t>
            </a:r>
          </a:p>
          <a:p>
            <a:pPr marL="342900" indent="-342900" eaLnBrk="1" hangingPunct="1">
              <a:lnSpc>
                <a:spcPts val="1925"/>
              </a:lnSpc>
              <a:spcBef>
                <a:spcPts val="988"/>
              </a:spcBef>
              <a:spcAft>
                <a:spcPts val="1600"/>
              </a:spcAft>
              <a:buFont typeface="Arial" pitchFamily="34" charset="0"/>
              <a:buAutoNum type="arabicPeriod"/>
            </a:pPr>
            <a:r>
              <a:rPr lang="en-US" smtClean="0">
                <a:ea typeface="ＭＳ Ｐゴシック" pitchFamily="34" charset="-128"/>
              </a:rPr>
              <a:t>Protecting Returns</a:t>
            </a:r>
          </a:p>
          <a:p>
            <a:pPr marL="342900" indent="-342900" eaLnBrk="1" hangingPunct="1">
              <a:lnSpc>
                <a:spcPts val="1925"/>
              </a:lnSpc>
              <a:spcBef>
                <a:spcPts val="988"/>
              </a:spcBef>
              <a:spcAft>
                <a:spcPts val="1600"/>
              </a:spcAft>
              <a:buFont typeface="Arial" pitchFamily="34" charset="0"/>
              <a:buAutoNum type="arabicPeriod"/>
            </a:pPr>
            <a:r>
              <a:rPr lang="en-US" smtClean="0">
                <a:ea typeface="ＭＳ Ｐゴシック" pitchFamily="34" charset="-128"/>
              </a:rPr>
              <a:t>Decumulation Planning</a:t>
            </a:r>
          </a:p>
          <a:p>
            <a:pPr marL="342900" indent="-342900" eaLnBrk="1" hangingPunct="1">
              <a:lnSpc>
                <a:spcPts val="1925"/>
              </a:lnSpc>
              <a:spcBef>
                <a:spcPts val="988"/>
              </a:spcBef>
              <a:spcAft>
                <a:spcPts val="1600"/>
              </a:spcAft>
              <a:buFont typeface="Arial" pitchFamily="34" charset="0"/>
              <a:buAutoNum type="arabicPeriod"/>
            </a:pPr>
            <a:r>
              <a:rPr lang="en-US" smtClean="0">
                <a:ea typeface="ＭＳ Ｐゴシック" pitchFamily="34" charset="-128"/>
              </a:rPr>
              <a:t>Tax Reform</a:t>
            </a:r>
            <a:br>
              <a:rPr lang="en-US" smtClean="0">
                <a:ea typeface="ＭＳ Ｐゴシック" pitchFamily="34" charset="-128"/>
              </a:rPr>
            </a:br>
            <a:endParaRPr lang="en-US" smtClean="0">
              <a:ea typeface="ＭＳ Ｐゴシック" pitchFamily="34" charset="-128"/>
            </a:endParaRPr>
          </a:p>
        </p:txBody>
      </p:sp>
      <p:sp>
        <p:nvSpPr>
          <p:cNvPr id="14339"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63F55993-4D7F-4C39-ACA9-E5FEBACE232A}" type="slidenum">
              <a:rPr lang="en-US" smtClean="0">
                <a:solidFill>
                  <a:schemeClr val="bg1"/>
                </a:solidFill>
              </a:rPr>
              <a:pPr eaLnBrk="1" hangingPunct="1">
                <a:defRPr/>
              </a:pPr>
              <a:t>3</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3"/>
          <p:cNvSpPr>
            <a:spLocks noGrp="1"/>
          </p:cNvSpPr>
          <p:nvPr>
            <p:ph type="title"/>
          </p:nvPr>
        </p:nvSpPr>
        <p:spPr/>
        <p:txBody>
          <a:bodyPr/>
          <a:lstStyle/>
          <a:p>
            <a:pPr eaLnBrk="1" hangingPunct="1"/>
            <a:r>
              <a:rPr lang="en-US" smtClean="0">
                <a:ea typeface="ＭＳ Ｐゴシック" pitchFamily="34" charset="-128"/>
              </a:rPr>
              <a:t>Increasing Savings Thru Automatic Features</a:t>
            </a:r>
          </a:p>
        </p:txBody>
      </p:sp>
      <p:sp>
        <p:nvSpPr>
          <p:cNvPr id="2" name="Content Placeholder 1"/>
          <p:cNvSpPr>
            <a:spLocks noGrp="1"/>
          </p:cNvSpPr>
          <p:nvPr>
            <p:ph idx="1"/>
          </p:nvPr>
        </p:nvSpPr>
        <p:spPr>
          <a:xfrm>
            <a:off x="458788" y="1143000"/>
            <a:ext cx="8228012" cy="4572000"/>
          </a:xfrm>
        </p:spPr>
        <p:txBody>
          <a:bodyPr/>
          <a:lstStyle/>
          <a:p>
            <a:pPr eaLnBrk="1" hangingPunct="1">
              <a:defRPr/>
            </a:pPr>
            <a:r>
              <a:rPr lang="en-US" dirty="0"/>
              <a:t>Pension Protection Act of 2006</a:t>
            </a:r>
          </a:p>
          <a:p>
            <a:pPr lvl="1" indent="-182880" eaLnBrk="1" hangingPunct="1">
              <a:buFont typeface="Arial"/>
              <a:buChar char="•"/>
              <a:defRPr/>
            </a:pPr>
            <a:r>
              <a:rPr lang="en-US" dirty="0"/>
              <a:t>Auto-Enrollment</a:t>
            </a:r>
          </a:p>
          <a:p>
            <a:pPr lvl="1" indent="-182880" eaLnBrk="1" hangingPunct="1">
              <a:buFont typeface="Arial"/>
              <a:buChar char="•"/>
              <a:defRPr/>
            </a:pPr>
            <a:r>
              <a:rPr lang="en-US" dirty="0"/>
              <a:t>Auto-Escalation</a:t>
            </a:r>
          </a:p>
          <a:p>
            <a:pPr eaLnBrk="1" hangingPunct="1">
              <a:defRPr/>
            </a:pPr>
            <a:r>
              <a:rPr lang="en-US" dirty="0"/>
              <a:t>Plan Sponsor and Advisor Initiatives</a:t>
            </a:r>
          </a:p>
          <a:p>
            <a:pPr lvl="1" indent="-182880" eaLnBrk="1" hangingPunct="1">
              <a:buFont typeface="Arial"/>
              <a:buChar char="•"/>
              <a:defRPr/>
            </a:pPr>
            <a:r>
              <a:rPr lang="en-US" dirty="0"/>
              <a:t>Re-Enrollment</a:t>
            </a:r>
          </a:p>
          <a:p>
            <a:pPr lvl="1" indent="-182880" eaLnBrk="1" hangingPunct="1">
              <a:buFont typeface="Arial"/>
              <a:buChar char="•"/>
              <a:defRPr/>
            </a:pPr>
            <a:r>
              <a:rPr lang="en-US" dirty="0"/>
              <a:t>Re-Allocation</a:t>
            </a:r>
          </a:p>
          <a:p>
            <a:pPr eaLnBrk="1" hangingPunct="1">
              <a:defRPr/>
            </a:pPr>
            <a:r>
              <a:rPr lang="en-US" dirty="0"/>
              <a:t>Automatic </a:t>
            </a:r>
            <a:r>
              <a:rPr lang="en-US" dirty="0" smtClean="0"/>
              <a:t>IRAs</a:t>
            </a:r>
          </a:p>
          <a:p>
            <a:pPr marL="0" indent="0" eaLnBrk="1" hangingPunct="1">
              <a:buFont typeface="Arial" pitchFamily="34" charset="0"/>
              <a:buNone/>
              <a:defRPr/>
            </a:pPr>
            <a:endParaRPr lang="en-US" dirty="0"/>
          </a:p>
          <a:p>
            <a:pPr eaLnBrk="1" hangingPunct="1">
              <a:defRPr/>
            </a:pPr>
            <a:endParaRPr lang="en-US" dirty="0"/>
          </a:p>
        </p:txBody>
      </p:sp>
      <p:sp>
        <p:nvSpPr>
          <p:cNvPr id="15364"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9A88EA3C-7E99-4870-8065-531F1CAD52F7}" type="slidenum">
              <a:rPr lang="en-US" smtClean="0">
                <a:solidFill>
                  <a:schemeClr val="bg1"/>
                </a:solidFill>
              </a:rPr>
              <a:pPr eaLnBrk="1" hangingPunct="1">
                <a:defRPr/>
              </a:pPr>
              <a:t>4</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title"/>
          </p:nvPr>
        </p:nvSpPr>
        <p:spPr/>
        <p:txBody>
          <a:bodyPr/>
          <a:lstStyle/>
          <a:p>
            <a:pPr eaLnBrk="1" hangingPunct="1"/>
            <a:r>
              <a:rPr lang="en-US" smtClean="0">
                <a:ea typeface="ＭＳ Ｐゴシック" pitchFamily="34" charset="-128"/>
              </a:rPr>
              <a:t>Automatic IRAs</a:t>
            </a:r>
          </a:p>
        </p:txBody>
      </p:sp>
      <p:sp>
        <p:nvSpPr>
          <p:cNvPr id="16387"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Legislative History</a:t>
            </a:r>
          </a:p>
          <a:p>
            <a:pPr lvl="1" eaLnBrk="1" hangingPunct="1"/>
            <a:r>
              <a:rPr lang="en-US" smtClean="0">
                <a:ea typeface="ＭＳ Ｐゴシック" pitchFamily="34" charset="-128"/>
              </a:rPr>
              <a:t>Auto IRAs proposal appears to be partisan.</a:t>
            </a:r>
          </a:p>
          <a:p>
            <a:pPr lvl="1" eaLnBrk="1" hangingPunct="1"/>
            <a:r>
              <a:rPr lang="en-US" smtClean="0">
                <a:ea typeface="ＭＳ Ｐゴシック" pitchFamily="34" charset="-128"/>
              </a:rPr>
              <a:t>But had bi-partisan support in prior years.</a:t>
            </a:r>
          </a:p>
          <a:p>
            <a:pPr lvl="1" eaLnBrk="1" hangingPunct="1"/>
            <a:r>
              <a:rPr lang="en-US" smtClean="0">
                <a:ea typeface="ＭＳ Ｐゴシック" pitchFamily="34" charset="-128"/>
              </a:rPr>
              <a:t>Increasing retirement plan coverage is shared policy goal.</a:t>
            </a:r>
          </a:p>
          <a:p>
            <a:pPr indent="-182563" eaLnBrk="1" hangingPunct="1">
              <a:lnSpc>
                <a:spcPts val="1925"/>
              </a:lnSpc>
            </a:pPr>
            <a:r>
              <a:rPr lang="en-US" smtClean="0">
                <a:ea typeface="ＭＳ Ｐゴシック" pitchFamily="34" charset="-128"/>
              </a:rPr>
              <a:t>Three Key Features</a:t>
            </a:r>
          </a:p>
          <a:p>
            <a:pPr lvl="1" eaLnBrk="1" hangingPunct="1"/>
            <a:r>
              <a:rPr lang="en-US" smtClean="0">
                <a:ea typeface="ＭＳ Ｐゴシック" pitchFamily="34" charset="-128"/>
              </a:rPr>
              <a:t>Default contribution rate set at 3%.</a:t>
            </a:r>
          </a:p>
          <a:p>
            <a:pPr lvl="1" eaLnBrk="1" hangingPunct="1"/>
            <a:r>
              <a:rPr lang="en-US" smtClean="0">
                <a:ea typeface="ＭＳ Ｐゴシック" pitchFamily="34" charset="-128"/>
              </a:rPr>
              <a:t>Post-tax Roth IRA would be default, but employee could choose pre-tax Traditional IRA.</a:t>
            </a:r>
          </a:p>
          <a:p>
            <a:pPr lvl="1" eaLnBrk="1" hangingPunct="1"/>
            <a:r>
              <a:rPr lang="en-US" smtClean="0">
                <a:ea typeface="ＭＳ Ｐゴシック" pitchFamily="34" charset="-128"/>
              </a:rPr>
              <a:t>Multiple alternatives available for selecting Auto IRA provider.</a:t>
            </a:r>
          </a:p>
          <a:p>
            <a:pPr indent="-182563" eaLnBrk="1" hangingPunct="1">
              <a:lnSpc>
                <a:spcPts val="1925"/>
              </a:lnSpc>
            </a:pPr>
            <a:endParaRPr lang="en-US" smtClean="0">
              <a:ea typeface="ＭＳ Ｐゴシック" pitchFamily="34" charset="-128"/>
            </a:endParaRPr>
          </a:p>
        </p:txBody>
      </p:sp>
      <p:sp>
        <p:nvSpPr>
          <p:cNvPr id="18436"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AC0E9C67-CDBC-41CF-A98A-045D88AD942C}" type="slidenum">
              <a:rPr lang="en-US" smtClean="0">
                <a:solidFill>
                  <a:schemeClr val="bg1"/>
                </a:solidFill>
              </a:rPr>
              <a:pPr eaLnBrk="1" hangingPunct="1">
                <a:defRPr/>
              </a:pPr>
              <a:t>5</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3"/>
          <p:cNvSpPr>
            <a:spLocks noGrp="1"/>
          </p:cNvSpPr>
          <p:nvPr>
            <p:ph type="title"/>
          </p:nvPr>
        </p:nvSpPr>
        <p:spPr/>
        <p:txBody>
          <a:bodyPr/>
          <a:lstStyle/>
          <a:p>
            <a:pPr eaLnBrk="1" hangingPunct="1"/>
            <a:r>
              <a:rPr lang="en-US" smtClean="0">
                <a:ea typeface="ＭＳ Ｐゴシック" pitchFamily="34" charset="-128"/>
              </a:rPr>
              <a:t>Prospects for Auto IRAs</a:t>
            </a:r>
          </a:p>
        </p:txBody>
      </p:sp>
      <p:sp>
        <p:nvSpPr>
          <p:cNvPr id="17411"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Objections to Auto IRAs</a:t>
            </a:r>
          </a:p>
          <a:p>
            <a:pPr lvl="1" eaLnBrk="1" hangingPunct="1"/>
            <a:r>
              <a:rPr lang="en-US" smtClean="0">
                <a:ea typeface="ＭＳ Ｐゴシック" pitchFamily="34" charset="-128"/>
              </a:rPr>
              <a:t>Burdensome mandate for small businesses with more than ten employees.</a:t>
            </a:r>
          </a:p>
          <a:p>
            <a:pPr lvl="1" eaLnBrk="1" hangingPunct="1"/>
            <a:r>
              <a:rPr lang="en-US" smtClean="0">
                <a:ea typeface="ＭＳ Ｐゴシック" pitchFamily="34" charset="-128"/>
              </a:rPr>
              <a:t>Federal government control overs assets.</a:t>
            </a:r>
          </a:p>
          <a:p>
            <a:pPr lvl="1" eaLnBrk="1" hangingPunct="1"/>
            <a:r>
              <a:rPr lang="en-US" smtClean="0">
                <a:ea typeface="ＭＳ Ｐゴシック" pitchFamily="34" charset="-128"/>
              </a:rPr>
              <a:t>Role of private sector.</a:t>
            </a:r>
          </a:p>
          <a:p>
            <a:pPr indent="-182563" eaLnBrk="1" hangingPunct="1">
              <a:lnSpc>
                <a:spcPts val="1925"/>
              </a:lnSpc>
            </a:pPr>
            <a:r>
              <a:rPr lang="en-US" smtClean="0">
                <a:ea typeface="ＭＳ Ｐゴシック" pitchFamily="34" charset="-128"/>
              </a:rPr>
              <a:t>Partisan politics will continue in short term.</a:t>
            </a:r>
          </a:p>
          <a:p>
            <a:pPr lvl="1" eaLnBrk="1" hangingPunct="1"/>
            <a:r>
              <a:rPr lang="en-US" smtClean="0">
                <a:ea typeface="ＭＳ Ｐゴシック" pitchFamily="34" charset="-128"/>
              </a:rPr>
              <a:t>But bipartisanship support typically emerges on retirement issues.</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19460"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3EB65D4F-5FB3-4628-8816-5DEB43747874}" type="slidenum">
              <a:rPr lang="en-US" smtClean="0">
                <a:solidFill>
                  <a:schemeClr val="bg1"/>
                </a:solidFill>
              </a:rPr>
              <a:pPr eaLnBrk="1" hangingPunct="1">
                <a:defRPr/>
              </a:pPr>
              <a:t>6</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title"/>
          </p:nvPr>
        </p:nvSpPr>
        <p:spPr/>
        <p:txBody>
          <a:bodyPr/>
          <a:lstStyle/>
          <a:p>
            <a:pPr eaLnBrk="1" hangingPunct="1"/>
            <a:r>
              <a:rPr lang="en-US" smtClean="0">
                <a:ea typeface="ＭＳ Ｐゴシック" pitchFamily="34" charset="-128"/>
              </a:rPr>
              <a:t>Summing Up</a:t>
            </a:r>
          </a:p>
        </p:txBody>
      </p:sp>
      <p:sp>
        <p:nvSpPr>
          <p:cNvPr id="18435"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Push for auto investments expected to continue.</a:t>
            </a:r>
          </a:p>
          <a:p>
            <a:pPr indent="-182563" eaLnBrk="1" hangingPunct="1">
              <a:lnSpc>
                <a:spcPts val="1925"/>
              </a:lnSpc>
            </a:pPr>
            <a:r>
              <a:rPr lang="en-US" smtClean="0">
                <a:ea typeface="ＭＳ Ｐゴシック" pitchFamily="34" charset="-128"/>
              </a:rPr>
              <a:t>Auto IRA legislation unlikely in current form.</a:t>
            </a:r>
          </a:p>
          <a:p>
            <a:pPr indent="-182563" eaLnBrk="1" hangingPunct="1">
              <a:lnSpc>
                <a:spcPts val="1925"/>
              </a:lnSpc>
            </a:pPr>
            <a:r>
              <a:rPr lang="en-US" smtClean="0">
                <a:ea typeface="ＭＳ Ｐゴシック" pitchFamily="34" charset="-128"/>
              </a:rPr>
              <a:t>But some reform can be expected in future.</a:t>
            </a:r>
          </a:p>
          <a:p>
            <a:pPr lvl="1" eaLnBrk="1" hangingPunct="1"/>
            <a:r>
              <a:rPr lang="en-US" smtClean="0">
                <a:ea typeface="ＭＳ Ｐゴシック" pitchFamily="34" charset="-128"/>
              </a:rPr>
              <a:t>Retirement needs of aging middle class will force lawmakers to act.</a:t>
            </a:r>
          </a:p>
          <a:p>
            <a:pPr lvl="1" eaLnBrk="1" hangingPunct="1"/>
            <a:r>
              <a:rPr lang="en-US" smtClean="0">
                <a:ea typeface="ＭＳ Ｐゴシック" pitchFamily="34" charset="-128"/>
              </a:rPr>
              <a:t>$5,000 cap on Auto IRA contributions would not discourage formation of qualified plans.</a:t>
            </a:r>
          </a:p>
          <a:p>
            <a:pPr lvl="1" eaLnBrk="1" hangingPunct="1"/>
            <a:r>
              <a:rPr lang="en-US" smtClean="0">
                <a:ea typeface="ＭＳ Ｐゴシック" pitchFamily="34" charset="-128"/>
              </a:rPr>
              <a:t>Auto IRAs would help close retirement gap. </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20484"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4E250347-EF9B-4EA8-9771-09F8A8BB855F}" type="slidenum">
              <a:rPr lang="en-US" smtClean="0">
                <a:solidFill>
                  <a:schemeClr val="bg1"/>
                </a:solidFill>
              </a:rPr>
              <a:pPr eaLnBrk="1" hangingPunct="1">
                <a:defRPr/>
              </a:pPr>
              <a:t>7</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1"/>
          <p:cNvSpPr>
            <a:spLocks noGrp="1"/>
          </p:cNvSpPr>
          <p:nvPr>
            <p:ph idx="1"/>
          </p:nvPr>
        </p:nvSpPr>
        <p:spPr>
          <a:xfrm>
            <a:off x="534988" y="1676400"/>
            <a:ext cx="8228012" cy="3886200"/>
          </a:xfrm>
        </p:spPr>
        <p:txBody>
          <a:bodyPr/>
          <a:lstStyle/>
          <a:p>
            <a:pPr marL="342900" indent="-342900" eaLnBrk="1" hangingPunct="1">
              <a:lnSpc>
                <a:spcPts val="1925"/>
              </a:lnSpc>
              <a:spcBef>
                <a:spcPts val="988"/>
              </a:spcBef>
              <a:spcAft>
                <a:spcPts val="1600"/>
              </a:spcAft>
              <a:buFont typeface="Arial" pitchFamily="34" charset="0"/>
              <a:buAutoNum type="arabicPeriod"/>
              <a:defRPr/>
            </a:pPr>
            <a:r>
              <a:rPr lang="en-US" dirty="0" smtClean="0">
                <a:solidFill>
                  <a:schemeClr val="tx1"/>
                </a:solidFill>
                <a:ea typeface="ＭＳ Ｐゴシック" pitchFamily="34" charset="-128"/>
              </a:rPr>
              <a:t>Increasing Savings</a:t>
            </a:r>
          </a:p>
          <a:p>
            <a:pPr marL="342900" indent="-342900" eaLnBrk="1" hangingPunct="1">
              <a:lnSpc>
                <a:spcPts val="1925"/>
              </a:lnSpc>
              <a:spcBef>
                <a:spcPts val="988"/>
              </a:spcBef>
              <a:spcAft>
                <a:spcPts val="1600"/>
              </a:spcAft>
              <a:buClrTx/>
              <a:buFont typeface="Arial" pitchFamily="34" charset="0"/>
              <a:buAutoNum type="arabicPeriod"/>
              <a:defRPr/>
            </a:pPr>
            <a:r>
              <a:rPr lang="en-US" dirty="0" smtClean="0">
                <a:solidFill>
                  <a:srgbClr val="438FDE"/>
                </a:solidFill>
                <a:ea typeface="ＭＳ Ｐゴシック" pitchFamily="34" charset="-128"/>
              </a:rPr>
              <a:t>Protecting Returns</a:t>
            </a:r>
          </a:p>
          <a:p>
            <a:pPr marL="342900" indent="-342900" eaLnBrk="1" hangingPunct="1">
              <a:lnSpc>
                <a:spcPts val="1925"/>
              </a:lnSpc>
              <a:spcBef>
                <a:spcPts val="988"/>
              </a:spcBef>
              <a:spcAft>
                <a:spcPts val="1600"/>
              </a:spcAft>
              <a:buFont typeface="Arial" pitchFamily="34" charset="0"/>
              <a:buAutoNum type="arabicPeriod"/>
              <a:defRPr/>
            </a:pPr>
            <a:r>
              <a:rPr lang="en-US" dirty="0" err="1" smtClean="0">
                <a:ea typeface="ＭＳ Ｐゴシック" pitchFamily="34" charset="-128"/>
              </a:rPr>
              <a:t>Decumulation</a:t>
            </a:r>
            <a:r>
              <a:rPr lang="en-US" dirty="0" smtClean="0">
                <a:ea typeface="ＭＳ Ｐゴシック" pitchFamily="34" charset="-128"/>
              </a:rPr>
              <a:t> Planning</a:t>
            </a:r>
          </a:p>
          <a:p>
            <a:pPr marL="342900" indent="-342900" eaLnBrk="1" hangingPunct="1">
              <a:lnSpc>
                <a:spcPts val="1925"/>
              </a:lnSpc>
              <a:spcBef>
                <a:spcPts val="988"/>
              </a:spcBef>
              <a:spcAft>
                <a:spcPts val="1600"/>
              </a:spcAft>
              <a:buFont typeface="Arial" pitchFamily="34" charset="0"/>
              <a:buAutoNum type="arabicPeriod"/>
              <a:defRPr/>
            </a:pPr>
            <a:r>
              <a:rPr lang="en-US" dirty="0" smtClean="0">
                <a:ea typeface="ＭＳ Ｐゴシック" pitchFamily="34" charset="-128"/>
              </a:rPr>
              <a:t>Tax Reform</a:t>
            </a:r>
          </a:p>
          <a:p>
            <a:pPr marL="0" indent="0" eaLnBrk="1" hangingPunct="1">
              <a:lnSpc>
                <a:spcPts val="1925"/>
              </a:lnSpc>
              <a:spcBef>
                <a:spcPts val="988"/>
              </a:spcBef>
              <a:spcAft>
                <a:spcPts val="1600"/>
              </a:spcAft>
              <a:buFont typeface="Arial" pitchFamily="34" charset="0"/>
              <a:buNone/>
              <a:defRPr/>
            </a:pPr>
            <a:r>
              <a:rPr lang="en-US" dirty="0" smtClean="0">
                <a:ea typeface="ＭＳ Ｐゴシック" pitchFamily="34" charset="-128"/>
              </a:rPr>
              <a:t/>
            </a:r>
            <a:br>
              <a:rPr lang="en-US" dirty="0" smtClean="0">
                <a:ea typeface="ＭＳ Ｐゴシック" pitchFamily="34" charset="-128"/>
              </a:rPr>
            </a:br>
            <a:endParaRPr lang="en-US" dirty="0" smtClean="0">
              <a:ea typeface="ＭＳ Ｐゴシック" pitchFamily="34" charset="-128"/>
            </a:endParaRPr>
          </a:p>
        </p:txBody>
      </p:sp>
      <p:sp>
        <p:nvSpPr>
          <p:cNvPr id="21507"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44D572BB-668B-41C4-95F7-BB6DB40CA51F}" type="slidenum">
              <a:rPr lang="en-US" smtClean="0">
                <a:solidFill>
                  <a:schemeClr val="bg1"/>
                </a:solidFill>
              </a:rPr>
              <a:pPr eaLnBrk="1" hangingPunct="1">
                <a:defRPr/>
              </a:pPr>
              <a:t>8</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title"/>
          </p:nvPr>
        </p:nvSpPr>
        <p:spPr/>
        <p:txBody>
          <a:bodyPr/>
          <a:lstStyle/>
          <a:p>
            <a:pPr eaLnBrk="1" hangingPunct="1"/>
            <a:r>
              <a:rPr lang="en-US" smtClean="0">
                <a:ea typeface="ＭＳ Ｐゴシック" pitchFamily="34" charset="-128"/>
              </a:rPr>
              <a:t>Introduction</a:t>
            </a:r>
          </a:p>
        </p:txBody>
      </p:sp>
      <p:sp>
        <p:nvSpPr>
          <p:cNvPr id="20483" name="Content Placeholder 4"/>
          <p:cNvSpPr>
            <a:spLocks noGrp="1"/>
          </p:cNvSpPr>
          <p:nvPr>
            <p:ph idx="1"/>
          </p:nvPr>
        </p:nvSpPr>
        <p:spPr>
          <a:xfrm>
            <a:off x="458788" y="1295400"/>
            <a:ext cx="8228012" cy="4419600"/>
          </a:xfrm>
        </p:spPr>
        <p:txBody>
          <a:bodyPr/>
          <a:lstStyle/>
          <a:p>
            <a:pPr indent="-182563" eaLnBrk="1" hangingPunct="1">
              <a:lnSpc>
                <a:spcPts val="1925"/>
              </a:lnSpc>
            </a:pPr>
            <a:r>
              <a:rPr lang="en-US" smtClean="0">
                <a:ea typeface="ＭＳ Ｐゴシック" pitchFamily="34" charset="-128"/>
              </a:rPr>
              <a:t>Policymakers focusing on protection for investment returns.</a:t>
            </a:r>
          </a:p>
          <a:p>
            <a:pPr indent="-182563" eaLnBrk="1" hangingPunct="1">
              <a:lnSpc>
                <a:spcPts val="1925"/>
              </a:lnSpc>
            </a:pPr>
            <a:r>
              <a:rPr lang="en-US" smtClean="0">
                <a:ea typeface="ＭＳ Ｐゴシック" pitchFamily="34" charset="-128"/>
              </a:rPr>
              <a:t>Regulatory Agenda</a:t>
            </a:r>
          </a:p>
          <a:p>
            <a:pPr lvl="1" eaLnBrk="1" hangingPunct="1"/>
            <a:r>
              <a:rPr lang="en-US" smtClean="0">
                <a:ea typeface="ＭＳ Ｐゴシック" pitchFamily="34" charset="-128"/>
              </a:rPr>
              <a:t>Improving fee transparency.</a:t>
            </a:r>
          </a:p>
          <a:p>
            <a:pPr lvl="1" eaLnBrk="1" hangingPunct="1"/>
            <a:r>
              <a:rPr lang="en-US" smtClean="0">
                <a:ea typeface="ＭＳ Ｐゴシック" pitchFamily="34" charset="-128"/>
              </a:rPr>
              <a:t>Encouraging participant-level advice.</a:t>
            </a:r>
          </a:p>
          <a:p>
            <a:pPr lvl="1" eaLnBrk="1" hangingPunct="1"/>
            <a:r>
              <a:rPr lang="en-US" smtClean="0">
                <a:ea typeface="ＭＳ Ｐゴシック" pitchFamily="34" charset="-128"/>
              </a:rPr>
              <a:t>Broadening “fiduciary” definition.</a:t>
            </a:r>
          </a:p>
          <a:p>
            <a:pPr indent="-182563" eaLnBrk="1" hangingPunct="1">
              <a:lnSpc>
                <a:spcPts val="1925"/>
              </a:lnSpc>
            </a:pPr>
            <a:endParaRPr lang="en-US" smtClean="0">
              <a:ea typeface="ＭＳ Ｐゴシック" pitchFamily="34" charset="-128"/>
            </a:endParaRPr>
          </a:p>
        </p:txBody>
      </p:sp>
      <p:sp>
        <p:nvSpPr>
          <p:cNvPr id="22532"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968DD0D4-501A-4D9B-9E13-0EFBD2618CAA}" type="slidenum">
              <a:rPr lang="en-US" smtClean="0">
                <a:solidFill>
                  <a:schemeClr val="bg1"/>
                </a:solidFill>
              </a:rPr>
              <a:pPr eaLnBrk="1" hangingPunct="1">
                <a:defRPr/>
              </a:pPr>
              <a:t>9</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p:cNvSpPr>
            <a:spLocks noGrp="1"/>
          </p:cNvSpPr>
          <p:nvPr>
            <p:ph type="title"/>
          </p:nvPr>
        </p:nvSpPr>
        <p:spPr/>
        <p:txBody>
          <a:bodyPr/>
          <a:lstStyle/>
          <a:p>
            <a:pPr eaLnBrk="1" hangingPunct="1"/>
            <a:r>
              <a:rPr lang="en-US" smtClean="0">
                <a:ea typeface="ＭＳ Ｐゴシック" pitchFamily="34" charset="-128"/>
              </a:rPr>
              <a:t>Fee Transparency</a:t>
            </a:r>
          </a:p>
        </p:txBody>
      </p:sp>
      <p:sp>
        <p:nvSpPr>
          <p:cNvPr id="21507"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Policymakers want plans to get fair price for services.</a:t>
            </a:r>
          </a:p>
          <a:p>
            <a:pPr indent="-182563" eaLnBrk="1" hangingPunct="1">
              <a:lnSpc>
                <a:spcPts val="1925"/>
              </a:lnSpc>
            </a:pPr>
            <a:r>
              <a:rPr lang="en-US" smtClean="0">
                <a:ea typeface="ＭＳ Ｐゴシック" pitchFamily="34" charset="-128"/>
              </a:rPr>
              <a:t>Plan Sponsor-Level Disclosure Regs</a:t>
            </a:r>
          </a:p>
          <a:p>
            <a:pPr lvl="1" eaLnBrk="1" hangingPunct="1"/>
            <a:r>
              <a:rPr lang="en-US" smtClean="0">
                <a:ea typeface="ＭＳ Ｐゴシック" pitchFamily="34" charset="-128"/>
              </a:rPr>
              <a:t>Effective July 1, 2012.</a:t>
            </a:r>
          </a:p>
          <a:p>
            <a:pPr lvl="1" eaLnBrk="1" hangingPunct="1"/>
            <a:r>
              <a:rPr lang="en-US" smtClean="0">
                <a:ea typeface="ＭＳ Ｐゴシック" pitchFamily="34" charset="-128"/>
              </a:rPr>
              <a:t>Service providers must disclose direct and indirect (“hidden”) compensation.</a:t>
            </a:r>
          </a:p>
          <a:p>
            <a:pPr indent="-182563" eaLnBrk="1" hangingPunct="1">
              <a:lnSpc>
                <a:spcPts val="1925"/>
              </a:lnSpc>
            </a:pPr>
            <a:r>
              <a:rPr lang="en-US" smtClean="0">
                <a:ea typeface="ＭＳ Ｐゴシック" pitchFamily="34" charset="-128"/>
              </a:rPr>
              <a:t>Participant-Level Disclosure Regs</a:t>
            </a:r>
          </a:p>
          <a:p>
            <a:pPr lvl="1" eaLnBrk="1" hangingPunct="1"/>
            <a:r>
              <a:rPr lang="en-US" smtClean="0">
                <a:ea typeface="ＭＳ Ｐゴシック" pitchFamily="34" charset="-128"/>
              </a:rPr>
              <a:t>Effective August 30, 2012 (for calendar year plans). </a:t>
            </a:r>
          </a:p>
          <a:p>
            <a:pPr lvl="1" eaLnBrk="1" hangingPunct="1"/>
            <a:r>
              <a:rPr lang="en-US" smtClean="0">
                <a:ea typeface="ＭＳ Ｐゴシック" pitchFamily="34" charset="-128"/>
              </a:rPr>
              <a:t>Must compare investment options and provide quarterly fee disclosures.</a:t>
            </a:r>
          </a:p>
          <a:p>
            <a:pPr indent="-182563" eaLnBrk="1" hangingPunct="1">
              <a:lnSpc>
                <a:spcPts val="1925"/>
              </a:lnSpc>
            </a:pPr>
            <a:r>
              <a:rPr lang="en-US" smtClean="0">
                <a:ea typeface="ＭＳ Ｐゴシック" pitchFamily="34" charset="-128"/>
              </a:rPr>
              <a:t>Disclosures are expected to drive down fees.</a:t>
            </a:r>
          </a:p>
          <a:p>
            <a:pPr indent="-182563" eaLnBrk="1" hangingPunct="1">
              <a:lnSpc>
                <a:spcPts val="1925"/>
              </a:lnSpc>
            </a:pPr>
            <a:endParaRPr lang="en-US" smtClean="0">
              <a:ea typeface="ＭＳ Ｐゴシック" pitchFamily="34" charset="-128"/>
            </a:endParaRPr>
          </a:p>
        </p:txBody>
      </p:sp>
      <p:sp>
        <p:nvSpPr>
          <p:cNvPr id="23556"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93FA8473-0FF7-4D49-8E15-C9B0177F8B26}" type="slidenum">
              <a:rPr lang="en-US" smtClean="0">
                <a:solidFill>
                  <a:schemeClr val="bg1"/>
                </a:solidFill>
              </a:rPr>
              <a:pPr eaLnBrk="1" hangingPunct="1">
                <a:defRPr/>
              </a:pPr>
              <a:t>10</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p:txBody>
          <a:bodyPr/>
          <a:lstStyle/>
          <a:p>
            <a:pPr eaLnBrk="1" hangingPunct="1"/>
            <a:r>
              <a:rPr lang="en-US" smtClean="0">
                <a:ea typeface="ＭＳ Ｐゴシック" pitchFamily="34" charset="-128"/>
              </a:rPr>
              <a:t>Fee Litigation and Case Law</a:t>
            </a:r>
          </a:p>
        </p:txBody>
      </p:sp>
      <p:sp>
        <p:nvSpPr>
          <p:cNvPr id="25603" name="Content Placeholder 1"/>
          <p:cNvSpPr>
            <a:spLocks noGrp="1"/>
          </p:cNvSpPr>
          <p:nvPr>
            <p:ph idx="1"/>
          </p:nvPr>
        </p:nvSpPr>
        <p:spPr>
          <a:xfrm>
            <a:off x="458788" y="1295400"/>
            <a:ext cx="8228012" cy="4419600"/>
          </a:xfrm>
        </p:spPr>
        <p:txBody>
          <a:bodyPr/>
          <a:lstStyle/>
          <a:p>
            <a:pPr indent="-182563" eaLnBrk="1" hangingPunct="1">
              <a:lnSpc>
                <a:spcPts val="1925"/>
              </a:lnSpc>
              <a:defRPr/>
            </a:pPr>
            <a:r>
              <a:rPr lang="en-US" dirty="0" smtClean="0">
                <a:ea typeface="ＭＳ Ｐゴシック" pitchFamily="34" charset="-128"/>
              </a:rPr>
              <a:t>2006 Wave of 401(k) Fee Litigation</a:t>
            </a:r>
          </a:p>
          <a:p>
            <a:pPr lvl="1" eaLnBrk="1" hangingPunct="1">
              <a:defRPr/>
            </a:pPr>
            <a:r>
              <a:rPr lang="en-US" dirty="0" smtClean="0">
                <a:ea typeface="ＭＳ Ｐゴシック" pitchFamily="34" charset="-128"/>
              </a:rPr>
              <a:t>Alleged breach of fiduciary duty to monitor indirect compensation.</a:t>
            </a:r>
          </a:p>
          <a:p>
            <a:pPr lvl="1" eaLnBrk="1" hangingPunct="1">
              <a:defRPr/>
            </a:pPr>
            <a:r>
              <a:rPr lang="en-US" dirty="0" smtClean="0">
                <a:ea typeface="ＭＳ Ｐゴシック" pitchFamily="34" charset="-128"/>
              </a:rPr>
              <a:t>Trial courts cautious and did not dismiss lawsuits.</a:t>
            </a:r>
          </a:p>
          <a:p>
            <a:pPr marL="560387" lvl="1" indent="0" eaLnBrk="1" hangingPunct="1">
              <a:buFont typeface="Arial" pitchFamily="34" charset="0"/>
              <a:buNone/>
              <a:defRPr/>
            </a:pPr>
            <a:endParaRPr lang="en-US" dirty="0" smtClean="0">
              <a:ea typeface="ＭＳ Ｐゴシック" pitchFamily="34" charset="-128"/>
            </a:endParaRPr>
          </a:p>
          <a:p>
            <a:pPr indent="-182563" eaLnBrk="1" hangingPunct="1">
              <a:lnSpc>
                <a:spcPts val="1925"/>
              </a:lnSpc>
              <a:defRPr/>
            </a:pPr>
            <a:r>
              <a:rPr lang="en-US" dirty="0" err="1" smtClean="0">
                <a:ea typeface="ＭＳ Ｐゴシック" pitchFamily="34" charset="-128"/>
              </a:rPr>
              <a:t>Hecker</a:t>
            </a:r>
            <a:r>
              <a:rPr lang="en-US" dirty="0" smtClean="0">
                <a:ea typeface="ＭＳ Ｐゴシック" pitchFamily="34" charset="-128"/>
              </a:rPr>
              <a:t> v. Deere </a:t>
            </a:r>
          </a:p>
          <a:p>
            <a:pPr lvl="1" eaLnBrk="1" hangingPunct="1">
              <a:defRPr/>
            </a:pPr>
            <a:r>
              <a:rPr lang="en-US" dirty="0" smtClean="0">
                <a:ea typeface="ＭＳ Ｐゴシック" pitchFamily="34" charset="-128"/>
              </a:rPr>
              <a:t>Case dismissed on “efficient markets” theory.</a:t>
            </a:r>
          </a:p>
          <a:p>
            <a:pPr lvl="1" eaLnBrk="1" hangingPunct="1">
              <a:defRPr/>
            </a:pPr>
            <a:endParaRPr lang="en-US" dirty="0">
              <a:ea typeface="ＭＳ Ｐゴシック" pitchFamily="34" charset="-128"/>
            </a:endParaRPr>
          </a:p>
          <a:p>
            <a:pPr indent="-182563" eaLnBrk="1" hangingPunct="1">
              <a:lnSpc>
                <a:spcPts val="1925"/>
              </a:lnSpc>
              <a:defRPr/>
            </a:pPr>
            <a:r>
              <a:rPr lang="en-US" dirty="0" err="1" smtClean="0">
                <a:ea typeface="ＭＳ Ｐゴシック" pitchFamily="34" charset="-128"/>
              </a:rPr>
              <a:t>Tussey</a:t>
            </a:r>
            <a:r>
              <a:rPr lang="en-US" dirty="0" smtClean="0">
                <a:ea typeface="ＭＳ Ｐゴシック" pitchFamily="34" charset="-128"/>
              </a:rPr>
              <a:t> v. ABB, Inc. </a:t>
            </a:r>
            <a:endParaRPr lang="en-US" dirty="0">
              <a:ea typeface="ＭＳ Ｐゴシック" pitchFamily="34" charset="-128"/>
            </a:endParaRPr>
          </a:p>
          <a:p>
            <a:pPr lvl="1" eaLnBrk="1" hangingPunct="1">
              <a:defRPr/>
            </a:pPr>
            <a:r>
              <a:rPr lang="en-US" dirty="0" smtClean="0">
                <a:ea typeface="ＭＳ Ｐゴシック" pitchFamily="34" charset="-128"/>
              </a:rPr>
              <a:t>Plan sponsor held liable for excessive fees.</a:t>
            </a:r>
          </a:p>
          <a:p>
            <a:pPr marL="0" indent="0" eaLnBrk="1" hangingPunct="1">
              <a:lnSpc>
                <a:spcPts val="1925"/>
              </a:lnSpc>
              <a:buFont typeface="Arial" pitchFamily="34" charset="0"/>
              <a:buNone/>
              <a:defRPr/>
            </a:pPr>
            <a:endParaRPr lang="en-US" dirty="0">
              <a:ea typeface="ＭＳ Ｐゴシック" pitchFamily="34" charset="-128"/>
            </a:endParaRPr>
          </a:p>
          <a:p>
            <a:pPr indent="-182563" eaLnBrk="1" hangingPunct="1">
              <a:lnSpc>
                <a:spcPts val="1925"/>
              </a:lnSpc>
              <a:defRPr/>
            </a:pPr>
            <a:r>
              <a:rPr lang="en-US" dirty="0" smtClean="0">
                <a:ea typeface="ＭＳ Ｐゴシック" pitchFamily="34" charset="-128"/>
              </a:rPr>
              <a:t>408(b)(2) Fee Disclosures</a:t>
            </a:r>
          </a:p>
          <a:p>
            <a:pPr lvl="1" eaLnBrk="1" hangingPunct="1">
              <a:defRPr/>
            </a:pPr>
            <a:r>
              <a:rPr lang="en-US" dirty="0" smtClean="0">
                <a:ea typeface="ＭＳ Ｐゴシック" pitchFamily="34" charset="-128"/>
              </a:rPr>
              <a:t>Will force plan sponsors to </a:t>
            </a:r>
            <a:r>
              <a:rPr lang="en-US" u="sng" dirty="0" smtClean="0">
                <a:ea typeface="ＭＳ Ｐゴシック" pitchFamily="34" charset="-128"/>
              </a:rPr>
              <a:t>monitor and benchmark</a:t>
            </a:r>
            <a:r>
              <a:rPr lang="en-US" dirty="0" smtClean="0">
                <a:ea typeface="ＭＳ Ｐゴシック" pitchFamily="34" charset="-128"/>
              </a:rPr>
              <a:t> all compensation</a:t>
            </a:r>
          </a:p>
          <a:p>
            <a:pPr lvl="1" eaLnBrk="1" hangingPunct="1">
              <a:defRPr/>
            </a:pPr>
            <a:r>
              <a:rPr lang="en-US" dirty="0">
                <a:ea typeface="ＭＳ Ｐゴシック" pitchFamily="34" charset="-128"/>
              </a:rPr>
              <a:t>May support new theories of 401(k) litigation.</a:t>
            </a:r>
            <a:endParaRPr lang="en-US" dirty="0" smtClean="0">
              <a:ea typeface="ＭＳ Ｐゴシック" pitchFamily="34" charset="-128"/>
            </a:endParaRPr>
          </a:p>
          <a:p>
            <a:pPr lvl="1" eaLnBrk="1" hangingPunct="1">
              <a:defRPr/>
            </a:pPr>
            <a:r>
              <a:rPr lang="en-US" dirty="0" smtClean="0">
                <a:ea typeface="ＭＳ Ｐゴシック" pitchFamily="34" charset="-128"/>
              </a:rPr>
              <a:t>Monetary settlements to date have been significant.</a:t>
            </a:r>
          </a:p>
          <a:p>
            <a:pPr indent="-182563" eaLnBrk="1" hangingPunct="1">
              <a:lnSpc>
                <a:spcPts val="1925"/>
              </a:lnSpc>
              <a:defRPr/>
            </a:pPr>
            <a:endParaRPr lang="en-US" dirty="0" smtClean="0">
              <a:ea typeface="ＭＳ Ｐゴシック" pitchFamily="34" charset="-128"/>
            </a:endParaRPr>
          </a:p>
        </p:txBody>
      </p:sp>
      <p:sp>
        <p:nvSpPr>
          <p:cNvPr id="24580"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782DF021-D255-4E0D-B2F7-C041356A350B}" type="slidenum">
              <a:rPr lang="en-US" smtClean="0">
                <a:solidFill>
                  <a:schemeClr val="bg1"/>
                </a:solidFill>
              </a:rPr>
              <a:pPr eaLnBrk="1" hangingPunct="1">
                <a:defRPr/>
              </a:pPr>
              <a:t>11</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3"/>
          <p:cNvSpPr>
            <a:spLocks noGrp="1"/>
          </p:cNvSpPr>
          <p:nvPr>
            <p:ph type="title"/>
          </p:nvPr>
        </p:nvSpPr>
        <p:spPr/>
        <p:txBody>
          <a:bodyPr/>
          <a:lstStyle/>
          <a:p>
            <a:pPr eaLnBrk="1" hangingPunct="1"/>
            <a:r>
              <a:rPr lang="en-US" smtClean="0">
                <a:ea typeface="ＭＳ Ｐゴシック" pitchFamily="34" charset="-128"/>
              </a:rPr>
              <a:t>Encouraging Participant Advice</a:t>
            </a:r>
          </a:p>
        </p:txBody>
      </p:sp>
      <p:sp>
        <p:nvSpPr>
          <p:cNvPr id="2" name="Content Placeholder 1"/>
          <p:cNvSpPr>
            <a:spLocks noGrp="1"/>
          </p:cNvSpPr>
          <p:nvPr>
            <p:ph idx="1"/>
          </p:nvPr>
        </p:nvSpPr>
        <p:spPr>
          <a:xfrm>
            <a:off x="458788" y="1371600"/>
            <a:ext cx="8228012" cy="4343400"/>
          </a:xfrm>
        </p:spPr>
        <p:txBody>
          <a:bodyPr/>
          <a:lstStyle/>
          <a:p>
            <a:pPr eaLnBrk="1" hangingPunct="1">
              <a:defRPr/>
            </a:pPr>
            <a:r>
              <a:rPr lang="en-US" dirty="0"/>
              <a:t>Many participants unwilling or unable to make investment decisions.</a:t>
            </a:r>
          </a:p>
          <a:p>
            <a:pPr lvl="1" indent="-182880" eaLnBrk="1" hangingPunct="1">
              <a:buFont typeface="Arial"/>
              <a:buChar char="•"/>
              <a:defRPr/>
            </a:pPr>
            <a:r>
              <a:rPr lang="en-US" dirty="0"/>
              <a:t>Advisors receiving variable fees (e.g., 12b-1) generally cannot provide fiduciary advice</a:t>
            </a:r>
            <a:r>
              <a:rPr lang="en-US" dirty="0" smtClean="0"/>
              <a:t>.</a:t>
            </a:r>
          </a:p>
          <a:p>
            <a:pPr marL="560070" lvl="1" indent="0" eaLnBrk="1" hangingPunct="1">
              <a:buFont typeface="Arial" pitchFamily="34" charset="0"/>
              <a:buNone/>
              <a:defRPr/>
            </a:pPr>
            <a:endParaRPr lang="en-US" dirty="0"/>
          </a:p>
          <a:p>
            <a:pPr eaLnBrk="1" hangingPunct="1">
              <a:defRPr/>
            </a:pPr>
            <a:r>
              <a:rPr lang="en-US" dirty="0"/>
              <a:t>DOL provides fiduciary relief. </a:t>
            </a:r>
          </a:p>
          <a:p>
            <a:pPr lvl="1" indent="-182880" eaLnBrk="1" hangingPunct="1">
              <a:buFont typeface="Arial"/>
              <a:buChar char="•"/>
              <a:defRPr/>
            </a:pPr>
            <a:r>
              <a:rPr lang="en-US" dirty="0"/>
              <a:t>Advice based on computer model.</a:t>
            </a:r>
          </a:p>
          <a:p>
            <a:pPr lvl="1" indent="-182880" eaLnBrk="1" hangingPunct="1">
              <a:buFont typeface="Arial"/>
              <a:buChar char="•"/>
              <a:defRPr/>
            </a:pPr>
            <a:r>
              <a:rPr lang="en-US" dirty="0"/>
              <a:t>Level fee for affiliate providing advice.</a:t>
            </a:r>
          </a:p>
          <a:p>
            <a:pPr marL="0" indent="0" eaLnBrk="1" hangingPunct="1">
              <a:buFont typeface="Arial" pitchFamily="34" charset="0"/>
              <a:buNone/>
              <a:defRPr/>
            </a:pPr>
            <a:endParaRPr lang="en-US" dirty="0"/>
          </a:p>
          <a:p>
            <a:pPr eaLnBrk="1" hangingPunct="1">
              <a:defRPr/>
            </a:pPr>
            <a:r>
              <a:rPr lang="en-US" dirty="0"/>
              <a:t>DOL expected to work with private sector.</a:t>
            </a:r>
          </a:p>
          <a:p>
            <a:pPr marL="0" indent="0" eaLnBrk="1" hangingPunct="1">
              <a:buFont typeface="Arial" pitchFamily="34" charset="0"/>
              <a:buNone/>
              <a:defRPr/>
            </a:pPr>
            <a:endParaRPr lang="en-US" dirty="0"/>
          </a:p>
        </p:txBody>
      </p:sp>
      <p:sp>
        <p:nvSpPr>
          <p:cNvPr id="25604"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5B3133B4-4126-4FDB-B736-C7776B970687}" type="slidenum">
              <a:rPr lang="en-US" smtClean="0">
                <a:solidFill>
                  <a:schemeClr val="bg1"/>
                </a:solidFill>
              </a:rPr>
              <a:pPr eaLnBrk="1" hangingPunct="1">
                <a:defRPr/>
              </a:pPr>
              <a:t>12</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3"/>
          <p:cNvSpPr>
            <a:spLocks noGrp="1"/>
          </p:cNvSpPr>
          <p:nvPr>
            <p:ph type="title"/>
          </p:nvPr>
        </p:nvSpPr>
        <p:spPr/>
        <p:txBody>
          <a:bodyPr/>
          <a:lstStyle/>
          <a:p>
            <a:pPr eaLnBrk="1" hangingPunct="1"/>
            <a:r>
              <a:rPr lang="en-US" smtClean="0">
                <a:ea typeface="ＭＳ Ｐゴシック" pitchFamily="34" charset="-128"/>
              </a:rPr>
              <a:t>Proposal to Broaden “Fiduciary” Definition</a:t>
            </a:r>
          </a:p>
        </p:txBody>
      </p:sp>
      <p:sp>
        <p:nvSpPr>
          <p:cNvPr id="26627" name="Content Placeholder 1"/>
          <p:cNvSpPr>
            <a:spLocks noGrp="1"/>
          </p:cNvSpPr>
          <p:nvPr>
            <p:ph idx="1"/>
          </p:nvPr>
        </p:nvSpPr>
        <p:spPr>
          <a:xfrm>
            <a:off x="458788" y="1143000"/>
            <a:ext cx="8228012" cy="4572000"/>
          </a:xfrm>
        </p:spPr>
        <p:txBody>
          <a:bodyPr/>
          <a:lstStyle/>
          <a:p>
            <a:pPr indent="-182563" eaLnBrk="1" hangingPunct="1">
              <a:lnSpc>
                <a:spcPts val="1925"/>
              </a:lnSpc>
              <a:defRPr/>
            </a:pPr>
            <a:r>
              <a:rPr lang="en-US" dirty="0" err="1" smtClean="0">
                <a:ea typeface="ＭＳ Ｐゴシック" pitchFamily="34" charset="-128"/>
              </a:rPr>
              <a:t>ERISA’s</a:t>
            </a:r>
            <a:r>
              <a:rPr lang="en-US" dirty="0" smtClean="0">
                <a:ea typeface="ＭＳ Ｐゴシック" pitchFamily="34" charset="-128"/>
              </a:rPr>
              <a:t> Functional Definition</a:t>
            </a:r>
          </a:p>
          <a:p>
            <a:pPr lvl="1" eaLnBrk="1" hangingPunct="1">
              <a:defRPr/>
            </a:pPr>
            <a:r>
              <a:rPr lang="en-US" dirty="0" smtClean="0">
                <a:ea typeface="ＭＳ Ｐゴシック" pitchFamily="34" charset="-128"/>
              </a:rPr>
              <a:t>If fiduciary advice provided, fiduciary status arises.  A 5-factor test.</a:t>
            </a:r>
          </a:p>
          <a:p>
            <a:pPr lvl="1" eaLnBrk="1" hangingPunct="1">
              <a:defRPr/>
            </a:pPr>
            <a:r>
              <a:rPr lang="en-US" dirty="0" smtClean="0">
                <a:ea typeface="ＭＳ Ｐゴシック" pitchFamily="34" charset="-128"/>
              </a:rPr>
              <a:t>It is fiduciary advice only if it is a </a:t>
            </a:r>
            <a:r>
              <a:rPr lang="en-US" b="1" dirty="0" smtClean="0">
                <a:ea typeface="ＭＳ Ｐゴシック" pitchFamily="34" charset="-128"/>
              </a:rPr>
              <a:t>primary basis </a:t>
            </a:r>
            <a:r>
              <a:rPr lang="en-US" dirty="0" smtClean="0">
                <a:ea typeface="ＭＳ Ｐゴシック" pitchFamily="34" charset="-128"/>
              </a:rPr>
              <a:t>for plan decisions and given on </a:t>
            </a:r>
            <a:r>
              <a:rPr lang="en-US" b="1" dirty="0" smtClean="0">
                <a:ea typeface="ＭＳ Ｐゴシック" pitchFamily="34" charset="-128"/>
              </a:rPr>
              <a:t>regular basis</a:t>
            </a:r>
            <a:r>
              <a:rPr lang="en-US" dirty="0" smtClean="0">
                <a:ea typeface="ＭＳ Ｐゴシック" pitchFamily="34" charset="-128"/>
              </a:rPr>
              <a:t>.</a:t>
            </a:r>
          </a:p>
          <a:p>
            <a:pPr lvl="1" eaLnBrk="1" hangingPunct="1">
              <a:defRPr/>
            </a:pPr>
            <a:r>
              <a:rPr lang="en-US" u="sng" dirty="0" smtClean="0">
                <a:ea typeface="ＭＳ Ｐゴシック" pitchFamily="34" charset="-128"/>
              </a:rPr>
              <a:t>Ellis v. </a:t>
            </a:r>
            <a:r>
              <a:rPr lang="en-US" u="sng" dirty="0" err="1" smtClean="0">
                <a:ea typeface="ＭＳ Ｐゴシック" pitchFamily="34" charset="-128"/>
              </a:rPr>
              <a:t>Rycenga</a:t>
            </a:r>
            <a:r>
              <a:rPr lang="en-US" u="sng" dirty="0" smtClean="0">
                <a:ea typeface="ＭＳ Ｐゴシック" pitchFamily="34" charset="-128"/>
              </a:rPr>
              <a:t> Homes</a:t>
            </a:r>
          </a:p>
          <a:p>
            <a:pPr marL="560387" lvl="1" indent="0" eaLnBrk="1" hangingPunct="1">
              <a:buFont typeface="Arial" pitchFamily="34" charset="0"/>
              <a:buNone/>
              <a:defRPr/>
            </a:pPr>
            <a:endParaRPr lang="en-US" u="sng" dirty="0" smtClean="0">
              <a:ea typeface="ＭＳ Ｐゴシック" pitchFamily="34" charset="-128"/>
            </a:endParaRPr>
          </a:p>
          <a:p>
            <a:pPr indent="-182563" eaLnBrk="1" hangingPunct="1">
              <a:lnSpc>
                <a:spcPts val="1925"/>
              </a:lnSpc>
              <a:defRPr/>
            </a:pPr>
            <a:r>
              <a:rPr lang="en-US" dirty="0" err="1" smtClean="0">
                <a:ea typeface="ＭＳ Ｐゴシック" pitchFamily="34" charset="-128"/>
              </a:rPr>
              <a:t>DOL’s</a:t>
            </a:r>
            <a:r>
              <a:rPr lang="en-US" dirty="0" smtClean="0">
                <a:ea typeface="ＭＳ Ｐゴシック" pitchFamily="34" charset="-128"/>
              </a:rPr>
              <a:t> Initial Proposal</a:t>
            </a:r>
          </a:p>
          <a:p>
            <a:pPr lvl="1" eaLnBrk="1" hangingPunct="1">
              <a:defRPr/>
            </a:pPr>
            <a:r>
              <a:rPr lang="en-US" dirty="0" smtClean="0">
                <a:ea typeface="ＭＳ Ｐゴシック" pitchFamily="34" charset="-128"/>
              </a:rPr>
              <a:t>It is fiduciary advice if it </a:t>
            </a:r>
            <a:r>
              <a:rPr lang="en-US" b="1" dirty="0" smtClean="0">
                <a:ea typeface="ＭＳ Ｐゴシック" pitchFamily="34" charset="-128"/>
              </a:rPr>
              <a:t>may be considered</a:t>
            </a:r>
            <a:r>
              <a:rPr lang="en-US" dirty="0" smtClean="0">
                <a:ea typeface="ＭＳ Ｐゴシック" pitchFamily="34" charset="-128"/>
              </a:rPr>
              <a:t> for plan decision.</a:t>
            </a:r>
          </a:p>
          <a:p>
            <a:pPr lvl="1" eaLnBrk="1" hangingPunct="1">
              <a:defRPr/>
            </a:pPr>
            <a:r>
              <a:rPr lang="en-US" dirty="0" smtClean="0">
                <a:ea typeface="ＭＳ Ｐゴシック" pitchFamily="34" charset="-128"/>
              </a:rPr>
              <a:t>One-time, casual advice may trigger fiduciary status.</a:t>
            </a:r>
          </a:p>
          <a:p>
            <a:pPr lvl="1" eaLnBrk="1" hangingPunct="1">
              <a:defRPr/>
            </a:pPr>
            <a:r>
              <a:rPr lang="en-US" dirty="0" smtClean="0">
                <a:ea typeface="ＭＳ Ｐゴシック" pitchFamily="34" charset="-128"/>
              </a:rPr>
              <a:t>Re-proposed definition pending.</a:t>
            </a:r>
          </a:p>
          <a:p>
            <a:pPr marL="560387" lvl="1" indent="0" eaLnBrk="1" hangingPunct="1">
              <a:buFont typeface="Arial" pitchFamily="34" charset="0"/>
              <a:buNone/>
              <a:defRPr/>
            </a:pPr>
            <a:endParaRPr lang="en-US" dirty="0" smtClean="0">
              <a:ea typeface="ＭＳ Ｐゴシック" pitchFamily="34" charset="-128"/>
            </a:endParaRPr>
          </a:p>
          <a:p>
            <a:pPr eaLnBrk="1" hangingPunct="1">
              <a:defRPr/>
            </a:pPr>
            <a:r>
              <a:rPr lang="en-US" dirty="0" smtClean="0">
                <a:ea typeface="ＭＳ Ｐゴシック" pitchFamily="34" charset="-128"/>
              </a:rPr>
              <a:t>Effect of Expanded Definition</a:t>
            </a:r>
          </a:p>
          <a:p>
            <a:pPr marL="560387" lvl="1" indent="0" eaLnBrk="1" hangingPunct="1">
              <a:defRPr/>
            </a:pPr>
            <a:r>
              <a:rPr lang="en-US" dirty="0" smtClean="0">
                <a:ea typeface="ＭＳ Ｐゴシック" pitchFamily="34" charset="-128"/>
              </a:rPr>
              <a:t>  Fiduciaries may not receive variable fees.</a:t>
            </a:r>
          </a:p>
          <a:p>
            <a:pPr marL="560387" lvl="1" indent="0" eaLnBrk="1" hangingPunct="1">
              <a:defRPr/>
            </a:pPr>
            <a:r>
              <a:rPr lang="en-US" dirty="0">
                <a:ea typeface="ＭＳ Ｐゴシック" pitchFamily="34" charset="-128"/>
              </a:rPr>
              <a:t> </a:t>
            </a:r>
            <a:r>
              <a:rPr lang="en-US" dirty="0" smtClean="0">
                <a:ea typeface="ＭＳ Ｐゴシック" pitchFamily="34" charset="-128"/>
              </a:rPr>
              <a:t> Plan expense accounts – </a:t>
            </a:r>
            <a:r>
              <a:rPr lang="en-US" dirty="0" err="1" smtClean="0">
                <a:ea typeface="ＭＳ Ｐゴシック" pitchFamily="34" charset="-128"/>
              </a:rPr>
              <a:t>levelize</a:t>
            </a:r>
            <a:r>
              <a:rPr lang="en-US" dirty="0" smtClean="0">
                <a:ea typeface="ＭＳ Ｐゴシック" pitchFamily="34" charset="-128"/>
              </a:rPr>
              <a:t> fee arrangements.</a:t>
            </a:r>
          </a:p>
          <a:p>
            <a:pPr indent="-182563" eaLnBrk="1" hangingPunct="1">
              <a:lnSpc>
                <a:spcPts val="1925"/>
              </a:lnSpc>
              <a:defRPr/>
            </a:pPr>
            <a:endParaRPr lang="en-US" dirty="0" smtClean="0">
              <a:ea typeface="ＭＳ Ｐゴシック" pitchFamily="34" charset="-128"/>
            </a:endParaRPr>
          </a:p>
        </p:txBody>
      </p:sp>
      <p:sp>
        <p:nvSpPr>
          <p:cNvPr id="26628"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C2C12AF3-CD0C-444B-8573-B604749FB109}" type="slidenum">
              <a:rPr lang="en-US" smtClean="0">
                <a:solidFill>
                  <a:schemeClr val="bg1"/>
                </a:solidFill>
              </a:rPr>
              <a:pPr eaLnBrk="1" hangingPunct="1">
                <a:defRPr/>
              </a:pPr>
              <a:t>13</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3"/>
          <p:cNvSpPr>
            <a:spLocks noGrp="1"/>
          </p:cNvSpPr>
          <p:nvPr>
            <p:ph type="title"/>
          </p:nvPr>
        </p:nvSpPr>
        <p:spPr/>
        <p:txBody>
          <a:bodyPr/>
          <a:lstStyle/>
          <a:p>
            <a:pPr eaLnBrk="1" hangingPunct="1"/>
            <a:r>
              <a:rPr lang="en-US" smtClean="0">
                <a:ea typeface="ＭＳ Ｐゴシック" pitchFamily="34" charset="-128"/>
              </a:rPr>
              <a:t>Summing Up</a:t>
            </a:r>
          </a:p>
        </p:txBody>
      </p:sp>
      <p:sp>
        <p:nvSpPr>
          <p:cNvPr id="25603"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Administration has launched initiatives.</a:t>
            </a:r>
          </a:p>
          <a:p>
            <a:pPr lvl="1" eaLnBrk="1" hangingPunct="1"/>
            <a:r>
              <a:rPr lang="en-US" smtClean="0">
                <a:ea typeface="ＭＳ Ｐゴシック" pitchFamily="34" charset="-128"/>
              </a:rPr>
              <a:t>Fee disclosures for plan sponsors and participants.</a:t>
            </a:r>
          </a:p>
          <a:p>
            <a:pPr lvl="1" eaLnBrk="1" hangingPunct="1"/>
            <a:r>
              <a:rPr lang="en-US" smtClean="0">
                <a:ea typeface="ＭＳ Ｐゴシック" pitchFamily="34" charset="-128"/>
              </a:rPr>
              <a:t>Tried to encourage participant-level advice.</a:t>
            </a:r>
          </a:p>
          <a:p>
            <a:pPr lvl="1" eaLnBrk="1" hangingPunct="1"/>
            <a:r>
              <a:rPr lang="en-US" smtClean="0">
                <a:ea typeface="ＭＳ Ｐゴシック" pitchFamily="34" charset="-128"/>
              </a:rPr>
              <a:t>Pushing boundaries of fiduciary status.</a:t>
            </a:r>
          </a:p>
          <a:p>
            <a:pPr indent="-182563" eaLnBrk="1" hangingPunct="1">
              <a:lnSpc>
                <a:spcPts val="1925"/>
              </a:lnSpc>
            </a:pPr>
            <a:r>
              <a:rPr lang="en-US" smtClean="0">
                <a:ea typeface="ＭＳ Ｐゴシック" pitchFamily="34" charset="-128"/>
              </a:rPr>
              <a:t>Pressure on Fees</a:t>
            </a:r>
          </a:p>
          <a:p>
            <a:pPr lvl="1" eaLnBrk="1" hangingPunct="1"/>
            <a:r>
              <a:rPr lang="en-US" smtClean="0">
                <a:ea typeface="ＭＳ Ｐゴシック" pitchFamily="34" charset="-128"/>
              </a:rPr>
              <a:t>Interest in levelized fee arrangements.</a:t>
            </a:r>
          </a:p>
          <a:p>
            <a:pPr lvl="1" eaLnBrk="1" hangingPunct="1"/>
            <a:r>
              <a:rPr lang="en-US" smtClean="0">
                <a:ea typeface="ＭＳ Ｐゴシック" pitchFamily="34" charset="-128"/>
              </a:rPr>
              <a:t>Downward pressure on 401(k) pricing . </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28676"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4F191F0C-1673-4C00-8AD9-3EB5EB7C20DB}" type="slidenum">
              <a:rPr lang="en-US" smtClean="0">
                <a:solidFill>
                  <a:schemeClr val="bg1"/>
                </a:solidFill>
              </a:rPr>
              <a:pPr eaLnBrk="1" hangingPunct="1">
                <a:defRPr/>
              </a:pPr>
              <a:t>14</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p:cNvSpPr>
            <a:spLocks noGrp="1"/>
          </p:cNvSpPr>
          <p:nvPr>
            <p:ph idx="1"/>
          </p:nvPr>
        </p:nvSpPr>
        <p:spPr>
          <a:xfrm>
            <a:off x="534988" y="1676400"/>
            <a:ext cx="8228012" cy="3886200"/>
          </a:xfrm>
        </p:spPr>
        <p:txBody>
          <a:bodyPr/>
          <a:lstStyle/>
          <a:p>
            <a:pPr marL="342900" indent="-342900" eaLnBrk="1" hangingPunct="1">
              <a:lnSpc>
                <a:spcPts val="1925"/>
              </a:lnSpc>
              <a:spcBef>
                <a:spcPts val="988"/>
              </a:spcBef>
              <a:spcAft>
                <a:spcPts val="1600"/>
              </a:spcAft>
              <a:buFont typeface="Arial" pitchFamily="34" charset="0"/>
              <a:buAutoNum type="arabicPeriod"/>
            </a:pPr>
            <a:r>
              <a:rPr lang="en-US" smtClean="0">
                <a:solidFill>
                  <a:schemeClr val="tx1"/>
                </a:solidFill>
                <a:ea typeface="ＭＳ Ｐゴシック" pitchFamily="34" charset="-128"/>
              </a:rPr>
              <a:t>Increasing Savings</a:t>
            </a:r>
          </a:p>
          <a:p>
            <a:pPr marL="342900" indent="-342900" eaLnBrk="1" hangingPunct="1">
              <a:lnSpc>
                <a:spcPts val="1925"/>
              </a:lnSpc>
              <a:spcBef>
                <a:spcPts val="988"/>
              </a:spcBef>
              <a:spcAft>
                <a:spcPts val="1600"/>
              </a:spcAft>
              <a:buFont typeface="Arial" pitchFamily="34" charset="0"/>
              <a:buAutoNum type="arabicPeriod"/>
            </a:pPr>
            <a:r>
              <a:rPr lang="en-US" smtClean="0">
                <a:ea typeface="ＭＳ Ｐゴシック" pitchFamily="34" charset="-128"/>
              </a:rPr>
              <a:t>Protecting Returns</a:t>
            </a:r>
          </a:p>
          <a:p>
            <a:pPr marL="342900" indent="-342900" eaLnBrk="1" hangingPunct="1">
              <a:lnSpc>
                <a:spcPts val="1925"/>
              </a:lnSpc>
              <a:spcBef>
                <a:spcPts val="988"/>
              </a:spcBef>
              <a:spcAft>
                <a:spcPts val="1600"/>
              </a:spcAft>
              <a:buClrTx/>
              <a:buFont typeface="Arial" pitchFamily="34" charset="0"/>
              <a:buAutoNum type="arabicPeriod"/>
            </a:pPr>
            <a:r>
              <a:rPr lang="en-US" smtClean="0">
                <a:solidFill>
                  <a:srgbClr val="438FDE"/>
                </a:solidFill>
                <a:ea typeface="ＭＳ Ｐゴシック" pitchFamily="34" charset="-128"/>
              </a:rPr>
              <a:t>Decumulation Planning</a:t>
            </a:r>
          </a:p>
          <a:p>
            <a:pPr marL="342900" indent="-342900" eaLnBrk="1" hangingPunct="1">
              <a:lnSpc>
                <a:spcPts val="1925"/>
              </a:lnSpc>
              <a:spcBef>
                <a:spcPts val="988"/>
              </a:spcBef>
              <a:spcAft>
                <a:spcPts val="1600"/>
              </a:spcAft>
              <a:buFont typeface="Arial" pitchFamily="34" charset="0"/>
              <a:buAutoNum type="arabicPeriod"/>
            </a:pPr>
            <a:r>
              <a:rPr lang="en-US" smtClean="0">
                <a:ea typeface="ＭＳ Ｐゴシック" pitchFamily="34" charset="-128"/>
              </a:rPr>
              <a:t>Tax Reform</a:t>
            </a:r>
            <a:br>
              <a:rPr lang="en-US" smtClean="0">
                <a:ea typeface="ＭＳ Ｐゴシック" pitchFamily="34" charset="-128"/>
              </a:rPr>
            </a:br>
            <a:endParaRPr lang="en-US" smtClean="0">
              <a:ea typeface="ＭＳ Ｐゴシック" pitchFamily="34" charset="-128"/>
            </a:endParaRPr>
          </a:p>
        </p:txBody>
      </p:sp>
      <p:sp>
        <p:nvSpPr>
          <p:cNvPr id="29699"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064A797D-AC24-429E-9254-96D6C63340BF}" type="slidenum">
              <a:rPr lang="en-US" smtClean="0">
                <a:solidFill>
                  <a:schemeClr val="bg1"/>
                </a:solidFill>
              </a:rPr>
              <a:pPr eaLnBrk="1" hangingPunct="1">
                <a:defRPr/>
              </a:pPr>
              <a:t>15</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p:txBody>
          <a:bodyPr/>
          <a:lstStyle/>
          <a:p>
            <a:pPr eaLnBrk="1" hangingPunct="1"/>
            <a:r>
              <a:rPr lang="en-US" smtClean="0">
                <a:ea typeface="ＭＳ Ｐゴシック" pitchFamily="34" charset="-128"/>
              </a:rPr>
              <a:t>Administration’s Goals</a:t>
            </a:r>
          </a:p>
        </p:txBody>
      </p:sp>
      <p:sp>
        <p:nvSpPr>
          <p:cNvPr id="27651"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Help retirees take plan distributions without outliving them.</a:t>
            </a:r>
          </a:p>
          <a:p>
            <a:pPr lvl="1" eaLnBrk="1" hangingPunct="1"/>
            <a:r>
              <a:rPr lang="en-US" smtClean="0">
                <a:ea typeface="ＭＳ Ｐゴシック" pitchFamily="34" charset="-128"/>
              </a:rPr>
              <a:t>Motivate retirees to annuitize accounts.</a:t>
            </a:r>
          </a:p>
          <a:p>
            <a:pPr lvl="1" eaLnBrk="1" hangingPunct="1"/>
            <a:r>
              <a:rPr lang="en-US" smtClean="0">
                <a:ea typeface="ＭＳ Ｐゴシック" pitchFamily="34" charset="-128"/>
              </a:rPr>
              <a:t>Retirement paycheck for life.</a:t>
            </a:r>
          </a:p>
          <a:p>
            <a:pPr indent="-182563" eaLnBrk="1" hangingPunct="1">
              <a:lnSpc>
                <a:spcPts val="1925"/>
              </a:lnSpc>
            </a:pPr>
            <a:r>
              <a:rPr lang="en-US" smtClean="0">
                <a:ea typeface="ＭＳ Ｐゴシック" pitchFamily="34" charset="-128"/>
              </a:rPr>
              <a:t>Encourage plan sponsors to voluntarily offer annuity options.</a:t>
            </a:r>
          </a:p>
          <a:p>
            <a:pPr lvl="1" eaLnBrk="1" hangingPunct="1"/>
            <a:r>
              <a:rPr lang="en-US" smtClean="0">
                <a:ea typeface="ＭＳ Ｐゴシック" pitchFamily="34" charset="-128"/>
              </a:rPr>
              <a:t>Permit longevity annuities.</a:t>
            </a:r>
          </a:p>
          <a:p>
            <a:pPr lvl="1" eaLnBrk="1" hangingPunct="1"/>
            <a:r>
              <a:rPr lang="en-US" smtClean="0">
                <a:ea typeface="ＭＳ Ｐゴシック" pitchFamily="34" charset="-128"/>
              </a:rPr>
              <a:t>Remove regulatory hurdles.</a:t>
            </a:r>
          </a:p>
          <a:p>
            <a:pPr lvl="1" eaLnBrk="1" hangingPunct="1"/>
            <a:r>
              <a:rPr lang="en-US" smtClean="0">
                <a:ea typeface="ＭＳ Ｐゴシック" pitchFamily="34" charset="-128"/>
              </a:rPr>
              <a:t>Facilitate default annuities.</a:t>
            </a:r>
          </a:p>
          <a:p>
            <a:pPr lvl="1" eaLnBrk="1" hangingPunct="1"/>
            <a:r>
              <a:rPr lang="en-US" smtClean="0">
                <a:ea typeface="ＭＳ Ｐゴシック" pitchFamily="34" charset="-128"/>
              </a:rPr>
              <a:t>Promote education and disclosures. </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30724"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5F5425F0-5559-4A48-9532-1FCFCC2B968C}" type="slidenum">
              <a:rPr lang="en-US" smtClean="0">
                <a:solidFill>
                  <a:schemeClr val="bg1"/>
                </a:solidFill>
              </a:rPr>
              <a:pPr eaLnBrk="1" hangingPunct="1">
                <a:defRPr/>
              </a:pPr>
              <a:t>16</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3"/>
          <p:cNvSpPr>
            <a:spLocks noGrp="1"/>
          </p:cNvSpPr>
          <p:nvPr>
            <p:ph type="title"/>
          </p:nvPr>
        </p:nvSpPr>
        <p:spPr/>
        <p:txBody>
          <a:bodyPr/>
          <a:lstStyle/>
          <a:p>
            <a:pPr eaLnBrk="1" hangingPunct="1"/>
            <a:r>
              <a:rPr lang="en-US" smtClean="0">
                <a:ea typeface="ＭＳ Ｐゴシック" pitchFamily="34" charset="-128"/>
              </a:rPr>
              <a:t>Removing Regulatory Obstacles to Annuities in Plans</a:t>
            </a:r>
          </a:p>
        </p:txBody>
      </p:sp>
      <p:sp>
        <p:nvSpPr>
          <p:cNvPr id="28675" name="Content Placeholder 1"/>
          <p:cNvSpPr>
            <a:spLocks noGrp="1"/>
          </p:cNvSpPr>
          <p:nvPr>
            <p:ph idx="1"/>
          </p:nvPr>
        </p:nvSpPr>
        <p:spPr>
          <a:xfrm>
            <a:off x="458788" y="1371600"/>
            <a:ext cx="8228012" cy="4572000"/>
          </a:xfrm>
        </p:spPr>
        <p:txBody>
          <a:bodyPr/>
          <a:lstStyle/>
          <a:p>
            <a:pPr indent="-182563" eaLnBrk="1" hangingPunct="1">
              <a:lnSpc>
                <a:spcPts val="1925"/>
              </a:lnSpc>
            </a:pPr>
            <a:r>
              <a:rPr lang="en-US" smtClean="0">
                <a:ea typeface="ＭＳ Ｐゴシック" pitchFamily="34" charset="-128"/>
              </a:rPr>
              <a:t>IRS proposal would relax required minimum distribution (RMD) rules for plans.</a:t>
            </a:r>
          </a:p>
          <a:p>
            <a:pPr indent="-182563" eaLnBrk="1" hangingPunct="1">
              <a:lnSpc>
                <a:spcPts val="1925"/>
              </a:lnSpc>
            </a:pPr>
            <a:r>
              <a:rPr lang="en-US" smtClean="0">
                <a:ea typeface="ＭＳ Ｐゴシック" pitchFamily="34" charset="-128"/>
              </a:rPr>
              <a:t>Longevity annuities provide income stream for later in life.</a:t>
            </a:r>
          </a:p>
          <a:p>
            <a:pPr lvl="1" eaLnBrk="1" hangingPunct="1"/>
            <a:r>
              <a:rPr lang="en-US" smtClean="0">
                <a:ea typeface="ＭＳ Ｐゴシック" pitchFamily="34" charset="-128"/>
              </a:rPr>
              <a:t>But RMD rules mandate start at age 70 ½.</a:t>
            </a:r>
          </a:p>
          <a:p>
            <a:pPr indent="-182563" eaLnBrk="1" hangingPunct="1">
              <a:lnSpc>
                <a:spcPts val="1925"/>
              </a:lnSpc>
            </a:pPr>
            <a:r>
              <a:rPr lang="en-US" smtClean="0">
                <a:ea typeface="ＭＳ Ｐゴシック" pitchFamily="34" charset="-128"/>
              </a:rPr>
              <a:t>Proposed Regulations</a:t>
            </a:r>
          </a:p>
          <a:p>
            <a:pPr lvl="1" eaLnBrk="1" hangingPunct="1"/>
            <a:r>
              <a:rPr lang="en-US" smtClean="0">
                <a:ea typeface="ＭＳ Ｐゴシック" pitchFamily="34" charset="-128"/>
              </a:rPr>
              <a:t>Exception from RMD rules for longevity annuity investments.</a:t>
            </a:r>
          </a:p>
          <a:p>
            <a:pPr lvl="1" eaLnBrk="1" hangingPunct="1"/>
            <a:r>
              <a:rPr lang="en-US" smtClean="0">
                <a:ea typeface="ＭＳ Ｐゴシック" pitchFamily="34" charset="-128"/>
              </a:rPr>
              <a:t>Limit investment to $100,000  or 25% of account.</a:t>
            </a:r>
          </a:p>
          <a:p>
            <a:pPr lvl="1" eaLnBrk="1" hangingPunct="1"/>
            <a:r>
              <a:rPr lang="en-US" smtClean="0">
                <a:ea typeface="ＭＳ Ｐゴシック" pitchFamily="34" charset="-128"/>
              </a:rPr>
              <a:t>Must start no later than age 85.</a:t>
            </a:r>
          </a:p>
          <a:p>
            <a:pPr indent="-182563" eaLnBrk="1" hangingPunct="1">
              <a:lnSpc>
                <a:spcPts val="1925"/>
              </a:lnSpc>
            </a:pPr>
            <a:r>
              <a:rPr lang="en-US" smtClean="0">
                <a:ea typeface="ＭＳ Ｐゴシック" pitchFamily="34" charset="-128"/>
              </a:rPr>
              <a:t>Rollovers to DB Plans - Rev. Rul. 2012-4</a:t>
            </a:r>
          </a:p>
          <a:p>
            <a:pPr lvl="1" eaLnBrk="1" hangingPunct="1"/>
            <a:r>
              <a:rPr lang="en-US" smtClean="0">
                <a:ea typeface="ＭＳ Ｐゴシック" pitchFamily="34" charset="-128"/>
              </a:rPr>
              <a:t>401(k) accounts may be rolled over and converted to DB plan annuity benefits.</a:t>
            </a:r>
          </a:p>
          <a:p>
            <a:pPr lvl="1" eaLnBrk="1" hangingPunct="1"/>
            <a:r>
              <a:rPr lang="en-US" smtClean="0">
                <a:ea typeface="ＭＳ Ｐゴシック" pitchFamily="34" charset="-128"/>
              </a:rPr>
              <a:t>Provides favorable annuity rates for participants.</a:t>
            </a:r>
          </a:p>
          <a:p>
            <a:pPr indent="-182563" eaLnBrk="1" hangingPunct="1">
              <a:lnSpc>
                <a:spcPts val="1925"/>
              </a:lnSpc>
            </a:pPr>
            <a:r>
              <a:rPr lang="en-US" smtClean="0">
                <a:ea typeface="ＭＳ Ｐゴシック" pitchFamily="34" charset="-128"/>
              </a:rPr>
              <a:t>Relief for DC Plans With Deferred Annuities - Rev. Rul. 2012-3</a:t>
            </a:r>
          </a:p>
          <a:p>
            <a:pPr lvl="1" eaLnBrk="1" hangingPunct="1"/>
            <a:r>
              <a:rPr lang="en-US" smtClean="0">
                <a:ea typeface="ＭＳ Ｐゴシック" pitchFamily="34" charset="-128"/>
              </a:rPr>
              <a:t>401(k) plans typically exempt from onerous death benefit rules.</a:t>
            </a:r>
          </a:p>
          <a:p>
            <a:pPr lvl="1" eaLnBrk="1" hangingPunct="1"/>
            <a:r>
              <a:rPr lang="en-US" smtClean="0">
                <a:ea typeface="ＭＳ Ｐゴシック" pitchFamily="34" charset="-128"/>
              </a:rPr>
              <a:t>Ruling confirms that 401(k) plans with deferred annuities can still avoid them.</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31748"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73D7A544-B154-41D7-941B-8FB806CF0461}" type="slidenum">
              <a:rPr lang="en-US" smtClean="0">
                <a:solidFill>
                  <a:schemeClr val="bg1"/>
                </a:solidFill>
              </a:rPr>
              <a:pPr eaLnBrk="1" hangingPunct="1">
                <a:defRPr/>
              </a:pPr>
              <a:t>17</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3"/>
          <p:cNvSpPr>
            <a:spLocks noGrp="1"/>
          </p:cNvSpPr>
          <p:nvPr>
            <p:ph type="title"/>
          </p:nvPr>
        </p:nvSpPr>
        <p:spPr/>
        <p:txBody>
          <a:bodyPr/>
          <a:lstStyle/>
          <a:p>
            <a:pPr eaLnBrk="1" hangingPunct="1"/>
            <a:r>
              <a:rPr lang="en-US" smtClean="0">
                <a:ea typeface="ＭＳ Ｐゴシック" pitchFamily="34" charset="-128"/>
              </a:rPr>
              <a:t>Default Annuities</a:t>
            </a:r>
          </a:p>
        </p:txBody>
      </p:sp>
      <p:sp>
        <p:nvSpPr>
          <p:cNvPr id="29699"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Should annuity option be default for plan?</a:t>
            </a:r>
          </a:p>
          <a:p>
            <a:pPr indent="-182563" eaLnBrk="1" hangingPunct="1">
              <a:lnSpc>
                <a:spcPts val="1925"/>
              </a:lnSpc>
            </a:pPr>
            <a:r>
              <a:rPr lang="en-US" smtClean="0">
                <a:ea typeface="ＭＳ Ｐゴシック" pitchFamily="34" charset="-128"/>
              </a:rPr>
              <a:t>Possible Approach:  Amend QDIA Rules</a:t>
            </a:r>
          </a:p>
          <a:p>
            <a:pPr lvl="1" eaLnBrk="1" hangingPunct="1"/>
            <a:r>
              <a:rPr lang="en-US" smtClean="0">
                <a:ea typeface="ＭＳ Ｐゴシック" pitchFamily="34" charset="-128"/>
              </a:rPr>
              <a:t>Permit annuity option to qualify as QDIA.</a:t>
            </a:r>
          </a:p>
          <a:p>
            <a:pPr lvl="1" eaLnBrk="1" hangingPunct="1"/>
            <a:r>
              <a:rPr lang="en-US" smtClean="0">
                <a:ea typeface="ＭＳ Ｐゴシック" pitchFamily="34" charset="-128"/>
              </a:rPr>
              <a:t>Critics argue annuities not appropriate for all.</a:t>
            </a:r>
          </a:p>
          <a:p>
            <a:pPr lvl="1" eaLnBrk="1" hangingPunct="1"/>
            <a:r>
              <a:rPr lang="en-US" smtClean="0">
                <a:ea typeface="ＭＳ Ｐゴシック" pitchFamily="34" charset="-128"/>
              </a:rPr>
              <a:t>Default annuity investments not easily reversed.</a:t>
            </a:r>
          </a:p>
          <a:p>
            <a:pPr indent="-182563" eaLnBrk="1" hangingPunct="1">
              <a:lnSpc>
                <a:spcPts val="1925"/>
              </a:lnSpc>
            </a:pPr>
            <a:r>
              <a:rPr lang="en-US" smtClean="0">
                <a:ea typeface="ＭＳ Ｐゴシック" pitchFamily="34" charset="-128"/>
              </a:rPr>
              <a:t>Possible Approach:  2-Year Trial Period</a:t>
            </a:r>
          </a:p>
          <a:p>
            <a:pPr lvl="1" eaLnBrk="1" hangingPunct="1"/>
            <a:r>
              <a:rPr lang="en-US" smtClean="0">
                <a:ea typeface="ＭＳ Ｐゴシック" pitchFamily="34" charset="-128"/>
              </a:rPr>
              <a:t>Retirees receive annuity during trial period (unless they opt out).</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33796"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7D3BFD9D-D8C8-4760-8DF6-B6207144ED52}" type="slidenum">
              <a:rPr lang="en-US" smtClean="0">
                <a:solidFill>
                  <a:schemeClr val="bg1"/>
                </a:solidFill>
              </a:rPr>
              <a:pPr eaLnBrk="1" hangingPunct="1">
                <a:defRPr/>
              </a:pPr>
              <a:t>18</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3"/>
          <p:cNvSpPr>
            <a:spLocks noGrp="1"/>
          </p:cNvSpPr>
          <p:nvPr>
            <p:ph type="title"/>
          </p:nvPr>
        </p:nvSpPr>
        <p:spPr/>
        <p:txBody>
          <a:bodyPr/>
          <a:lstStyle/>
          <a:p>
            <a:pPr eaLnBrk="1" hangingPunct="1"/>
            <a:r>
              <a:rPr lang="en-US" smtClean="0">
                <a:ea typeface="ＭＳ Ｐゴシック" pitchFamily="34" charset="-128"/>
              </a:rPr>
              <a:t>Education and Disclosures for Participants</a:t>
            </a:r>
          </a:p>
        </p:txBody>
      </p:sp>
      <p:sp>
        <p:nvSpPr>
          <p:cNvPr id="30723"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GAO Recommendations</a:t>
            </a:r>
          </a:p>
          <a:p>
            <a:pPr lvl="1" eaLnBrk="1" hangingPunct="1"/>
            <a:r>
              <a:rPr lang="en-US" smtClean="0">
                <a:ea typeface="ＭＳ Ｐゴシック" pitchFamily="34" charset="-128"/>
              </a:rPr>
              <a:t>Update DOL’s “investment education” guidance to cover decumulation.</a:t>
            </a:r>
          </a:p>
          <a:p>
            <a:pPr lvl="1" eaLnBrk="1" hangingPunct="1"/>
            <a:r>
              <a:rPr lang="en-US" smtClean="0">
                <a:ea typeface="ＭＳ Ｐゴシック" pitchFamily="34" charset="-128"/>
              </a:rPr>
              <a:t>But DOL is concerned about conflicts.</a:t>
            </a:r>
          </a:p>
          <a:p>
            <a:pPr lvl="1" eaLnBrk="1" hangingPunct="1"/>
            <a:r>
              <a:rPr lang="en-US" smtClean="0">
                <a:ea typeface="ＭＳ Ｐゴシック" pitchFamily="34" charset="-128"/>
              </a:rPr>
              <a:t>Guidance likely to restrict sales pitches.</a:t>
            </a:r>
          </a:p>
          <a:p>
            <a:pPr indent="-182563" eaLnBrk="1" hangingPunct="1">
              <a:lnSpc>
                <a:spcPts val="1925"/>
              </a:lnSpc>
            </a:pPr>
            <a:r>
              <a:rPr lang="en-US" smtClean="0">
                <a:ea typeface="ＭＳ Ｐゴシック" pitchFamily="34" charset="-128"/>
              </a:rPr>
              <a:t>Lifetime Income Disclosure Act</a:t>
            </a:r>
          </a:p>
          <a:p>
            <a:pPr lvl="1" eaLnBrk="1" hangingPunct="1"/>
            <a:r>
              <a:rPr lang="en-US" smtClean="0">
                <a:ea typeface="ＭＳ Ｐゴシック" pitchFamily="34" charset="-128"/>
              </a:rPr>
              <a:t>Would require plan to show account balances as if converted into guaranteed monthly payments.</a:t>
            </a:r>
          </a:p>
          <a:p>
            <a:pPr lvl="1" eaLnBrk="1" hangingPunct="1"/>
            <a:r>
              <a:rPr lang="en-US" smtClean="0">
                <a:ea typeface="ＭＳ Ｐゴシック" pitchFamily="34" charset="-128"/>
              </a:rPr>
              <a:t>Would also encourage participants to think about retirement paycheck for life. </a:t>
            </a: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a:p>
            <a:pPr indent="-182563" eaLnBrk="1" hangingPunct="1">
              <a:lnSpc>
                <a:spcPts val="1925"/>
              </a:lnSpc>
            </a:pPr>
            <a:endParaRPr lang="en-US" smtClean="0">
              <a:ea typeface="ＭＳ Ｐゴシック" pitchFamily="34" charset="-128"/>
            </a:endParaRPr>
          </a:p>
        </p:txBody>
      </p:sp>
      <p:sp>
        <p:nvSpPr>
          <p:cNvPr id="34820"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BDB84F4F-9313-4CC9-A0B3-8615729F7A0C}" type="slidenum">
              <a:rPr lang="en-US" smtClean="0">
                <a:solidFill>
                  <a:schemeClr val="bg1"/>
                </a:solidFill>
              </a:rPr>
              <a:pPr eaLnBrk="1" hangingPunct="1">
                <a:defRPr/>
              </a:pPr>
              <a:t>19</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3"/>
          <p:cNvSpPr>
            <a:spLocks noGrp="1"/>
          </p:cNvSpPr>
          <p:nvPr>
            <p:ph type="title"/>
          </p:nvPr>
        </p:nvSpPr>
        <p:spPr/>
        <p:txBody>
          <a:bodyPr/>
          <a:lstStyle/>
          <a:p>
            <a:pPr eaLnBrk="1" hangingPunct="1"/>
            <a:r>
              <a:rPr lang="en-US" smtClean="0">
                <a:ea typeface="ＭＳ Ｐゴシック" pitchFamily="34" charset="-128"/>
              </a:rPr>
              <a:t>Summing Up</a:t>
            </a:r>
          </a:p>
        </p:txBody>
      </p:sp>
      <p:sp>
        <p:nvSpPr>
          <p:cNvPr id="31747" name="Content Placeholder 1"/>
          <p:cNvSpPr>
            <a:spLocks noGrp="1"/>
          </p:cNvSpPr>
          <p:nvPr>
            <p:ph idx="1"/>
          </p:nvPr>
        </p:nvSpPr>
        <p:spPr>
          <a:xfrm>
            <a:off x="458788" y="1143000"/>
            <a:ext cx="8228012" cy="4572000"/>
          </a:xfrm>
        </p:spPr>
        <p:txBody>
          <a:bodyPr/>
          <a:lstStyle/>
          <a:p>
            <a:pPr indent="-182563" eaLnBrk="1" hangingPunct="1">
              <a:lnSpc>
                <a:spcPts val="1925"/>
              </a:lnSpc>
            </a:pPr>
            <a:r>
              <a:rPr lang="en-US" smtClean="0">
                <a:ea typeface="ＭＳ Ｐゴシック" pitchFamily="34" charset="-128"/>
              </a:rPr>
              <a:t>Consensus emerging on lifetime income options.</a:t>
            </a:r>
          </a:p>
          <a:p>
            <a:pPr lvl="1" eaLnBrk="1" hangingPunct="1"/>
            <a:r>
              <a:rPr lang="en-US" smtClean="0">
                <a:ea typeface="ＭＳ Ｐゴシック" pitchFamily="34" charset="-128"/>
              </a:rPr>
              <a:t>Proposal for longevity annuities to be finalized in near future.</a:t>
            </a:r>
          </a:p>
          <a:p>
            <a:pPr lvl="1" eaLnBrk="1" hangingPunct="1"/>
            <a:r>
              <a:rPr lang="en-US" smtClean="0">
                <a:ea typeface="ＭＳ Ｐゴシック" pitchFamily="34" charset="-128"/>
              </a:rPr>
              <a:t>Recent IRS annuity rulings are plan-friendly.</a:t>
            </a:r>
          </a:p>
          <a:p>
            <a:pPr lvl="1" eaLnBrk="1" hangingPunct="1"/>
            <a:r>
              <a:rPr lang="en-US" smtClean="0">
                <a:ea typeface="ＭＳ Ｐゴシック" pitchFamily="34" charset="-128"/>
              </a:rPr>
              <a:t>Guidance on decumulation education expected from DOL.</a:t>
            </a:r>
          </a:p>
          <a:p>
            <a:pPr lvl="1" eaLnBrk="1" hangingPunct="1"/>
            <a:r>
              <a:rPr lang="en-US" smtClean="0">
                <a:ea typeface="ＭＳ Ｐゴシック" pitchFamily="34" charset="-128"/>
              </a:rPr>
              <a:t>But debate on use of annuities as QDIA likely to follow. </a:t>
            </a:r>
          </a:p>
          <a:p>
            <a:pPr indent="-182563" eaLnBrk="1" hangingPunct="1">
              <a:lnSpc>
                <a:spcPts val="1925"/>
              </a:lnSpc>
            </a:pPr>
            <a:endParaRPr lang="en-US" smtClean="0">
              <a:ea typeface="ＭＳ Ｐゴシック" pitchFamily="34" charset="-128"/>
            </a:endParaRPr>
          </a:p>
        </p:txBody>
      </p:sp>
      <p:sp>
        <p:nvSpPr>
          <p:cNvPr id="35844"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CBF63075-A62B-4068-BE51-6EE8245468CE}" type="slidenum">
              <a:rPr lang="en-US" smtClean="0">
                <a:solidFill>
                  <a:schemeClr val="bg1"/>
                </a:solidFill>
              </a:rPr>
              <a:pPr eaLnBrk="1" hangingPunct="1">
                <a:defRPr/>
              </a:pPr>
              <a:t>20</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p:cNvSpPr>
            <a:spLocks noGrp="1"/>
          </p:cNvSpPr>
          <p:nvPr>
            <p:ph idx="1"/>
          </p:nvPr>
        </p:nvSpPr>
        <p:spPr>
          <a:xfrm>
            <a:off x="534988" y="1676400"/>
            <a:ext cx="8228012" cy="3886200"/>
          </a:xfrm>
        </p:spPr>
        <p:txBody>
          <a:bodyPr/>
          <a:lstStyle/>
          <a:p>
            <a:pPr marL="342900" indent="-342900" eaLnBrk="1" hangingPunct="1">
              <a:lnSpc>
                <a:spcPts val="1925"/>
              </a:lnSpc>
              <a:spcBef>
                <a:spcPts val="988"/>
              </a:spcBef>
              <a:spcAft>
                <a:spcPts val="1600"/>
              </a:spcAft>
              <a:buFont typeface="Arial" pitchFamily="34" charset="0"/>
              <a:buAutoNum type="arabicPeriod"/>
              <a:defRPr/>
            </a:pPr>
            <a:r>
              <a:rPr lang="en-US" dirty="0" smtClean="0">
                <a:solidFill>
                  <a:schemeClr val="tx1"/>
                </a:solidFill>
                <a:ea typeface="ＭＳ Ｐゴシック" pitchFamily="34" charset="-128"/>
              </a:rPr>
              <a:t>Increasing Savings</a:t>
            </a:r>
          </a:p>
          <a:p>
            <a:pPr marL="342900" indent="-342900" eaLnBrk="1" hangingPunct="1">
              <a:lnSpc>
                <a:spcPts val="1925"/>
              </a:lnSpc>
              <a:spcBef>
                <a:spcPts val="988"/>
              </a:spcBef>
              <a:spcAft>
                <a:spcPts val="1600"/>
              </a:spcAft>
              <a:buFont typeface="Arial" pitchFamily="34" charset="0"/>
              <a:buAutoNum type="arabicPeriod"/>
              <a:defRPr/>
            </a:pPr>
            <a:r>
              <a:rPr lang="en-US" dirty="0" smtClean="0">
                <a:ea typeface="ＭＳ Ｐゴシック" pitchFamily="34" charset="-128"/>
              </a:rPr>
              <a:t>Protecting Returns</a:t>
            </a:r>
          </a:p>
          <a:p>
            <a:pPr marL="342900" indent="-342900" eaLnBrk="1" hangingPunct="1">
              <a:lnSpc>
                <a:spcPts val="1925"/>
              </a:lnSpc>
              <a:spcBef>
                <a:spcPts val="988"/>
              </a:spcBef>
              <a:spcAft>
                <a:spcPts val="1600"/>
              </a:spcAft>
              <a:buFont typeface="Arial" pitchFamily="34" charset="0"/>
              <a:buAutoNum type="arabicPeriod"/>
              <a:defRPr/>
            </a:pPr>
            <a:r>
              <a:rPr lang="en-US" dirty="0" err="1" smtClean="0">
                <a:ea typeface="ＭＳ Ｐゴシック" pitchFamily="34" charset="-128"/>
              </a:rPr>
              <a:t>Decumulation</a:t>
            </a:r>
            <a:r>
              <a:rPr lang="en-US" dirty="0" smtClean="0">
                <a:ea typeface="ＭＳ Ｐゴシック" pitchFamily="34" charset="-128"/>
              </a:rPr>
              <a:t> Planning</a:t>
            </a:r>
          </a:p>
          <a:p>
            <a:pPr marL="342900" indent="-342900" eaLnBrk="1" hangingPunct="1">
              <a:lnSpc>
                <a:spcPts val="1925"/>
              </a:lnSpc>
              <a:spcBef>
                <a:spcPts val="988"/>
              </a:spcBef>
              <a:spcAft>
                <a:spcPts val="1600"/>
              </a:spcAft>
              <a:buClrTx/>
              <a:buFont typeface="Arial" pitchFamily="34" charset="0"/>
              <a:buAutoNum type="arabicPeriod"/>
              <a:defRPr/>
            </a:pPr>
            <a:r>
              <a:rPr lang="en-US" dirty="0" smtClean="0">
                <a:solidFill>
                  <a:srgbClr val="438FDE"/>
                </a:solidFill>
                <a:ea typeface="ＭＳ Ｐゴシック" pitchFamily="34" charset="-128"/>
              </a:rPr>
              <a:t>Tax Reform</a:t>
            </a:r>
          </a:p>
          <a:p>
            <a:pPr marL="0" indent="0" eaLnBrk="1" hangingPunct="1">
              <a:lnSpc>
                <a:spcPts val="1925"/>
              </a:lnSpc>
              <a:spcBef>
                <a:spcPts val="988"/>
              </a:spcBef>
              <a:spcAft>
                <a:spcPts val="1600"/>
              </a:spcAft>
              <a:buFont typeface="Arial" pitchFamily="34" charset="0"/>
              <a:buNone/>
              <a:defRPr/>
            </a:pPr>
            <a:r>
              <a:rPr lang="en-US" dirty="0" smtClean="0">
                <a:ea typeface="ＭＳ Ｐゴシック" pitchFamily="34" charset="-128"/>
              </a:rPr>
              <a:t/>
            </a:r>
            <a:br>
              <a:rPr lang="en-US" dirty="0" smtClean="0">
                <a:ea typeface="ＭＳ Ｐゴシック" pitchFamily="34" charset="-128"/>
              </a:rPr>
            </a:br>
            <a:endParaRPr lang="en-US" dirty="0" smtClean="0">
              <a:ea typeface="ＭＳ Ｐゴシック" pitchFamily="34" charset="-128"/>
            </a:endParaRPr>
          </a:p>
        </p:txBody>
      </p:sp>
      <p:sp>
        <p:nvSpPr>
          <p:cNvPr id="36867"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E6B5A8B1-A91B-4111-BDB4-C61EC0866CE3}" type="slidenum">
              <a:rPr lang="en-US" smtClean="0">
                <a:solidFill>
                  <a:schemeClr val="bg1"/>
                </a:solidFill>
              </a:rPr>
              <a:pPr eaLnBrk="1" hangingPunct="1">
                <a:defRPr/>
              </a:pPr>
              <a:t>21</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3"/>
          <p:cNvSpPr>
            <a:spLocks noGrp="1"/>
          </p:cNvSpPr>
          <p:nvPr>
            <p:ph type="title"/>
          </p:nvPr>
        </p:nvSpPr>
        <p:spPr>
          <a:xfrm>
            <a:off x="381000" y="381000"/>
            <a:ext cx="8229600" cy="592138"/>
          </a:xfrm>
        </p:spPr>
        <p:txBody>
          <a:bodyPr/>
          <a:lstStyle/>
          <a:p>
            <a:pPr eaLnBrk="1" hangingPunct="1"/>
            <a:r>
              <a:rPr lang="en-US" smtClean="0">
                <a:ea typeface="ＭＳ Ｐゴシック" pitchFamily="34" charset="-128"/>
              </a:rPr>
              <a:t>Tax Cost of Retirement Plans</a:t>
            </a:r>
          </a:p>
        </p:txBody>
      </p:sp>
      <p:sp>
        <p:nvSpPr>
          <p:cNvPr id="33795" name="Content Placeholder 1"/>
          <p:cNvSpPr>
            <a:spLocks noGrp="1"/>
          </p:cNvSpPr>
          <p:nvPr>
            <p:ph idx="1"/>
          </p:nvPr>
        </p:nvSpPr>
        <p:spPr>
          <a:xfrm>
            <a:off x="458788" y="1371600"/>
            <a:ext cx="8228012" cy="4343400"/>
          </a:xfrm>
        </p:spPr>
        <p:txBody>
          <a:bodyPr/>
          <a:lstStyle/>
          <a:p>
            <a:pPr>
              <a:defRPr/>
            </a:pPr>
            <a:r>
              <a:rPr lang="en-US" dirty="0"/>
              <a:t>Impact of Pan Contributions on Federal Deficit</a:t>
            </a:r>
          </a:p>
          <a:p>
            <a:pPr lvl="1">
              <a:defRPr/>
            </a:pPr>
            <a:r>
              <a:rPr lang="en-US" dirty="0" smtClean="0"/>
              <a:t>$</a:t>
            </a:r>
            <a:r>
              <a:rPr lang="en-US" dirty="0"/>
              <a:t>70.2 Billion Annually</a:t>
            </a:r>
          </a:p>
          <a:p>
            <a:pPr lvl="1">
              <a:defRPr/>
            </a:pPr>
            <a:r>
              <a:rPr lang="en-US" dirty="0" smtClean="0"/>
              <a:t>$</a:t>
            </a:r>
            <a:r>
              <a:rPr lang="en-US" dirty="0"/>
              <a:t>361 Billion 2011 – </a:t>
            </a:r>
            <a:r>
              <a:rPr lang="en-US" dirty="0" smtClean="0"/>
              <a:t>2015</a:t>
            </a:r>
          </a:p>
          <a:p>
            <a:pPr marL="560387" lvl="1" indent="0">
              <a:buFont typeface="Arial" pitchFamily="34" charset="0"/>
              <a:buNone/>
              <a:defRPr/>
            </a:pPr>
            <a:endParaRPr lang="en-US" dirty="0"/>
          </a:p>
          <a:p>
            <a:pPr>
              <a:defRPr/>
            </a:pPr>
            <a:r>
              <a:rPr lang="en-US" dirty="0" smtClean="0"/>
              <a:t> </a:t>
            </a:r>
            <a:r>
              <a:rPr lang="en-US" dirty="0"/>
              <a:t>Tax Reform</a:t>
            </a:r>
          </a:p>
          <a:p>
            <a:pPr marL="0" indent="0">
              <a:buFont typeface="Arial" pitchFamily="34" charset="0"/>
              <a:buNone/>
              <a:defRPr/>
            </a:pPr>
            <a:endParaRPr lang="en-US" dirty="0"/>
          </a:p>
          <a:p>
            <a:pPr>
              <a:defRPr/>
            </a:pPr>
            <a:r>
              <a:rPr lang="en-US" dirty="0"/>
              <a:t> Pension System Reform</a:t>
            </a:r>
          </a:p>
          <a:p>
            <a:pPr indent="-182563" eaLnBrk="1" hangingPunct="1">
              <a:lnSpc>
                <a:spcPts val="1925"/>
              </a:lnSpc>
              <a:defRPr/>
            </a:pPr>
            <a:endParaRPr lang="en-US" dirty="0" smtClean="0">
              <a:ea typeface="ＭＳ Ｐゴシック" pitchFamily="34" charset="-128"/>
            </a:endParaRPr>
          </a:p>
          <a:p>
            <a:pPr indent="-182563" eaLnBrk="1" hangingPunct="1">
              <a:lnSpc>
                <a:spcPts val="1925"/>
              </a:lnSpc>
              <a:defRPr/>
            </a:pPr>
            <a:endParaRPr lang="en-US" dirty="0" smtClean="0">
              <a:ea typeface="ＭＳ Ｐゴシック" pitchFamily="34" charset="-128"/>
            </a:endParaRPr>
          </a:p>
        </p:txBody>
      </p:sp>
      <p:sp>
        <p:nvSpPr>
          <p:cNvPr id="37892"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D3DF2510-45D2-486E-9113-9BFD26ED9772}" type="slidenum">
              <a:rPr lang="en-US" smtClean="0">
                <a:solidFill>
                  <a:schemeClr val="bg1"/>
                </a:solidFill>
              </a:rPr>
              <a:pPr eaLnBrk="1" hangingPunct="1">
                <a:defRPr/>
              </a:pPr>
              <a:t>22</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3"/>
          <p:cNvSpPr>
            <a:spLocks noGrp="1"/>
          </p:cNvSpPr>
          <p:nvPr>
            <p:ph type="title"/>
          </p:nvPr>
        </p:nvSpPr>
        <p:spPr>
          <a:xfrm>
            <a:off x="457200" y="457200"/>
            <a:ext cx="8229600" cy="381000"/>
          </a:xfrm>
        </p:spPr>
        <p:txBody>
          <a:bodyPr/>
          <a:lstStyle/>
          <a:p>
            <a:pPr eaLnBrk="1" hangingPunct="1"/>
            <a:r>
              <a:rPr lang="en-US" smtClean="0">
                <a:ea typeface="ＭＳ Ｐゴシック" pitchFamily="34" charset="-128"/>
              </a:rPr>
              <a:t>Tax Reform</a:t>
            </a:r>
          </a:p>
        </p:txBody>
      </p:sp>
      <p:sp>
        <p:nvSpPr>
          <p:cNvPr id="34819" name="Content Placeholder 1"/>
          <p:cNvSpPr>
            <a:spLocks noGrp="1"/>
          </p:cNvSpPr>
          <p:nvPr>
            <p:ph idx="1"/>
          </p:nvPr>
        </p:nvSpPr>
        <p:spPr>
          <a:xfrm>
            <a:off x="458788" y="1447800"/>
            <a:ext cx="8228012" cy="4495800"/>
          </a:xfrm>
        </p:spPr>
        <p:txBody>
          <a:bodyPr/>
          <a:lstStyle/>
          <a:p>
            <a:pPr>
              <a:defRPr/>
            </a:pPr>
            <a:r>
              <a:rPr lang="en-US" dirty="0"/>
              <a:t> 2013 Plan Limitations that Can Be Reduced to Limit </a:t>
            </a:r>
            <a:r>
              <a:rPr lang="en-US" dirty="0" smtClean="0"/>
              <a:t>Deficit:</a:t>
            </a:r>
            <a:endParaRPr lang="en-US" dirty="0"/>
          </a:p>
          <a:p>
            <a:pPr lvl="1">
              <a:defRPr/>
            </a:pPr>
            <a:r>
              <a:rPr lang="en-US" dirty="0" smtClean="0"/>
              <a:t>   Annual </a:t>
            </a:r>
            <a:r>
              <a:rPr lang="en-US" dirty="0"/>
              <a:t>Additions from All Sources - $</a:t>
            </a:r>
            <a:r>
              <a:rPr lang="en-US" dirty="0" smtClean="0"/>
              <a:t>51,000</a:t>
            </a:r>
          </a:p>
          <a:p>
            <a:pPr marL="860425" lvl="1" indent="-285750">
              <a:defRPr/>
            </a:pPr>
            <a:r>
              <a:rPr lang="en-US" dirty="0" smtClean="0"/>
              <a:t>Elective </a:t>
            </a:r>
            <a:r>
              <a:rPr lang="en-US" dirty="0"/>
              <a:t>Deferrals  - $17,500</a:t>
            </a:r>
          </a:p>
          <a:p>
            <a:pPr marL="574675" lvl="1" indent="0">
              <a:buFont typeface="Arial" pitchFamily="34" charset="0"/>
              <a:buNone/>
              <a:defRPr/>
            </a:pPr>
            <a:r>
              <a:rPr lang="en-US" dirty="0" smtClean="0"/>
              <a:t>•    Plan </a:t>
            </a:r>
            <a:r>
              <a:rPr lang="en-US" dirty="0"/>
              <a:t>Sponsor Deduction - 25% Participant </a:t>
            </a:r>
            <a:r>
              <a:rPr lang="en-US" dirty="0" smtClean="0"/>
              <a:t>Compensation</a:t>
            </a:r>
          </a:p>
          <a:p>
            <a:pPr marL="574675" lvl="1" indent="0">
              <a:buFont typeface="Arial" pitchFamily="34" charset="0"/>
              <a:buNone/>
              <a:defRPr/>
            </a:pPr>
            <a:r>
              <a:rPr lang="en-US" dirty="0" smtClean="0"/>
              <a:t>•    Limit </a:t>
            </a:r>
            <a:r>
              <a:rPr lang="en-US" dirty="0"/>
              <a:t>on Compensation Base to Determine Benefits/Contributions - $</a:t>
            </a:r>
            <a:r>
              <a:rPr lang="en-US" dirty="0" smtClean="0"/>
              <a:t>255,000</a:t>
            </a:r>
          </a:p>
          <a:p>
            <a:pPr marL="0" indent="0" eaLnBrk="1" hangingPunct="1">
              <a:lnSpc>
                <a:spcPts val="1925"/>
              </a:lnSpc>
              <a:buFont typeface="Arial" pitchFamily="34" charset="0"/>
              <a:buNone/>
              <a:defRPr/>
            </a:pPr>
            <a:endParaRPr lang="en-US" dirty="0" smtClean="0">
              <a:ea typeface="ＭＳ Ｐゴシック" pitchFamily="34" charset="-128"/>
            </a:endParaRPr>
          </a:p>
        </p:txBody>
      </p:sp>
      <p:sp>
        <p:nvSpPr>
          <p:cNvPr id="38916"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7D609321-6B53-435F-ABB2-0589BA00ACCF}" type="slidenum">
              <a:rPr lang="en-US" smtClean="0">
                <a:solidFill>
                  <a:schemeClr val="bg1"/>
                </a:solidFill>
              </a:rPr>
              <a:pPr eaLnBrk="1" hangingPunct="1">
                <a:defRPr/>
              </a:pPr>
              <a:t>23</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dirty="0" smtClean="0">
                <a:ea typeface="ＭＳ Ｐゴシック" pitchFamily="34" charset="-128"/>
              </a:rPr>
              <a:t>Tax Reform (cont’d)</a:t>
            </a:r>
          </a:p>
        </p:txBody>
      </p:sp>
      <p:sp>
        <p:nvSpPr>
          <p:cNvPr id="3" name="Content Placeholder 2"/>
          <p:cNvSpPr>
            <a:spLocks noGrp="1"/>
          </p:cNvSpPr>
          <p:nvPr>
            <p:ph idx="1"/>
          </p:nvPr>
        </p:nvSpPr>
        <p:spPr>
          <a:xfrm>
            <a:off x="458788" y="1143000"/>
            <a:ext cx="8228012" cy="4572000"/>
          </a:xfrm>
        </p:spPr>
        <p:txBody>
          <a:bodyPr/>
          <a:lstStyle/>
          <a:p>
            <a:pPr marL="892175" lvl="2" indent="0">
              <a:defRPr/>
            </a:pPr>
            <a:endParaRPr lang="en-US" dirty="0"/>
          </a:p>
          <a:p>
            <a:pPr>
              <a:defRPr/>
            </a:pPr>
            <a:r>
              <a:rPr lang="en-US" dirty="0"/>
              <a:t> National Commission on Fiscal Responsibility</a:t>
            </a:r>
          </a:p>
          <a:p>
            <a:pPr marL="574675" lvl="1" indent="0">
              <a:buFont typeface="Arial" pitchFamily="34" charset="0"/>
              <a:buNone/>
              <a:defRPr/>
            </a:pPr>
            <a:r>
              <a:rPr lang="en-US" dirty="0"/>
              <a:t>•   20/20 Cap: Limits Contributions to Lesser of $20,000 or 20% Compensation</a:t>
            </a:r>
          </a:p>
          <a:p>
            <a:pPr marL="0" indent="0">
              <a:buFont typeface="Arial" pitchFamily="34" charset="0"/>
              <a:buNone/>
              <a:defRPr/>
            </a:pPr>
            <a:endParaRPr lang="en-US" dirty="0"/>
          </a:p>
          <a:p>
            <a:pPr>
              <a:defRPr/>
            </a:pPr>
            <a:r>
              <a:rPr lang="en-US" dirty="0"/>
              <a:t> Brookings Institution</a:t>
            </a:r>
          </a:p>
          <a:p>
            <a:pPr marL="574675" lvl="1" indent="0">
              <a:buFont typeface="Arial" pitchFamily="34" charset="0"/>
              <a:buNone/>
              <a:defRPr/>
            </a:pPr>
            <a:r>
              <a:rPr lang="en-US" dirty="0"/>
              <a:t>•   Tax All Employer and Employee Contributions</a:t>
            </a:r>
          </a:p>
          <a:p>
            <a:pPr marL="574675" lvl="1" indent="0">
              <a:buFont typeface="Arial" pitchFamily="34" charset="0"/>
              <a:buNone/>
              <a:defRPr/>
            </a:pPr>
            <a:r>
              <a:rPr lang="en-US" dirty="0"/>
              <a:t>•   Refundable Tax Credit Deposited to Retirement Savings Account</a:t>
            </a:r>
          </a:p>
          <a:p>
            <a:pPr marL="0" indent="0">
              <a:buFont typeface="Arial" pitchFamily="34" charset="0"/>
              <a:buNone/>
              <a:defRPr/>
            </a:pPr>
            <a:endParaRPr lang="en-US" dirty="0"/>
          </a:p>
          <a:p>
            <a:pPr>
              <a:defRPr/>
            </a:pPr>
            <a:r>
              <a:rPr lang="en-US" dirty="0"/>
              <a:t> Obama Administration  - 7% Tax on Employer &amp; Employee Contributions </a:t>
            </a:r>
          </a:p>
          <a:p>
            <a:pPr marL="560387" lvl="1" indent="0">
              <a:buFont typeface="Arial" pitchFamily="34" charset="0"/>
              <a:buNone/>
              <a:defRPr/>
            </a:pPr>
            <a:r>
              <a:rPr lang="en-US" dirty="0"/>
              <a:t>•    High Earners Only</a:t>
            </a:r>
          </a:p>
          <a:p>
            <a:pPr marL="0" indent="0">
              <a:buFont typeface="Arial" pitchFamily="34" charset="0"/>
              <a:buNone/>
              <a:defRPr/>
            </a:pPr>
            <a:endParaRPr lang="en-US" dirty="0"/>
          </a:p>
        </p:txBody>
      </p:sp>
      <p:sp>
        <p:nvSpPr>
          <p:cNvPr id="35844" name="Text Placeholder 3"/>
          <p:cNvSpPr>
            <a:spLocks noGrp="1"/>
          </p:cNvSpPr>
          <p:nvPr>
            <p:ph type="body" sz="quarter" idx="11"/>
          </p:nvPr>
        </p:nvSpPr>
        <p:spPr>
          <a:xfrm>
            <a:off x="458788" y="6118225"/>
            <a:ext cx="6170612" cy="454025"/>
          </a:xfrm>
        </p:spPr>
        <p:txBody>
          <a:bodyPr/>
          <a:lstStyle/>
          <a:p>
            <a:pPr>
              <a:spcBef>
                <a:spcPct val="0"/>
              </a:spcBef>
            </a:pPr>
            <a:endParaRPr lang="en-US" smtClean="0">
              <a:ea typeface="ＭＳ Ｐゴシック" pitchFamily="34" charset="-128"/>
            </a:endParaRPr>
          </a:p>
        </p:txBody>
      </p:sp>
      <p:sp>
        <p:nvSpPr>
          <p:cNvPr id="5" name="Slide Number Placeholder 4"/>
          <p:cNvSpPr>
            <a:spLocks noGrp="1"/>
          </p:cNvSpPr>
          <p:nvPr>
            <p:ph type="sldNum" sz="quarter" idx="12"/>
          </p:nvPr>
        </p:nvSpPr>
        <p:spPr/>
        <p:txBody>
          <a:bodyPr/>
          <a:lstStyle/>
          <a:p>
            <a:pPr>
              <a:defRPr/>
            </a:pPr>
            <a:fld id="{799A172E-26E6-46DB-9568-349BA9F157B0}" type="slidenum">
              <a:rPr lang="en-US" smtClean="0"/>
              <a:pPr>
                <a:defRPr/>
              </a:pPr>
              <a:t>24</a:t>
            </a:fld>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dirty="0" smtClean="0">
                <a:ea typeface="ＭＳ Ｐゴシック" pitchFamily="34" charset="-128"/>
              </a:rPr>
              <a:t>Pension System Reform: State-Sponsored Initiatives</a:t>
            </a:r>
          </a:p>
        </p:txBody>
      </p:sp>
      <p:sp>
        <p:nvSpPr>
          <p:cNvPr id="40963" name="Content Placeholder 2"/>
          <p:cNvSpPr>
            <a:spLocks noGrp="1"/>
          </p:cNvSpPr>
          <p:nvPr>
            <p:ph idx="1"/>
          </p:nvPr>
        </p:nvSpPr>
        <p:spPr>
          <a:xfrm>
            <a:off x="533400" y="1447800"/>
            <a:ext cx="8228013" cy="4267200"/>
          </a:xfrm>
        </p:spPr>
        <p:txBody>
          <a:bodyPr/>
          <a:lstStyle/>
          <a:p>
            <a:pPr>
              <a:defRPr/>
            </a:pPr>
            <a:r>
              <a:rPr lang="en-US" dirty="0"/>
              <a:t>Secure Plan Proposal by National Conference on Public Employee Retirement Systems</a:t>
            </a:r>
          </a:p>
          <a:p>
            <a:pPr marL="0" indent="0">
              <a:buFont typeface="Arial" pitchFamily="34" charset="0"/>
              <a:buNone/>
              <a:defRPr/>
            </a:pPr>
            <a:r>
              <a:rPr lang="en-US" dirty="0" smtClean="0"/>
              <a:t>        •  </a:t>
            </a:r>
            <a:r>
              <a:rPr lang="en-US" dirty="0"/>
              <a:t>State sponsored cash balance plans for private-sector</a:t>
            </a:r>
          </a:p>
          <a:p>
            <a:pPr marL="0" indent="0">
              <a:buFont typeface="Arial" pitchFamily="34" charset="0"/>
              <a:buNone/>
              <a:defRPr/>
            </a:pPr>
            <a:r>
              <a:rPr lang="en-US" dirty="0" smtClean="0"/>
              <a:t>            °  </a:t>
            </a:r>
            <a:r>
              <a:rPr lang="en-US" dirty="0"/>
              <a:t>6% annual credits</a:t>
            </a:r>
          </a:p>
          <a:p>
            <a:pPr marL="0" indent="0">
              <a:buFont typeface="Arial" pitchFamily="34" charset="0"/>
              <a:buNone/>
              <a:defRPr/>
            </a:pPr>
            <a:r>
              <a:rPr lang="en-US" dirty="0" smtClean="0"/>
              <a:t>            °  </a:t>
            </a:r>
            <a:r>
              <a:rPr lang="en-US" dirty="0"/>
              <a:t>Minimum 3% interest credits</a:t>
            </a:r>
          </a:p>
          <a:p>
            <a:pPr marL="0" indent="0">
              <a:buFont typeface="Arial" pitchFamily="34" charset="0"/>
              <a:buNone/>
              <a:defRPr/>
            </a:pPr>
            <a:r>
              <a:rPr lang="en-US" dirty="0" smtClean="0"/>
              <a:t>        •  </a:t>
            </a:r>
            <a:r>
              <a:rPr lang="en-US" dirty="0"/>
              <a:t>Participation voluntary but withdrawal liability assessed on terminating employers </a:t>
            </a:r>
          </a:p>
          <a:p>
            <a:pPr marL="0" indent="0">
              <a:buFont typeface="Arial" pitchFamily="34" charset="0"/>
              <a:buNone/>
              <a:defRPr/>
            </a:pPr>
            <a:r>
              <a:rPr lang="en-US" dirty="0" smtClean="0"/>
              <a:t>        •  </a:t>
            </a:r>
            <a:r>
              <a:rPr lang="en-US" dirty="0"/>
              <a:t>Seeks to benefit from economies of scale</a:t>
            </a:r>
          </a:p>
          <a:p>
            <a:pPr marL="0" indent="0">
              <a:buFont typeface="Arial" pitchFamily="34" charset="0"/>
              <a:buNone/>
              <a:defRPr/>
            </a:pPr>
            <a:r>
              <a:rPr lang="en-US" dirty="0" smtClean="0"/>
              <a:t>        •  </a:t>
            </a:r>
            <a:r>
              <a:rPr lang="en-US" dirty="0"/>
              <a:t>Funding shortfall would be state responsibility</a:t>
            </a:r>
          </a:p>
          <a:p>
            <a:pPr marL="0" indent="0">
              <a:buFont typeface="Arial" pitchFamily="34" charset="0"/>
              <a:buNone/>
              <a:defRPr/>
            </a:pPr>
            <a:r>
              <a:rPr lang="en-US" dirty="0"/>
              <a:t> </a:t>
            </a:r>
          </a:p>
          <a:p>
            <a:pPr marL="0" indent="0">
              <a:buFont typeface="Arial" pitchFamily="34" charset="0"/>
              <a:buNone/>
              <a:defRPr/>
            </a:pPr>
            <a:r>
              <a:rPr lang="en-US" dirty="0"/>
              <a:t>	</a:t>
            </a:r>
          </a:p>
          <a:p>
            <a:pPr>
              <a:defRPr/>
            </a:pPr>
            <a:endParaRPr lang="en-US" dirty="0"/>
          </a:p>
        </p:txBody>
      </p:sp>
      <p:sp>
        <p:nvSpPr>
          <p:cNvPr id="39940" name="Slide Number Placeholder 3"/>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7BB87F1B-9A18-41D8-94AE-A562898DE48B}" type="slidenum">
              <a:rPr lang="en-US" smtClean="0">
                <a:solidFill>
                  <a:schemeClr val="bg1"/>
                </a:solidFill>
              </a:rPr>
              <a:pPr eaLnBrk="1" hangingPunct="1">
                <a:defRPr/>
              </a:pPr>
              <a:t>25</a:t>
            </a:fld>
            <a:endParaRPr lang="en-US" smtClean="0">
              <a:solidFill>
                <a:schemeClr val="bg1"/>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mtClean="0">
                <a:ea typeface="ＭＳ Ｐゴシック" pitchFamily="34" charset="-128"/>
              </a:rPr>
              <a:t>Pension System Reform: State-Sponsored Initiatives (cont’d)</a:t>
            </a:r>
          </a:p>
        </p:txBody>
      </p:sp>
      <p:sp>
        <p:nvSpPr>
          <p:cNvPr id="3" name="Content Placeholder 2"/>
          <p:cNvSpPr>
            <a:spLocks noGrp="1"/>
          </p:cNvSpPr>
          <p:nvPr>
            <p:ph idx="1"/>
          </p:nvPr>
        </p:nvSpPr>
        <p:spPr>
          <a:xfrm>
            <a:off x="458788" y="1219200"/>
            <a:ext cx="8228012" cy="4495800"/>
          </a:xfrm>
        </p:spPr>
        <p:txBody>
          <a:bodyPr/>
          <a:lstStyle/>
          <a:p>
            <a:pPr>
              <a:defRPr/>
            </a:pPr>
            <a:r>
              <a:rPr lang="en-US" dirty="0"/>
              <a:t>California Secure Choice Retirement Savings </a:t>
            </a:r>
            <a:r>
              <a:rPr lang="en-US" dirty="0" smtClean="0"/>
              <a:t>Program</a:t>
            </a:r>
          </a:p>
          <a:p>
            <a:pPr marL="0" indent="0">
              <a:buFont typeface="Arial" pitchFamily="34" charset="0"/>
              <a:buNone/>
              <a:defRPr/>
            </a:pPr>
            <a:r>
              <a:rPr lang="en-US" dirty="0"/>
              <a:t> </a:t>
            </a:r>
            <a:r>
              <a:rPr lang="en-US" dirty="0" smtClean="0"/>
              <a:t>  •  Mandatory payroll deduction auto-IRA program</a:t>
            </a:r>
          </a:p>
          <a:p>
            <a:pPr marL="0" indent="0">
              <a:buFont typeface="Arial" pitchFamily="34" charset="0"/>
              <a:buNone/>
              <a:defRPr/>
            </a:pPr>
            <a:r>
              <a:rPr lang="en-US" dirty="0"/>
              <a:t>	°  Auto enrollment </a:t>
            </a:r>
            <a:r>
              <a:rPr lang="en-US" dirty="0" smtClean="0"/>
              <a:t>at 3</a:t>
            </a:r>
            <a:r>
              <a:rPr lang="en-US" dirty="0"/>
              <a:t>% </a:t>
            </a:r>
            <a:r>
              <a:rPr lang="en-US" dirty="0" smtClean="0"/>
              <a:t>unless </a:t>
            </a:r>
            <a:r>
              <a:rPr lang="en-US" dirty="0"/>
              <a:t>employee opts out</a:t>
            </a:r>
          </a:p>
          <a:p>
            <a:pPr marL="0" indent="0">
              <a:buFont typeface="Arial" pitchFamily="34" charset="0"/>
              <a:buNone/>
              <a:defRPr/>
            </a:pPr>
            <a:r>
              <a:rPr lang="en-US" dirty="0"/>
              <a:t>	°  Required for enterprises with 5 or more workers if no current plan</a:t>
            </a:r>
          </a:p>
          <a:p>
            <a:pPr marL="892175" lvl="2" indent="0">
              <a:defRPr/>
            </a:pPr>
            <a:r>
              <a:rPr lang="en-US" sz="1600" dirty="0" smtClean="0"/>
              <a:t>°  State chooses investment managers</a:t>
            </a:r>
          </a:p>
          <a:p>
            <a:pPr marL="0" indent="0">
              <a:buFont typeface="Arial" pitchFamily="34" charset="0"/>
              <a:buNone/>
              <a:defRPr/>
            </a:pPr>
            <a:r>
              <a:rPr lang="en-US" dirty="0" smtClean="0"/>
              <a:t>	°  Guaranteed rate of return</a:t>
            </a:r>
          </a:p>
          <a:p>
            <a:pPr marL="0" indent="0">
              <a:buFont typeface="Arial" pitchFamily="34" charset="0"/>
              <a:buNone/>
              <a:defRPr/>
            </a:pPr>
            <a:r>
              <a:rPr lang="en-US" dirty="0" smtClean="0"/>
              <a:t>    •  Signed by governor but implementation subject to IRS and </a:t>
            </a:r>
            <a:r>
              <a:rPr lang="en-US" dirty="0" err="1" smtClean="0"/>
              <a:t>DOL</a:t>
            </a:r>
            <a:r>
              <a:rPr lang="en-US" dirty="0" smtClean="0"/>
              <a:t> approval</a:t>
            </a:r>
          </a:p>
          <a:p>
            <a:pPr marL="0" indent="0">
              <a:buFont typeface="Arial" pitchFamily="34" charset="0"/>
              <a:buNone/>
              <a:defRPr/>
            </a:pPr>
            <a:r>
              <a:rPr lang="en-US" dirty="0"/>
              <a:t> </a:t>
            </a:r>
          </a:p>
          <a:p>
            <a:pPr>
              <a:defRPr/>
            </a:pPr>
            <a:r>
              <a:rPr lang="en-US" dirty="0"/>
              <a:t>Other State Initiatives</a:t>
            </a:r>
          </a:p>
          <a:p>
            <a:pPr marL="0" indent="0">
              <a:buFont typeface="Arial" pitchFamily="34" charset="0"/>
              <a:buNone/>
              <a:defRPr/>
            </a:pPr>
            <a:r>
              <a:rPr lang="en-US" dirty="0" smtClean="0"/>
              <a:t>   •  </a:t>
            </a:r>
            <a:r>
              <a:rPr lang="en-US" dirty="0"/>
              <a:t>Massachusetts enactment of defined contribution multiple employer plan for non-profits</a:t>
            </a:r>
          </a:p>
          <a:p>
            <a:pPr marL="0" indent="0">
              <a:buFont typeface="Arial" pitchFamily="34" charset="0"/>
              <a:buNone/>
              <a:defRPr/>
            </a:pPr>
            <a:r>
              <a:rPr lang="en-US" dirty="0" smtClean="0"/>
              <a:t>   •  </a:t>
            </a:r>
            <a:r>
              <a:rPr lang="en-US" dirty="0"/>
              <a:t>At least </a:t>
            </a:r>
            <a:r>
              <a:rPr lang="en-US" dirty="0" smtClean="0"/>
              <a:t>11 </a:t>
            </a:r>
            <a:r>
              <a:rPr lang="en-US" dirty="0"/>
              <a:t>other states said to be considering plans for private-sector employees </a:t>
            </a:r>
          </a:p>
          <a:p>
            <a:pPr marL="0" indent="0">
              <a:buFont typeface="Arial" pitchFamily="34" charset="0"/>
              <a:buNone/>
              <a:defRPr/>
            </a:pPr>
            <a:endParaRPr lang="en-US" dirty="0"/>
          </a:p>
        </p:txBody>
      </p:sp>
      <p:sp>
        <p:nvSpPr>
          <p:cNvPr id="37892" name="Text Placeholder 3"/>
          <p:cNvSpPr>
            <a:spLocks noGrp="1"/>
          </p:cNvSpPr>
          <p:nvPr>
            <p:ph type="body" sz="quarter" idx="11"/>
          </p:nvPr>
        </p:nvSpPr>
        <p:spPr>
          <a:xfrm>
            <a:off x="458788" y="6118225"/>
            <a:ext cx="6170612" cy="454025"/>
          </a:xfrm>
        </p:spPr>
        <p:txBody>
          <a:bodyPr/>
          <a:lstStyle/>
          <a:p>
            <a:pPr>
              <a:spcBef>
                <a:spcPct val="0"/>
              </a:spcBef>
            </a:pPr>
            <a:endParaRPr lang="en-US" smtClean="0">
              <a:ea typeface="ＭＳ Ｐゴシック" pitchFamily="34" charset="-128"/>
            </a:endParaRPr>
          </a:p>
        </p:txBody>
      </p:sp>
      <p:sp>
        <p:nvSpPr>
          <p:cNvPr id="5" name="Slide Number Placeholder 4"/>
          <p:cNvSpPr>
            <a:spLocks noGrp="1"/>
          </p:cNvSpPr>
          <p:nvPr>
            <p:ph type="sldNum" sz="quarter" idx="12"/>
          </p:nvPr>
        </p:nvSpPr>
        <p:spPr/>
        <p:txBody>
          <a:bodyPr/>
          <a:lstStyle/>
          <a:p>
            <a:pPr>
              <a:defRPr/>
            </a:pPr>
            <a:fld id="{8B102A17-37BD-4CCB-9974-6560952EDDD2}" type="slidenum">
              <a:rPr lang="en-US" smtClean="0"/>
              <a:pPr>
                <a:defRPr/>
              </a:pPr>
              <a:t>26</a:t>
            </a:fld>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mtClean="0">
                <a:ea typeface="ＭＳ Ｐゴシック" pitchFamily="34" charset="-128"/>
              </a:rPr>
              <a:t>Pension System Reform:  Federal Level</a:t>
            </a:r>
          </a:p>
        </p:txBody>
      </p:sp>
      <p:sp>
        <p:nvSpPr>
          <p:cNvPr id="3" name="Content Placeholder 2"/>
          <p:cNvSpPr>
            <a:spLocks noGrp="1"/>
          </p:cNvSpPr>
          <p:nvPr>
            <p:ph idx="1"/>
          </p:nvPr>
        </p:nvSpPr>
        <p:spPr>
          <a:xfrm>
            <a:off x="458788" y="1219200"/>
            <a:ext cx="8228012" cy="4495800"/>
          </a:xfrm>
        </p:spPr>
        <p:txBody>
          <a:bodyPr/>
          <a:lstStyle/>
          <a:p>
            <a:pPr>
              <a:defRPr/>
            </a:pPr>
            <a:r>
              <a:rPr lang="en-US" dirty="0"/>
              <a:t>New retirement system proposed in “report” issued by U.S. Sen. Tom Harkin</a:t>
            </a:r>
          </a:p>
          <a:p>
            <a:pPr lvl="1">
              <a:defRPr/>
            </a:pPr>
            <a:r>
              <a:rPr lang="en-US" dirty="0"/>
              <a:t> </a:t>
            </a:r>
            <a:r>
              <a:rPr lang="en-US" sz="1600" dirty="0" smtClean="0"/>
              <a:t>Automatic </a:t>
            </a:r>
            <a:r>
              <a:rPr lang="en-US" sz="1600" dirty="0"/>
              <a:t>and universal enrollment required by employers that do not offer a plan</a:t>
            </a:r>
          </a:p>
          <a:p>
            <a:pPr marL="574675" lvl="1" indent="0">
              <a:defRPr/>
            </a:pPr>
            <a:r>
              <a:rPr lang="en-US" sz="1600" dirty="0" smtClean="0"/>
              <a:t>   Regular </a:t>
            </a:r>
            <a:r>
              <a:rPr lang="en-US" sz="1600" dirty="0"/>
              <a:t>stream of income starting at retirement age</a:t>
            </a:r>
          </a:p>
          <a:p>
            <a:pPr marL="574675" lvl="1" indent="0">
              <a:defRPr/>
            </a:pPr>
            <a:r>
              <a:rPr lang="en-US" sz="1600" dirty="0"/>
              <a:t>   </a:t>
            </a:r>
            <a:r>
              <a:rPr lang="en-US" sz="1600" dirty="0" smtClean="0"/>
              <a:t>No </a:t>
            </a:r>
            <a:r>
              <a:rPr lang="en-US" sz="1600" dirty="0"/>
              <a:t>lump sum withdrawals</a:t>
            </a:r>
          </a:p>
          <a:p>
            <a:pPr marL="574675" lvl="1" indent="0">
              <a:buFont typeface="Arial" pitchFamily="34" charset="0"/>
              <a:buNone/>
              <a:defRPr/>
            </a:pPr>
            <a:r>
              <a:rPr lang="en-US" sz="1600" dirty="0" smtClean="0"/>
              <a:t>•   </a:t>
            </a:r>
            <a:r>
              <a:rPr lang="en-US" sz="1600" dirty="0"/>
              <a:t>Financing through payroll system by employee contributions/government credits</a:t>
            </a:r>
          </a:p>
          <a:p>
            <a:pPr marL="574675" lvl="1" indent="0">
              <a:lnSpc>
                <a:spcPct val="100000"/>
              </a:lnSpc>
              <a:buFont typeface="Arial" pitchFamily="34" charset="0"/>
              <a:buNone/>
              <a:defRPr/>
            </a:pPr>
            <a:r>
              <a:rPr lang="en-US" sz="1600" dirty="0" smtClean="0"/>
              <a:t>•   </a:t>
            </a:r>
            <a:r>
              <a:rPr lang="en-US" sz="1600" dirty="0"/>
              <a:t>Privately managed investment by new entities </a:t>
            </a:r>
            <a:r>
              <a:rPr lang="en-US" sz="1600" dirty="0" smtClean="0"/>
              <a:t>called </a:t>
            </a:r>
            <a:r>
              <a:rPr lang="en-US" sz="1600" dirty="0"/>
              <a:t>“USA </a:t>
            </a:r>
            <a:r>
              <a:rPr lang="en-US" sz="1600" dirty="0" smtClean="0"/>
              <a:t>Retirement Funds</a:t>
            </a:r>
            <a:r>
              <a:rPr lang="en-US" sz="1600" dirty="0"/>
              <a:t>”</a:t>
            </a:r>
          </a:p>
          <a:p>
            <a:pPr marL="574675" lvl="1" indent="0">
              <a:buFont typeface="Arial" pitchFamily="34" charset="0"/>
              <a:buNone/>
              <a:defRPr/>
            </a:pPr>
            <a:r>
              <a:rPr lang="en-US" sz="1600" dirty="0" smtClean="0"/>
              <a:t>•   </a:t>
            </a:r>
            <a:r>
              <a:rPr lang="en-US" sz="1600" dirty="0"/>
              <a:t>Limited employer involvement and no fiduciary responsibility</a:t>
            </a:r>
          </a:p>
          <a:p>
            <a:pPr marL="0" indent="0">
              <a:buFont typeface="Arial" pitchFamily="34" charset="0"/>
              <a:buNone/>
              <a:defRPr/>
            </a:pPr>
            <a:r>
              <a:rPr lang="en-US" dirty="0"/>
              <a:t>           	</a:t>
            </a:r>
            <a:r>
              <a:rPr lang="en-US" dirty="0" smtClean="0"/>
              <a:t>°Unspecified </a:t>
            </a:r>
            <a:r>
              <a:rPr lang="en-US" dirty="0"/>
              <a:t>level of required employer contributions                 </a:t>
            </a:r>
          </a:p>
          <a:p>
            <a:pPr marL="0" indent="0">
              <a:buFont typeface="Arial" pitchFamily="34" charset="0"/>
              <a:buNone/>
              <a:defRPr/>
            </a:pPr>
            <a:r>
              <a:rPr lang="en-US" dirty="0"/>
              <a:t>    </a:t>
            </a:r>
            <a:r>
              <a:rPr lang="en-US" dirty="0" smtClean="0"/>
              <a:t>       •   </a:t>
            </a:r>
            <a:r>
              <a:rPr lang="en-US" dirty="0"/>
              <a:t>Employees </a:t>
            </a:r>
            <a:r>
              <a:rPr lang="en-US" dirty="0" smtClean="0"/>
              <a:t>can </a:t>
            </a:r>
            <a:r>
              <a:rPr lang="en-US" dirty="0"/>
              <a:t>increase/decrease contributions or opt </a:t>
            </a:r>
            <a:r>
              <a:rPr lang="en-US" dirty="0" smtClean="0"/>
              <a:t>out</a:t>
            </a:r>
          </a:p>
          <a:p>
            <a:pPr marL="0" indent="0">
              <a:buFont typeface="Arial" pitchFamily="34" charset="0"/>
              <a:buNone/>
              <a:defRPr/>
            </a:pPr>
            <a:endParaRPr lang="en-US" dirty="0"/>
          </a:p>
          <a:p>
            <a:pPr>
              <a:defRPr/>
            </a:pPr>
            <a:r>
              <a:rPr lang="en-US" dirty="0" smtClean="0"/>
              <a:t>Similarities </a:t>
            </a:r>
            <a:r>
              <a:rPr lang="en-US" dirty="0"/>
              <a:t>to proposals for state-covered pensions of private-sector </a:t>
            </a:r>
            <a:r>
              <a:rPr lang="en-US" dirty="0" smtClean="0"/>
              <a:t>workers</a:t>
            </a:r>
          </a:p>
          <a:p>
            <a:pPr marL="0" indent="0">
              <a:buFont typeface="Arial" pitchFamily="34" charset="0"/>
              <a:buNone/>
              <a:defRPr/>
            </a:pPr>
            <a:endParaRPr lang="en-US" dirty="0" smtClean="0"/>
          </a:p>
          <a:p>
            <a:pPr>
              <a:defRPr/>
            </a:pPr>
            <a:r>
              <a:rPr lang="en-US" dirty="0" smtClean="0"/>
              <a:t>Text </a:t>
            </a:r>
            <a:r>
              <a:rPr lang="en-US" dirty="0"/>
              <a:t>of bill expected in 2013</a:t>
            </a:r>
          </a:p>
          <a:p>
            <a:pPr>
              <a:defRPr/>
            </a:pPr>
            <a:endParaRPr lang="en-US" dirty="0"/>
          </a:p>
        </p:txBody>
      </p:sp>
      <p:sp>
        <p:nvSpPr>
          <p:cNvPr id="38916" name="Text Placeholder 3"/>
          <p:cNvSpPr>
            <a:spLocks noGrp="1"/>
          </p:cNvSpPr>
          <p:nvPr>
            <p:ph type="body" sz="quarter" idx="11"/>
          </p:nvPr>
        </p:nvSpPr>
        <p:spPr>
          <a:xfrm>
            <a:off x="458788" y="6118225"/>
            <a:ext cx="6170612" cy="454025"/>
          </a:xfrm>
        </p:spPr>
        <p:txBody>
          <a:bodyPr/>
          <a:lstStyle/>
          <a:p>
            <a:pPr>
              <a:spcBef>
                <a:spcPct val="0"/>
              </a:spcBef>
            </a:pPr>
            <a:endParaRPr lang="en-US" smtClean="0">
              <a:ea typeface="ＭＳ Ｐゴシック" pitchFamily="34" charset="-128"/>
            </a:endParaRPr>
          </a:p>
        </p:txBody>
      </p:sp>
      <p:sp>
        <p:nvSpPr>
          <p:cNvPr id="5" name="Slide Number Placeholder 4"/>
          <p:cNvSpPr>
            <a:spLocks noGrp="1"/>
          </p:cNvSpPr>
          <p:nvPr>
            <p:ph type="sldNum" sz="quarter" idx="12"/>
          </p:nvPr>
        </p:nvSpPr>
        <p:spPr/>
        <p:txBody>
          <a:bodyPr/>
          <a:lstStyle/>
          <a:p>
            <a:pPr>
              <a:defRPr/>
            </a:pPr>
            <a:fld id="{FDB1F604-FC23-489F-9955-5847519F762D}" type="slidenum">
              <a:rPr lang="en-US" smtClean="0"/>
              <a:pPr>
                <a:defRPr/>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US" smtClean="0">
                <a:ea typeface="ＭＳ Ｐゴシック" pitchFamily="34" charset="-128"/>
              </a:rPr>
              <a:t>Systemic Reform - Other Proposals</a:t>
            </a:r>
          </a:p>
        </p:txBody>
      </p:sp>
      <p:sp>
        <p:nvSpPr>
          <p:cNvPr id="3" name="Content Placeholder 2"/>
          <p:cNvSpPr>
            <a:spLocks noGrp="1"/>
          </p:cNvSpPr>
          <p:nvPr>
            <p:ph idx="1"/>
          </p:nvPr>
        </p:nvSpPr>
        <p:spPr>
          <a:xfrm>
            <a:off x="458788" y="1143000"/>
            <a:ext cx="8228012" cy="4800600"/>
          </a:xfrm>
        </p:spPr>
        <p:txBody>
          <a:bodyPr/>
          <a:lstStyle/>
          <a:p>
            <a:pPr>
              <a:defRPr/>
            </a:pPr>
            <a:r>
              <a:rPr lang="en-US" dirty="0" smtClean="0"/>
              <a:t> </a:t>
            </a:r>
            <a:r>
              <a:rPr lang="en-US" dirty="0"/>
              <a:t>Unitary Defined Contribution System </a:t>
            </a:r>
            <a:r>
              <a:rPr lang="en-US" dirty="0" smtClean="0"/>
              <a:t>espoused </a:t>
            </a:r>
            <a:r>
              <a:rPr lang="en-US" dirty="0"/>
              <a:t>by John </a:t>
            </a:r>
            <a:r>
              <a:rPr lang="en-US" dirty="0" err="1"/>
              <a:t>Bogle</a:t>
            </a:r>
            <a:r>
              <a:rPr lang="en-US" dirty="0"/>
              <a:t>, </a:t>
            </a:r>
            <a:r>
              <a:rPr lang="en-US" smtClean="0"/>
              <a:t>Vanguard founder</a:t>
            </a:r>
            <a:endParaRPr lang="en-US" dirty="0" smtClean="0"/>
          </a:p>
          <a:p>
            <a:pPr lvl="1">
              <a:defRPr/>
            </a:pPr>
            <a:r>
              <a:rPr lang="en-US" sz="1600" dirty="0" smtClean="0"/>
              <a:t>Consolidation </a:t>
            </a:r>
            <a:r>
              <a:rPr lang="en-US" sz="1600" dirty="0"/>
              <a:t>of all retirement savings </a:t>
            </a:r>
            <a:r>
              <a:rPr lang="en-US" sz="1600" dirty="0" smtClean="0"/>
              <a:t>programs</a:t>
            </a:r>
          </a:p>
          <a:p>
            <a:pPr lvl="1">
              <a:defRPr/>
            </a:pPr>
            <a:r>
              <a:rPr lang="en-US" sz="1600" dirty="0" smtClean="0"/>
              <a:t>Federal </a:t>
            </a:r>
            <a:r>
              <a:rPr lang="en-US" sz="1600" dirty="0"/>
              <a:t>Retirement Board controls system</a:t>
            </a:r>
          </a:p>
          <a:p>
            <a:pPr marL="0" indent="0">
              <a:buFont typeface="Arial" pitchFamily="34" charset="0"/>
              <a:buNone/>
              <a:defRPr/>
            </a:pPr>
            <a:r>
              <a:rPr lang="en-US" dirty="0" smtClean="0"/>
              <a:t>             </a:t>
            </a:r>
            <a:r>
              <a:rPr lang="en-US" sz="1550" dirty="0" smtClean="0"/>
              <a:t>°Limit </a:t>
            </a:r>
            <a:r>
              <a:rPr lang="en-US" sz="1550" dirty="0"/>
              <a:t>distributions and loans to prevent system leakage</a:t>
            </a:r>
          </a:p>
          <a:p>
            <a:pPr marL="0" indent="0">
              <a:buFont typeface="Arial" pitchFamily="34" charset="0"/>
              <a:buNone/>
              <a:defRPr/>
            </a:pPr>
            <a:r>
              <a:rPr lang="en-US" sz="1550" dirty="0" smtClean="0"/>
              <a:t>              °Limit </a:t>
            </a:r>
            <a:r>
              <a:rPr lang="en-US" sz="1550" dirty="0"/>
              <a:t>number of investment options concentrating on low-cost funds</a:t>
            </a:r>
          </a:p>
          <a:p>
            <a:pPr marL="0" indent="0">
              <a:spcBef>
                <a:spcPts val="0"/>
              </a:spcBef>
              <a:spcAft>
                <a:spcPts val="0"/>
              </a:spcAft>
              <a:buFont typeface="Arial" pitchFamily="34" charset="0"/>
              <a:buNone/>
              <a:defRPr/>
            </a:pPr>
            <a:r>
              <a:rPr lang="en-US" dirty="0" smtClean="0"/>
              <a:t>          •  </a:t>
            </a:r>
            <a:r>
              <a:rPr lang="en-US" dirty="0"/>
              <a:t>ERISA fiduciary standards extended to service providers / money </a:t>
            </a:r>
            <a:r>
              <a:rPr lang="en-US" dirty="0" smtClean="0"/>
              <a:t>managers</a:t>
            </a:r>
          </a:p>
          <a:p>
            <a:pPr marL="0" indent="0">
              <a:spcBef>
                <a:spcPts val="0"/>
              </a:spcBef>
              <a:spcAft>
                <a:spcPts val="0"/>
              </a:spcAft>
              <a:buFont typeface="Arial" pitchFamily="34" charset="0"/>
              <a:buNone/>
              <a:defRPr/>
            </a:pPr>
            <a:endParaRPr lang="en-US" dirty="0"/>
          </a:p>
          <a:p>
            <a:pPr>
              <a:spcBef>
                <a:spcPts val="0"/>
              </a:spcBef>
              <a:spcAft>
                <a:spcPts val="0"/>
              </a:spcAft>
              <a:defRPr/>
            </a:pPr>
            <a:r>
              <a:rPr lang="en-US" dirty="0" smtClean="0"/>
              <a:t> </a:t>
            </a:r>
            <a:r>
              <a:rPr lang="en-US" dirty="0"/>
              <a:t>Spark Institute Universal Small Employer Retirement Savings Program</a:t>
            </a:r>
          </a:p>
          <a:p>
            <a:pPr marL="0" indent="0">
              <a:buFont typeface="Arial" pitchFamily="34" charset="0"/>
              <a:buNone/>
              <a:defRPr/>
            </a:pPr>
            <a:r>
              <a:rPr lang="en-US" dirty="0" smtClean="0"/>
              <a:t>         </a:t>
            </a:r>
            <a:r>
              <a:rPr lang="en-US" dirty="0"/>
              <a:t>•  Eligibility limited to employers with fewer than 100 employees</a:t>
            </a:r>
          </a:p>
          <a:p>
            <a:pPr marL="0" indent="0">
              <a:buFont typeface="Arial" pitchFamily="34" charset="0"/>
              <a:buNone/>
              <a:defRPr/>
            </a:pPr>
            <a:r>
              <a:rPr lang="en-US" dirty="0" smtClean="0"/>
              <a:t>         </a:t>
            </a:r>
            <a:r>
              <a:rPr lang="en-US" dirty="0"/>
              <a:t>•  Pre-approved prototype      </a:t>
            </a:r>
          </a:p>
          <a:p>
            <a:pPr marL="0" indent="0">
              <a:buFont typeface="Arial" pitchFamily="34" charset="0"/>
              <a:buNone/>
              <a:defRPr/>
            </a:pPr>
            <a:r>
              <a:rPr lang="en-US" sz="1550" dirty="0" smtClean="0"/>
              <a:t>             °Auto-enrollment </a:t>
            </a:r>
            <a:r>
              <a:rPr lang="en-US" sz="1550" dirty="0"/>
              <a:t>and escalation of contribution levels</a:t>
            </a:r>
          </a:p>
          <a:p>
            <a:pPr marL="0" indent="0">
              <a:buFont typeface="Arial" pitchFamily="34" charset="0"/>
              <a:buNone/>
              <a:defRPr/>
            </a:pPr>
            <a:r>
              <a:rPr lang="en-US" sz="1550" dirty="0"/>
              <a:t>      </a:t>
            </a:r>
            <a:r>
              <a:rPr lang="en-US" sz="1550" dirty="0" smtClean="0"/>
              <a:t>       °No </a:t>
            </a:r>
            <a:r>
              <a:rPr lang="en-US" sz="1550" dirty="0"/>
              <a:t>discrimination testing</a:t>
            </a:r>
          </a:p>
          <a:p>
            <a:pPr marL="0" indent="0">
              <a:buFont typeface="Arial" pitchFamily="34" charset="0"/>
              <a:buNone/>
              <a:defRPr/>
            </a:pPr>
            <a:r>
              <a:rPr lang="en-US" sz="1550" dirty="0"/>
              <a:t>      </a:t>
            </a:r>
            <a:r>
              <a:rPr lang="en-US" sz="1550" dirty="0" smtClean="0"/>
              <a:t>       °Contribution </a:t>
            </a:r>
            <a:r>
              <a:rPr lang="en-US" sz="1550" dirty="0"/>
              <a:t>limits lower than 401(k) but higher than IRA</a:t>
            </a:r>
          </a:p>
          <a:p>
            <a:pPr marL="0" indent="0">
              <a:buFont typeface="Arial" pitchFamily="34" charset="0"/>
              <a:buNone/>
              <a:defRPr/>
            </a:pPr>
            <a:r>
              <a:rPr lang="en-US" dirty="0" smtClean="0"/>
              <a:t>         </a:t>
            </a:r>
            <a:r>
              <a:rPr lang="en-US" dirty="0"/>
              <a:t>•  Investment options to meet specific criteria</a:t>
            </a:r>
          </a:p>
          <a:p>
            <a:pPr marL="0" indent="0">
              <a:buFont typeface="Arial" pitchFamily="34" charset="0"/>
              <a:buNone/>
              <a:defRPr/>
            </a:pPr>
            <a:r>
              <a:rPr lang="en-US" dirty="0"/>
              <a:t> </a:t>
            </a:r>
            <a:r>
              <a:rPr lang="en-US" dirty="0" smtClean="0"/>
              <a:t>        </a:t>
            </a:r>
            <a:r>
              <a:rPr lang="en-US" dirty="0"/>
              <a:t>•  Recordkeeping/5500 performed at service provider level</a:t>
            </a:r>
          </a:p>
          <a:p>
            <a:pPr eaLnBrk="1" hangingPunct="1">
              <a:lnSpc>
                <a:spcPct val="100000"/>
              </a:lnSpc>
              <a:spcBef>
                <a:spcPts val="0"/>
              </a:spcBef>
              <a:spcAft>
                <a:spcPts val="0"/>
              </a:spcAft>
              <a:defRPr/>
            </a:pPr>
            <a:endParaRPr lang="en-US" dirty="0"/>
          </a:p>
        </p:txBody>
      </p:sp>
      <p:sp>
        <p:nvSpPr>
          <p:cNvPr id="40964" name="Slide Number Placeholder 3"/>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04B52754-3DB2-4815-895F-4405F689D764}" type="slidenum">
              <a:rPr lang="en-US" smtClean="0">
                <a:solidFill>
                  <a:schemeClr val="bg1"/>
                </a:solidFill>
              </a:rPr>
              <a:pPr eaLnBrk="1" hangingPunct="1">
                <a:defRPr/>
              </a:pPr>
              <a:t>28</a:t>
            </a:fld>
            <a:endParaRPr lang="en-US" smtClean="0">
              <a:solidFill>
                <a:schemeClr val="bg1"/>
              </a:solidFill>
            </a:endParaRPr>
          </a:p>
        </p:txBody>
      </p:sp>
      <p:sp>
        <p:nvSpPr>
          <p:cNvPr id="39941" name="Text Placeholder 4"/>
          <p:cNvSpPr>
            <a:spLocks noGrp="1"/>
          </p:cNvSpPr>
          <p:nvPr>
            <p:ph type="body" sz="quarter" idx="11"/>
          </p:nvPr>
        </p:nvSpPr>
        <p:spPr>
          <a:xfrm>
            <a:off x="458788" y="6118225"/>
            <a:ext cx="6170612" cy="454025"/>
          </a:xfrm>
        </p:spPr>
        <p:txBody>
          <a:bodyPr/>
          <a:lstStyle/>
          <a:p>
            <a:pPr eaLnBrk="1" hangingPunct="1">
              <a:spcBef>
                <a:spcPct val="0"/>
              </a:spcBef>
            </a:pPr>
            <a:endParaRPr lang="en-US" smtClean="0">
              <a:ea typeface="ＭＳ Ｐゴシック" pitchFamily="34" charset="-12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mtClean="0">
                <a:ea typeface="ＭＳ Ｐゴシック" pitchFamily="34" charset="-128"/>
              </a:rPr>
              <a:t>Systemic Reform – Other Proposals (cont’d)</a:t>
            </a:r>
          </a:p>
        </p:txBody>
      </p:sp>
      <p:sp>
        <p:nvSpPr>
          <p:cNvPr id="3" name="Content Placeholder 2"/>
          <p:cNvSpPr>
            <a:spLocks noGrp="1"/>
          </p:cNvSpPr>
          <p:nvPr>
            <p:ph idx="1"/>
          </p:nvPr>
        </p:nvSpPr>
        <p:spPr>
          <a:xfrm>
            <a:off x="458788" y="1143000"/>
            <a:ext cx="8228012" cy="4572000"/>
          </a:xfrm>
        </p:spPr>
        <p:txBody>
          <a:bodyPr/>
          <a:lstStyle/>
          <a:p>
            <a:pPr>
              <a:defRPr/>
            </a:pPr>
            <a:r>
              <a:rPr lang="en-US" dirty="0"/>
              <a:t>Proposals by Academics</a:t>
            </a:r>
          </a:p>
          <a:p>
            <a:pPr marL="0" indent="0">
              <a:buFont typeface="Arial" pitchFamily="34" charset="0"/>
              <a:buNone/>
              <a:defRPr/>
            </a:pPr>
            <a:r>
              <a:rPr lang="en-US" dirty="0" smtClean="0"/>
              <a:t>        </a:t>
            </a:r>
            <a:r>
              <a:rPr lang="en-US" dirty="0"/>
              <a:t>•  Teresa </a:t>
            </a:r>
            <a:r>
              <a:rPr lang="en-US" dirty="0" err="1"/>
              <a:t>Ghilarducci</a:t>
            </a:r>
            <a:r>
              <a:rPr lang="en-US" dirty="0"/>
              <a:t> </a:t>
            </a:r>
            <a:r>
              <a:rPr lang="en-US" dirty="0" smtClean="0"/>
              <a:t>(The </a:t>
            </a:r>
            <a:r>
              <a:rPr lang="en-US" dirty="0"/>
              <a:t>New School) </a:t>
            </a:r>
            <a:endParaRPr lang="en-US" dirty="0" smtClean="0"/>
          </a:p>
          <a:p>
            <a:pPr marL="0" indent="0">
              <a:lnSpc>
                <a:spcPct val="100000"/>
              </a:lnSpc>
              <a:spcBef>
                <a:spcPts val="0"/>
              </a:spcBef>
              <a:spcAft>
                <a:spcPts val="0"/>
              </a:spcAft>
              <a:buFont typeface="Arial" pitchFamily="34" charset="0"/>
              <a:buNone/>
              <a:defRPr/>
            </a:pPr>
            <a:r>
              <a:rPr lang="en-US" dirty="0" smtClean="0"/>
              <a:t>            -  eliminate current tax breaks and use savings to make 5% contribution to all </a:t>
            </a:r>
          </a:p>
          <a:p>
            <a:pPr marL="0" indent="0">
              <a:lnSpc>
                <a:spcPct val="100000"/>
              </a:lnSpc>
              <a:spcBef>
                <a:spcPts val="0"/>
              </a:spcBef>
              <a:spcAft>
                <a:spcPts val="0"/>
              </a:spcAft>
              <a:buFont typeface="Arial" pitchFamily="34" charset="0"/>
              <a:buNone/>
              <a:defRPr/>
            </a:pPr>
            <a:r>
              <a:rPr lang="en-US" dirty="0"/>
              <a:t> </a:t>
            </a:r>
            <a:r>
              <a:rPr lang="en-US" dirty="0" smtClean="0"/>
              <a:t>              employees</a:t>
            </a:r>
          </a:p>
          <a:p>
            <a:pPr marL="574675" lvl="1" indent="0">
              <a:lnSpc>
                <a:spcPct val="100000"/>
              </a:lnSpc>
              <a:spcBef>
                <a:spcPts val="0"/>
              </a:spcBef>
              <a:spcAft>
                <a:spcPts val="0"/>
              </a:spcAft>
              <a:buFont typeface="Arial" pitchFamily="34" charset="0"/>
              <a:buNone/>
              <a:defRPr/>
            </a:pPr>
            <a:r>
              <a:rPr lang="en-US" sz="1600" dirty="0" smtClean="0"/>
              <a:t>  -  </a:t>
            </a:r>
            <a:r>
              <a:rPr lang="en-US" sz="1600" dirty="0"/>
              <a:t>mandatory contributions and guaranteed </a:t>
            </a:r>
            <a:r>
              <a:rPr lang="en-US" sz="1600" dirty="0" smtClean="0"/>
              <a:t>investment </a:t>
            </a:r>
            <a:r>
              <a:rPr lang="en-US" sz="1600" dirty="0"/>
              <a:t>return equating to </a:t>
            </a:r>
            <a:r>
              <a:rPr lang="en-US" sz="1600" dirty="0" smtClean="0"/>
              <a:t>defined</a:t>
            </a:r>
          </a:p>
          <a:p>
            <a:pPr marL="574675" lvl="1" indent="0">
              <a:lnSpc>
                <a:spcPct val="100000"/>
              </a:lnSpc>
              <a:spcBef>
                <a:spcPts val="0"/>
              </a:spcBef>
              <a:spcAft>
                <a:spcPts val="0"/>
              </a:spcAft>
              <a:buFont typeface="Arial" pitchFamily="34" charset="0"/>
              <a:buNone/>
              <a:defRPr/>
            </a:pPr>
            <a:r>
              <a:rPr lang="en-US" sz="1600" dirty="0"/>
              <a:t> </a:t>
            </a:r>
            <a:r>
              <a:rPr lang="en-US" sz="1600" dirty="0" smtClean="0"/>
              <a:t>    benefit approach, supplementing Social Security</a:t>
            </a:r>
          </a:p>
          <a:p>
            <a:pPr marL="574675" lvl="1" indent="0">
              <a:lnSpc>
                <a:spcPct val="100000"/>
              </a:lnSpc>
              <a:spcBef>
                <a:spcPts val="0"/>
              </a:spcBef>
              <a:spcAft>
                <a:spcPts val="0"/>
              </a:spcAft>
              <a:buFont typeface="Arial" pitchFamily="34" charset="0"/>
              <a:buNone/>
              <a:defRPr/>
            </a:pPr>
            <a:r>
              <a:rPr lang="en-US" sz="1600" dirty="0"/>
              <a:t> </a:t>
            </a:r>
            <a:r>
              <a:rPr lang="en-US" sz="1600" dirty="0" smtClean="0"/>
              <a:t> -  participants in existing plans could continue in such plans </a:t>
            </a:r>
            <a:r>
              <a:rPr lang="en-US" sz="1600" u="sng" dirty="0" smtClean="0"/>
              <a:t>if</a:t>
            </a:r>
            <a:r>
              <a:rPr lang="en-US" sz="1600" dirty="0" smtClean="0"/>
              <a:t> contributions are 5%,</a:t>
            </a:r>
          </a:p>
          <a:p>
            <a:pPr marL="574675" lvl="1" indent="0">
              <a:lnSpc>
                <a:spcPct val="100000"/>
              </a:lnSpc>
              <a:spcBef>
                <a:spcPts val="0"/>
              </a:spcBef>
              <a:spcAft>
                <a:spcPts val="0"/>
              </a:spcAft>
              <a:buFont typeface="Arial" pitchFamily="34" charset="0"/>
              <a:buNone/>
              <a:defRPr/>
            </a:pPr>
            <a:r>
              <a:rPr lang="en-US" sz="1600" dirty="0"/>
              <a:t> </a:t>
            </a:r>
            <a:r>
              <a:rPr lang="en-US" sz="1600" dirty="0" smtClean="0"/>
              <a:t>    no early withdrawals, mandatory conversion to annuity on retirement</a:t>
            </a:r>
          </a:p>
          <a:p>
            <a:pPr marL="574675" lvl="1" indent="0">
              <a:lnSpc>
                <a:spcPct val="100000"/>
              </a:lnSpc>
              <a:spcBef>
                <a:spcPts val="0"/>
              </a:spcBef>
              <a:spcAft>
                <a:spcPts val="0"/>
              </a:spcAft>
              <a:buFont typeface="Arial" pitchFamily="34" charset="0"/>
              <a:buNone/>
              <a:defRPr/>
            </a:pPr>
            <a:r>
              <a:rPr lang="en-US" sz="1600" dirty="0" smtClean="0"/>
              <a:t>  -  people not in employer plans would be mandated into Guaranteed Retirement</a:t>
            </a:r>
          </a:p>
          <a:p>
            <a:pPr marL="574675" lvl="1" indent="0">
              <a:lnSpc>
                <a:spcPct val="100000"/>
              </a:lnSpc>
              <a:spcBef>
                <a:spcPts val="0"/>
              </a:spcBef>
              <a:spcAft>
                <a:spcPts val="0"/>
              </a:spcAft>
              <a:buFont typeface="Arial" pitchFamily="34" charset="0"/>
              <a:buNone/>
              <a:defRPr/>
            </a:pPr>
            <a:r>
              <a:rPr lang="en-US" sz="1600" dirty="0"/>
              <a:t> </a:t>
            </a:r>
            <a:r>
              <a:rPr lang="en-US" sz="1600" dirty="0" smtClean="0"/>
              <a:t>    Accounts (“</a:t>
            </a:r>
            <a:r>
              <a:rPr lang="en-US" sz="1600" dirty="0" err="1" smtClean="0"/>
              <a:t>GRAs</a:t>
            </a:r>
            <a:r>
              <a:rPr lang="en-US" sz="1600" dirty="0" smtClean="0"/>
              <a:t>”) with mandatory 2.5% employer and employee contributions;</a:t>
            </a:r>
          </a:p>
          <a:p>
            <a:pPr marL="574675" lvl="1" indent="0">
              <a:lnSpc>
                <a:spcPct val="100000"/>
              </a:lnSpc>
              <a:spcBef>
                <a:spcPts val="0"/>
              </a:spcBef>
              <a:spcAft>
                <a:spcPts val="0"/>
              </a:spcAft>
              <a:buFont typeface="Arial" pitchFamily="34" charset="0"/>
              <a:buNone/>
              <a:defRPr/>
            </a:pPr>
            <a:r>
              <a:rPr lang="en-US" sz="1600" dirty="0"/>
              <a:t> </a:t>
            </a:r>
            <a:r>
              <a:rPr lang="en-US" sz="1600" dirty="0" smtClean="0"/>
              <a:t>    investments pooled and professionally managed to reduce fees.</a:t>
            </a:r>
            <a:endParaRPr lang="en-US" sz="1600" dirty="0"/>
          </a:p>
          <a:p>
            <a:pPr marL="574675" lvl="1" indent="0">
              <a:lnSpc>
                <a:spcPct val="100000"/>
              </a:lnSpc>
              <a:spcBef>
                <a:spcPts val="0"/>
              </a:spcBef>
              <a:spcAft>
                <a:spcPts val="0"/>
              </a:spcAft>
              <a:buFont typeface="Arial" pitchFamily="34" charset="0"/>
              <a:buNone/>
              <a:defRPr/>
            </a:pPr>
            <a:endParaRPr lang="en-US" sz="1600" dirty="0" smtClean="0"/>
          </a:p>
          <a:p>
            <a:pPr marL="0" indent="0">
              <a:lnSpc>
                <a:spcPct val="100000"/>
              </a:lnSpc>
              <a:spcBef>
                <a:spcPts val="0"/>
              </a:spcBef>
              <a:spcAft>
                <a:spcPts val="0"/>
              </a:spcAft>
              <a:buFont typeface="Arial" pitchFamily="34" charset="0"/>
              <a:buNone/>
              <a:defRPr/>
            </a:pPr>
            <a:r>
              <a:rPr lang="en-US" dirty="0" smtClean="0"/>
              <a:t>        •  Meir Statman (Santa Clara University) – mandatory employer and employee</a:t>
            </a:r>
          </a:p>
          <a:p>
            <a:pPr marL="0" indent="0">
              <a:lnSpc>
                <a:spcPct val="100000"/>
              </a:lnSpc>
              <a:spcBef>
                <a:spcPts val="0"/>
              </a:spcBef>
              <a:spcAft>
                <a:spcPts val="0"/>
              </a:spcAft>
              <a:buFont typeface="Arial" pitchFamily="34" charset="0"/>
              <a:buNone/>
              <a:defRPr/>
            </a:pPr>
            <a:r>
              <a:rPr lang="en-US" dirty="0"/>
              <a:t> </a:t>
            </a:r>
            <a:r>
              <a:rPr lang="en-US" dirty="0" smtClean="0"/>
              <a:t>          contributions but investment controlled </a:t>
            </a:r>
            <a:r>
              <a:rPr lang="en-US" dirty="0"/>
              <a:t>by account owner equating to </a:t>
            </a:r>
            <a:r>
              <a:rPr lang="en-US" dirty="0" smtClean="0"/>
              <a:t>defined</a:t>
            </a:r>
          </a:p>
          <a:p>
            <a:pPr marL="0" indent="0">
              <a:lnSpc>
                <a:spcPct val="100000"/>
              </a:lnSpc>
              <a:spcBef>
                <a:spcPts val="0"/>
              </a:spcBef>
              <a:spcAft>
                <a:spcPts val="0"/>
              </a:spcAft>
              <a:buFont typeface="Arial" pitchFamily="34" charset="0"/>
              <a:buNone/>
              <a:defRPr/>
            </a:pPr>
            <a:r>
              <a:rPr lang="en-US" dirty="0"/>
              <a:t> </a:t>
            </a:r>
            <a:r>
              <a:rPr lang="en-US" dirty="0" smtClean="0"/>
              <a:t>          contribution approach, like the current British and Australian retirement structures.</a:t>
            </a:r>
            <a:endParaRPr lang="en-US" dirty="0"/>
          </a:p>
          <a:p>
            <a:pPr>
              <a:lnSpc>
                <a:spcPct val="100000"/>
              </a:lnSpc>
              <a:spcBef>
                <a:spcPts val="0"/>
              </a:spcBef>
              <a:spcAft>
                <a:spcPts val="0"/>
              </a:spcAft>
              <a:defRPr/>
            </a:pPr>
            <a:endParaRPr lang="en-US" dirty="0"/>
          </a:p>
        </p:txBody>
      </p:sp>
      <p:sp>
        <p:nvSpPr>
          <p:cNvPr id="40964" name="Text Placeholder 3"/>
          <p:cNvSpPr>
            <a:spLocks noGrp="1"/>
          </p:cNvSpPr>
          <p:nvPr>
            <p:ph type="body" sz="quarter" idx="11"/>
          </p:nvPr>
        </p:nvSpPr>
        <p:spPr>
          <a:xfrm>
            <a:off x="458788" y="6118225"/>
            <a:ext cx="6170612" cy="454025"/>
          </a:xfrm>
        </p:spPr>
        <p:txBody>
          <a:bodyPr/>
          <a:lstStyle/>
          <a:p>
            <a:pPr>
              <a:spcBef>
                <a:spcPct val="0"/>
              </a:spcBef>
            </a:pPr>
            <a:endParaRPr lang="en-US" smtClean="0">
              <a:ea typeface="ＭＳ Ｐゴシック" pitchFamily="34" charset="-128"/>
            </a:endParaRPr>
          </a:p>
        </p:txBody>
      </p:sp>
      <p:sp>
        <p:nvSpPr>
          <p:cNvPr id="5" name="Slide Number Placeholder 4"/>
          <p:cNvSpPr>
            <a:spLocks noGrp="1"/>
          </p:cNvSpPr>
          <p:nvPr>
            <p:ph type="sldNum" sz="quarter" idx="12"/>
          </p:nvPr>
        </p:nvSpPr>
        <p:spPr/>
        <p:txBody>
          <a:bodyPr/>
          <a:lstStyle/>
          <a:p>
            <a:pPr>
              <a:defRPr/>
            </a:pPr>
            <a:fld id="{85A0973B-62EE-4817-A14E-DD12D83F2F4B}" type="slidenum">
              <a:rPr lang="en-US" smtClean="0"/>
              <a:pPr>
                <a:defRPr/>
              </a:pPr>
              <a:t>29</a:t>
            </a:fld>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3"/>
          <p:cNvSpPr>
            <a:spLocks noGrp="1"/>
          </p:cNvSpPr>
          <p:nvPr>
            <p:ph type="title"/>
          </p:nvPr>
        </p:nvSpPr>
        <p:spPr/>
        <p:txBody>
          <a:bodyPr/>
          <a:lstStyle/>
          <a:p>
            <a:pPr eaLnBrk="1" hangingPunct="1"/>
            <a:r>
              <a:rPr lang="en-US" smtClean="0">
                <a:ea typeface="ＭＳ Ｐゴシック" pitchFamily="34" charset="-128"/>
              </a:rPr>
              <a:t>Summing Up</a:t>
            </a:r>
          </a:p>
        </p:txBody>
      </p:sp>
      <p:sp>
        <p:nvSpPr>
          <p:cNvPr id="2" name="Content Placeholder 1"/>
          <p:cNvSpPr>
            <a:spLocks noGrp="1"/>
          </p:cNvSpPr>
          <p:nvPr>
            <p:ph idx="1"/>
          </p:nvPr>
        </p:nvSpPr>
        <p:spPr>
          <a:xfrm>
            <a:off x="458788" y="990600"/>
            <a:ext cx="8228012" cy="5181600"/>
          </a:xfrm>
        </p:spPr>
        <p:txBody>
          <a:bodyPr/>
          <a:lstStyle/>
          <a:p>
            <a:pPr marL="0" indent="0" eaLnBrk="1" hangingPunct="1">
              <a:lnSpc>
                <a:spcPct val="100000"/>
              </a:lnSpc>
              <a:spcBef>
                <a:spcPts val="0"/>
              </a:spcBef>
              <a:spcAft>
                <a:spcPts val="0"/>
              </a:spcAft>
              <a:buFont typeface="Arial" pitchFamily="34" charset="0"/>
              <a:buNone/>
              <a:defRPr/>
            </a:pPr>
            <a:endParaRPr lang="en-US" sz="1400" dirty="0" smtClean="0"/>
          </a:p>
          <a:p>
            <a:pPr>
              <a:defRPr/>
            </a:pPr>
            <a:r>
              <a:rPr lang="en-US" sz="1800" dirty="0"/>
              <a:t>S</a:t>
            </a:r>
            <a:r>
              <a:rPr lang="en-US" sz="1800" dirty="0" smtClean="0"/>
              <a:t>ignificant </a:t>
            </a:r>
            <a:r>
              <a:rPr lang="en-US" sz="1800" dirty="0"/>
              <a:t>T</a:t>
            </a:r>
            <a:r>
              <a:rPr lang="en-US" sz="1800" dirty="0" smtClean="0"/>
              <a:t>ransformation of Private </a:t>
            </a:r>
            <a:r>
              <a:rPr lang="en-US" sz="1800" dirty="0"/>
              <a:t>R</a:t>
            </a:r>
            <a:r>
              <a:rPr lang="en-US" sz="1800" dirty="0" smtClean="0"/>
              <a:t>etirement </a:t>
            </a:r>
            <a:r>
              <a:rPr lang="en-US" sz="1800" dirty="0"/>
              <a:t>S</a:t>
            </a:r>
            <a:r>
              <a:rPr lang="en-US" sz="1800" dirty="0" smtClean="0"/>
              <a:t>ystem </a:t>
            </a:r>
            <a:r>
              <a:rPr lang="en-US" sz="1800" dirty="0"/>
              <a:t>P</a:t>
            </a:r>
            <a:r>
              <a:rPr lang="en-US" sz="1800" dirty="0" smtClean="0"/>
              <a:t>ossible</a:t>
            </a:r>
          </a:p>
          <a:p>
            <a:pPr>
              <a:defRPr/>
            </a:pPr>
            <a:endParaRPr lang="en-US" sz="1800" dirty="0"/>
          </a:p>
          <a:p>
            <a:pPr>
              <a:defRPr/>
            </a:pPr>
            <a:r>
              <a:rPr lang="en-US" sz="1800" dirty="0" smtClean="0"/>
              <a:t>Tax </a:t>
            </a:r>
            <a:r>
              <a:rPr lang="en-US" sz="1800" dirty="0"/>
              <a:t>Reform</a:t>
            </a:r>
          </a:p>
          <a:p>
            <a:pPr marL="0" indent="0">
              <a:buFont typeface="Arial" pitchFamily="34" charset="0"/>
              <a:buNone/>
              <a:defRPr/>
            </a:pPr>
            <a:r>
              <a:rPr lang="en-US" sz="1400" dirty="0"/>
              <a:t>     </a:t>
            </a:r>
            <a:r>
              <a:rPr lang="en-US" sz="1400" dirty="0" smtClean="0"/>
              <a:t>  </a:t>
            </a:r>
            <a:r>
              <a:rPr lang="en-US" dirty="0" smtClean="0"/>
              <a:t>•  </a:t>
            </a:r>
            <a:r>
              <a:rPr lang="en-US" dirty="0"/>
              <a:t>Reducing tax incentives will shrink system</a:t>
            </a:r>
          </a:p>
          <a:p>
            <a:pPr marL="574675" lvl="1" indent="0">
              <a:buFont typeface="Arial" pitchFamily="34" charset="0"/>
              <a:buNone/>
              <a:defRPr/>
            </a:pPr>
            <a:r>
              <a:rPr lang="en-US" sz="1600" dirty="0"/>
              <a:t>    </a:t>
            </a:r>
            <a:r>
              <a:rPr lang="en-US" sz="1600" dirty="0" smtClean="0"/>
              <a:t>° Lower </a:t>
            </a:r>
            <a:r>
              <a:rPr lang="en-US" sz="1600" dirty="0"/>
              <a:t>contributions at all income levels result if tax exclusions cut </a:t>
            </a:r>
            <a:r>
              <a:rPr lang="en-US" sz="1600" dirty="0" smtClean="0"/>
              <a:t>back</a:t>
            </a:r>
          </a:p>
          <a:p>
            <a:pPr marL="574675" lvl="1" indent="0">
              <a:buFont typeface="Arial" pitchFamily="34" charset="0"/>
              <a:buNone/>
              <a:defRPr/>
            </a:pPr>
            <a:endParaRPr lang="en-US" sz="1600" dirty="0"/>
          </a:p>
          <a:p>
            <a:pPr marL="0" indent="0">
              <a:buFont typeface="Arial" pitchFamily="34" charset="0"/>
              <a:buNone/>
              <a:defRPr/>
            </a:pPr>
            <a:r>
              <a:rPr lang="en-US" dirty="0"/>
              <a:t>     </a:t>
            </a:r>
            <a:r>
              <a:rPr lang="en-US" dirty="0" smtClean="0"/>
              <a:t>  •  </a:t>
            </a:r>
            <a:r>
              <a:rPr lang="en-US" dirty="0"/>
              <a:t>Obama proposal for general limit on benefit from tax exclusions</a:t>
            </a:r>
          </a:p>
          <a:p>
            <a:pPr marL="574675" lvl="1" indent="0">
              <a:buFont typeface="Arial" pitchFamily="34" charset="0"/>
              <a:buNone/>
              <a:defRPr/>
            </a:pPr>
            <a:r>
              <a:rPr lang="en-US" sz="1600" dirty="0"/>
              <a:t>    </a:t>
            </a:r>
            <a:r>
              <a:rPr lang="en-US" sz="1600" dirty="0" smtClean="0"/>
              <a:t>°Does </a:t>
            </a:r>
            <a:r>
              <a:rPr lang="en-US" sz="1600" dirty="0"/>
              <a:t>not focus </a:t>
            </a:r>
            <a:r>
              <a:rPr lang="en-US" sz="1600" dirty="0" smtClean="0"/>
              <a:t>directly on </a:t>
            </a:r>
            <a:r>
              <a:rPr lang="en-US" sz="1600" dirty="0"/>
              <a:t>401(k) contributions</a:t>
            </a:r>
          </a:p>
          <a:p>
            <a:pPr marL="574675" lvl="1" indent="0">
              <a:buFont typeface="Arial" pitchFamily="34" charset="0"/>
              <a:buNone/>
              <a:defRPr/>
            </a:pPr>
            <a:r>
              <a:rPr lang="en-US" sz="1600" dirty="0"/>
              <a:t>    ° </a:t>
            </a:r>
            <a:r>
              <a:rPr lang="en-US" sz="1600" dirty="0" smtClean="0"/>
              <a:t>Provides </a:t>
            </a:r>
            <a:r>
              <a:rPr lang="en-US" sz="1600" dirty="0"/>
              <a:t>political cover</a:t>
            </a:r>
          </a:p>
          <a:p>
            <a:pPr marL="574675" lvl="1" indent="0">
              <a:buFont typeface="Arial" pitchFamily="34" charset="0"/>
              <a:buNone/>
              <a:defRPr/>
            </a:pPr>
            <a:r>
              <a:rPr lang="en-US" sz="1600" dirty="0"/>
              <a:t>    ° </a:t>
            </a:r>
            <a:r>
              <a:rPr lang="en-US" sz="1600" dirty="0" smtClean="0"/>
              <a:t>Same </a:t>
            </a:r>
            <a:r>
              <a:rPr lang="en-US" sz="1600" dirty="0"/>
              <a:t>effect on contributions as direct cutback on excludible amount</a:t>
            </a:r>
          </a:p>
          <a:p>
            <a:pPr marL="0" indent="0" eaLnBrk="1" hangingPunct="1">
              <a:lnSpc>
                <a:spcPct val="100000"/>
              </a:lnSpc>
              <a:spcBef>
                <a:spcPts val="0"/>
              </a:spcBef>
              <a:spcAft>
                <a:spcPts val="0"/>
              </a:spcAft>
              <a:buFont typeface="Arial" pitchFamily="34" charset="0"/>
              <a:buNone/>
              <a:defRPr/>
            </a:pPr>
            <a:endParaRPr lang="en-US" sz="1400" dirty="0"/>
          </a:p>
        </p:txBody>
      </p:sp>
      <p:sp>
        <p:nvSpPr>
          <p:cNvPr id="41988" name="Slide Number Placeholder 4"/>
          <p:cNvSpPr>
            <a:spLocks noGrp="1"/>
          </p:cNvSpPr>
          <p:nvPr>
            <p:ph type="sldNum" sz="quarter" idx="12"/>
          </p:nvPr>
        </p:nvSpPr>
        <p:spPr bwMode="auto">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defRPr/>
            </a:pPr>
            <a:fld id="{85A255DC-E54B-4434-9B90-14C76A0C9B34}" type="slidenum">
              <a:rPr lang="en-US" smtClean="0">
                <a:solidFill>
                  <a:schemeClr val="bg1"/>
                </a:solidFill>
              </a:rPr>
              <a:pPr eaLnBrk="1" hangingPunct="1">
                <a:defRPr/>
              </a:pPr>
              <a:t>30</a:t>
            </a:fld>
            <a:endParaRPr lang="en-US" dirty="0" smtClean="0">
              <a:solidFill>
                <a:schemeClr val="bg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smtClean="0">
                <a:ea typeface="ＭＳ Ｐゴシック" pitchFamily="34" charset="-128"/>
              </a:rPr>
              <a:t>Summing Up (cont’d)</a:t>
            </a:r>
          </a:p>
        </p:txBody>
      </p:sp>
      <p:sp>
        <p:nvSpPr>
          <p:cNvPr id="3" name="Content Placeholder 2"/>
          <p:cNvSpPr>
            <a:spLocks noGrp="1"/>
          </p:cNvSpPr>
          <p:nvPr>
            <p:ph idx="1"/>
          </p:nvPr>
        </p:nvSpPr>
        <p:spPr>
          <a:xfrm>
            <a:off x="457200" y="1143000"/>
            <a:ext cx="8228013" cy="4724400"/>
          </a:xfrm>
        </p:spPr>
        <p:txBody>
          <a:bodyPr/>
          <a:lstStyle/>
          <a:p>
            <a:pPr>
              <a:defRPr/>
            </a:pPr>
            <a:r>
              <a:rPr lang="en-US" sz="1800" dirty="0"/>
              <a:t>Systemic </a:t>
            </a:r>
            <a:r>
              <a:rPr lang="en-US" sz="1800" dirty="0" smtClean="0"/>
              <a:t>Changes</a:t>
            </a:r>
          </a:p>
          <a:p>
            <a:pPr marL="0" indent="0">
              <a:lnSpc>
                <a:spcPct val="100000"/>
              </a:lnSpc>
              <a:spcBef>
                <a:spcPts val="0"/>
              </a:spcBef>
              <a:spcAft>
                <a:spcPts val="0"/>
              </a:spcAft>
              <a:buFont typeface="Arial" pitchFamily="34" charset="0"/>
              <a:buNone/>
              <a:defRPr/>
            </a:pPr>
            <a:r>
              <a:rPr lang="en-US" dirty="0" smtClean="0"/>
              <a:t>    </a:t>
            </a:r>
            <a:r>
              <a:rPr lang="en-US" dirty="0"/>
              <a:t>•  Intended to create access for low-wage </a:t>
            </a:r>
            <a:r>
              <a:rPr lang="en-US" dirty="0" smtClean="0"/>
              <a:t>employees</a:t>
            </a:r>
          </a:p>
          <a:p>
            <a:pPr marL="0" indent="0">
              <a:buFont typeface="Arial" pitchFamily="34" charset="0"/>
              <a:buNone/>
              <a:defRPr/>
            </a:pPr>
            <a:endParaRPr lang="en-US" dirty="0"/>
          </a:p>
          <a:p>
            <a:pPr marL="0" indent="0">
              <a:lnSpc>
                <a:spcPct val="100000"/>
              </a:lnSpc>
              <a:spcBef>
                <a:spcPts val="0"/>
              </a:spcBef>
              <a:spcAft>
                <a:spcPts val="0"/>
              </a:spcAft>
              <a:buFont typeface="Arial" pitchFamily="34" charset="0"/>
              <a:buNone/>
              <a:defRPr/>
            </a:pPr>
            <a:r>
              <a:rPr lang="en-US" dirty="0"/>
              <a:t>     •  Government will replace private employers in system</a:t>
            </a:r>
          </a:p>
          <a:p>
            <a:pPr marL="0" indent="0">
              <a:buFont typeface="Arial" pitchFamily="34" charset="0"/>
              <a:buNone/>
              <a:defRPr/>
            </a:pPr>
            <a:r>
              <a:rPr lang="en-US" dirty="0"/>
              <a:t>              </a:t>
            </a:r>
            <a:r>
              <a:rPr lang="en-US" dirty="0" smtClean="0"/>
              <a:t>  </a:t>
            </a:r>
            <a:r>
              <a:rPr lang="en-US" dirty="0"/>
              <a:t>°Mandated benefits</a:t>
            </a:r>
          </a:p>
          <a:p>
            <a:pPr marL="0" indent="0">
              <a:buFont typeface="Arial" pitchFamily="34" charset="0"/>
              <a:buNone/>
              <a:defRPr/>
            </a:pPr>
            <a:r>
              <a:rPr lang="en-US" dirty="0"/>
              <a:t>               </a:t>
            </a:r>
            <a:r>
              <a:rPr lang="en-US" dirty="0" smtClean="0"/>
              <a:t> °</a:t>
            </a:r>
            <a:r>
              <a:rPr lang="en-US" dirty="0"/>
              <a:t>Guaranteed benefits and/or investment results</a:t>
            </a:r>
          </a:p>
          <a:p>
            <a:pPr marL="0" indent="0">
              <a:buFont typeface="Arial" pitchFamily="34" charset="0"/>
              <a:buNone/>
              <a:defRPr/>
            </a:pPr>
            <a:r>
              <a:rPr lang="en-US" dirty="0"/>
              <a:t>               </a:t>
            </a:r>
            <a:r>
              <a:rPr lang="en-US" dirty="0" smtClean="0"/>
              <a:t> °</a:t>
            </a:r>
            <a:r>
              <a:rPr lang="en-US" dirty="0"/>
              <a:t>Creation of new interest group to lobby for expansion of </a:t>
            </a:r>
            <a:r>
              <a:rPr lang="en-US" dirty="0" smtClean="0"/>
              <a:t>benefits</a:t>
            </a:r>
          </a:p>
          <a:p>
            <a:pPr marL="892175" lvl="2" indent="0">
              <a:lnSpc>
                <a:spcPct val="100000"/>
              </a:lnSpc>
              <a:spcBef>
                <a:spcPts val="0"/>
              </a:spcBef>
              <a:spcAft>
                <a:spcPts val="0"/>
              </a:spcAft>
              <a:defRPr/>
            </a:pPr>
            <a:r>
              <a:rPr lang="en-US" sz="1600" dirty="0" smtClean="0"/>
              <a:t> °Government </a:t>
            </a:r>
            <a:r>
              <a:rPr lang="en-US" sz="1600" dirty="0"/>
              <a:t>influence in choosing investment managers or </a:t>
            </a:r>
            <a:r>
              <a:rPr lang="en-US" sz="1600" dirty="0" smtClean="0"/>
              <a:t>control </a:t>
            </a:r>
            <a:r>
              <a:rPr lang="en-US" sz="1600" dirty="0"/>
              <a:t>of </a:t>
            </a:r>
            <a:endParaRPr lang="en-US" sz="1600" dirty="0" smtClean="0"/>
          </a:p>
          <a:p>
            <a:pPr marL="892175" lvl="2" indent="0">
              <a:lnSpc>
                <a:spcPct val="100000"/>
              </a:lnSpc>
              <a:spcBef>
                <a:spcPts val="0"/>
              </a:spcBef>
              <a:spcAft>
                <a:spcPts val="0"/>
              </a:spcAft>
              <a:defRPr/>
            </a:pPr>
            <a:r>
              <a:rPr lang="en-US" sz="1600" dirty="0"/>
              <a:t> </a:t>
            </a:r>
            <a:r>
              <a:rPr lang="en-US" sz="1600" dirty="0" smtClean="0"/>
              <a:t>    investments could drive </a:t>
            </a:r>
            <a:r>
              <a:rPr lang="en-US" sz="1600" dirty="0"/>
              <a:t>many </a:t>
            </a:r>
            <a:r>
              <a:rPr lang="en-US" sz="1600" dirty="0" smtClean="0"/>
              <a:t>out </a:t>
            </a:r>
            <a:r>
              <a:rPr lang="en-US" sz="1600" dirty="0"/>
              <a:t>of the retirement industry.</a:t>
            </a:r>
            <a:endParaRPr lang="en-US" sz="1600" dirty="0" smtClean="0"/>
          </a:p>
          <a:p>
            <a:pPr marL="0" indent="0">
              <a:buFont typeface="Arial" pitchFamily="34" charset="0"/>
              <a:buNone/>
              <a:defRPr/>
            </a:pPr>
            <a:endParaRPr lang="en-US" dirty="0"/>
          </a:p>
          <a:p>
            <a:pPr marL="0" indent="0">
              <a:lnSpc>
                <a:spcPct val="100000"/>
              </a:lnSpc>
              <a:spcBef>
                <a:spcPts val="0"/>
              </a:spcBef>
              <a:spcAft>
                <a:spcPts val="0"/>
              </a:spcAft>
              <a:buFont typeface="Arial" pitchFamily="34" charset="0"/>
              <a:buNone/>
              <a:defRPr/>
            </a:pPr>
            <a:r>
              <a:rPr lang="en-US" dirty="0"/>
              <a:t>    •  State-level programs </a:t>
            </a:r>
            <a:r>
              <a:rPr lang="en-US" dirty="0" smtClean="0"/>
              <a:t>may cause breakdown </a:t>
            </a:r>
            <a:r>
              <a:rPr lang="en-US" dirty="0"/>
              <a:t>in uniformity of pension </a:t>
            </a:r>
            <a:r>
              <a:rPr lang="en-US" dirty="0" smtClean="0"/>
              <a:t>laws,</a:t>
            </a:r>
          </a:p>
          <a:p>
            <a:pPr marL="0" indent="0">
              <a:lnSpc>
                <a:spcPct val="100000"/>
              </a:lnSpc>
              <a:spcBef>
                <a:spcPts val="0"/>
              </a:spcBef>
              <a:spcAft>
                <a:spcPts val="0"/>
              </a:spcAft>
              <a:buFont typeface="Arial" pitchFamily="34" charset="0"/>
              <a:buNone/>
              <a:defRPr/>
            </a:pPr>
            <a:r>
              <a:rPr lang="en-US" dirty="0"/>
              <a:t> </a:t>
            </a:r>
            <a:r>
              <a:rPr lang="en-US" dirty="0" smtClean="0"/>
              <a:t>      effective since enactment of ERISA</a:t>
            </a:r>
          </a:p>
          <a:p>
            <a:pPr marL="0" indent="0">
              <a:buFont typeface="Arial" pitchFamily="34" charset="0"/>
              <a:buNone/>
              <a:defRPr/>
            </a:pPr>
            <a:endParaRPr lang="en-US" dirty="0" smtClean="0"/>
          </a:p>
          <a:p>
            <a:pPr marL="0" indent="0">
              <a:lnSpc>
                <a:spcPct val="100000"/>
              </a:lnSpc>
              <a:spcBef>
                <a:spcPts val="0"/>
              </a:spcBef>
              <a:spcAft>
                <a:spcPts val="0"/>
              </a:spcAft>
              <a:buFont typeface="Arial" pitchFamily="34" charset="0"/>
              <a:buNone/>
              <a:defRPr/>
            </a:pPr>
            <a:r>
              <a:rPr lang="en-US" dirty="0"/>
              <a:t> </a:t>
            </a:r>
            <a:r>
              <a:rPr lang="en-US" dirty="0" smtClean="0"/>
              <a:t>   •  </a:t>
            </a:r>
            <a:r>
              <a:rPr lang="en-US" u="sng" dirty="0" smtClean="0"/>
              <a:t>Inflection Point</a:t>
            </a:r>
            <a:r>
              <a:rPr lang="en-US" dirty="0" smtClean="0"/>
              <a:t> regarding the types of Retirement Schemes Nation wants and needs</a:t>
            </a:r>
          </a:p>
          <a:p>
            <a:pPr marL="0" indent="0">
              <a:lnSpc>
                <a:spcPct val="100000"/>
              </a:lnSpc>
              <a:spcBef>
                <a:spcPts val="0"/>
              </a:spcBef>
              <a:spcAft>
                <a:spcPts val="0"/>
              </a:spcAft>
              <a:buFont typeface="Arial" pitchFamily="34" charset="0"/>
              <a:buNone/>
              <a:defRPr/>
            </a:pPr>
            <a:endParaRPr lang="en-US" dirty="0" smtClean="0"/>
          </a:p>
          <a:p>
            <a:pPr marL="0" indent="0">
              <a:lnSpc>
                <a:spcPct val="100000"/>
              </a:lnSpc>
              <a:spcBef>
                <a:spcPts val="0"/>
              </a:spcBef>
              <a:spcAft>
                <a:spcPts val="0"/>
              </a:spcAft>
              <a:buFont typeface="Arial" pitchFamily="34" charset="0"/>
              <a:buNone/>
              <a:defRPr/>
            </a:pPr>
            <a:r>
              <a:rPr lang="en-US" dirty="0"/>
              <a:t> </a:t>
            </a:r>
            <a:r>
              <a:rPr lang="en-US" dirty="0" smtClean="0"/>
              <a:t>   •  Interesting Times ……</a:t>
            </a:r>
            <a:endParaRPr lang="en-US" dirty="0"/>
          </a:p>
          <a:p>
            <a:pPr marL="0" indent="0">
              <a:lnSpc>
                <a:spcPct val="100000"/>
              </a:lnSpc>
              <a:spcBef>
                <a:spcPts val="0"/>
              </a:spcBef>
              <a:spcAft>
                <a:spcPts val="0"/>
              </a:spcAft>
              <a:buFont typeface="Arial" pitchFamily="34" charset="0"/>
              <a:buNone/>
              <a:defRPr/>
            </a:pPr>
            <a:endParaRPr lang="en-US" dirty="0" smtClean="0"/>
          </a:p>
          <a:p>
            <a:pPr marL="0" indent="0">
              <a:buFont typeface="Arial" pitchFamily="34" charset="0"/>
              <a:buNone/>
              <a:defRPr/>
            </a:pPr>
            <a:endParaRPr lang="en-US" dirty="0"/>
          </a:p>
        </p:txBody>
      </p:sp>
      <p:sp>
        <p:nvSpPr>
          <p:cNvPr id="43012" name="Text Placeholder 3"/>
          <p:cNvSpPr>
            <a:spLocks noGrp="1"/>
          </p:cNvSpPr>
          <p:nvPr>
            <p:ph type="body" sz="quarter" idx="11"/>
          </p:nvPr>
        </p:nvSpPr>
        <p:spPr>
          <a:xfrm>
            <a:off x="458788" y="6118225"/>
            <a:ext cx="6170612" cy="454025"/>
          </a:xfrm>
        </p:spPr>
        <p:txBody>
          <a:bodyPr/>
          <a:lstStyle/>
          <a:p>
            <a:pPr>
              <a:spcBef>
                <a:spcPct val="0"/>
              </a:spcBef>
            </a:pPr>
            <a:endParaRPr lang="en-US" smtClean="0">
              <a:ea typeface="ＭＳ Ｐゴシック" pitchFamily="34" charset="-128"/>
            </a:endParaRPr>
          </a:p>
        </p:txBody>
      </p:sp>
      <p:sp>
        <p:nvSpPr>
          <p:cNvPr id="5" name="Slide Number Placeholder 4"/>
          <p:cNvSpPr>
            <a:spLocks noGrp="1"/>
          </p:cNvSpPr>
          <p:nvPr>
            <p:ph type="sldNum" sz="quarter" idx="12"/>
          </p:nvPr>
        </p:nvSpPr>
        <p:spPr/>
        <p:txBody>
          <a:bodyPr/>
          <a:lstStyle/>
          <a:p>
            <a:pPr>
              <a:defRPr/>
            </a:pPr>
            <a:fld id="{14BB3299-AE6D-45A1-A6DD-55C37833F527}" type="slidenum">
              <a:rPr lang="en-US" smtClean="0"/>
              <a:pPr>
                <a:defRPr/>
              </a:pPr>
              <a:t>31</a:t>
            </a:fld>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11" descr="EVIM_Signature_Black.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04980" y="2590800"/>
            <a:ext cx="224472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Connector 13"/>
          <p:cNvCxnSpPr/>
          <p:nvPr/>
        </p:nvCxnSpPr>
        <p:spPr>
          <a:xfrm>
            <a:off x="457200" y="838200"/>
            <a:ext cx="8229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55613" y="2420938"/>
            <a:ext cx="8229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2231" name="Title 2"/>
          <p:cNvSpPr txBox="1">
            <a:spLocks/>
          </p:cNvSpPr>
          <p:nvPr/>
        </p:nvSpPr>
        <p:spPr bwMode="auto">
          <a:xfrm>
            <a:off x="457200" y="1295400"/>
            <a:ext cx="79057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693" rIns="91387" bIns="45693" anchor="b"/>
          <a:lstStyle>
            <a:lvl1pPr eaLnBrk="0" hangingPunct="0">
              <a:defRPr sz="2400">
                <a:solidFill>
                  <a:schemeClr val="tx1"/>
                </a:solidFill>
                <a:latin typeface="NewsGoth BT" charset="0"/>
                <a:ea typeface="MS PGothic" charset="0"/>
                <a:cs typeface="MS PGothic" charset="0"/>
              </a:defRPr>
            </a:lvl1pPr>
            <a:lvl2pPr marL="742950" indent="-285750" eaLnBrk="0" hangingPunct="0">
              <a:defRPr sz="2400">
                <a:solidFill>
                  <a:schemeClr val="tx1"/>
                </a:solidFill>
                <a:latin typeface="NewsGoth BT" charset="0"/>
                <a:ea typeface="MS PGothic" charset="0"/>
                <a:cs typeface="MS PGothic" charset="0"/>
              </a:defRPr>
            </a:lvl2pPr>
            <a:lvl3pPr marL="1143000" indent="-228600" eaLnBrk="0" hangingPunct="0">
              <a:defRPr sz="2400">
                <a:solidFill>
                  <a:schemeClr val="tx1"/>
                </a:solidFill>
                <a:latin typeface="NewsGoth BT" charset="0"/>
                <a:ea typeface="MS PGothic" charset="0"/>
                <a:cs typeface="MS PGothic" charset="0"/>
              </a:defRPr>
            </a:lvl3pPr>
            <a:lvl4pPr marL="1600200" indent="-228600" eaLnBrk="0" hangingPunct="0">
              <a:defRPr sz="2400">
                <a:solidFill>
                  <a:schemeClr val="tx1"/>
                </a:solidFill>
                <a:latin typeface="NewsGoth BT" charset="0"/>
                <a:ea typeface="MS PGothic" charset="0"/>
                <a:cs typeface="MS PGothic" charset="0"/>
              </a:defRPr>
            </a:lvl4pPr>
            <a:lvl5pPr marL="2057400" indent="-228600" eaLnBrk="0" hangingPunct="0">
              <a:defRPr sz="2400">
                <a:solidFill>
                  <a:schemeClr val="tx1"/>
                </a:solidFill>
                <a:latin typeface="NewsGoth BT"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NewsGoth BT"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NewsGoth BT"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NewsGoth BT"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NewsGoth BT" charset="0"/>
                <a:ea typeface="MS PGothic" charset="0"/>
                <a:cs typeface="MS PGothic" charset="0"/>
              </a:defRPr>
            </a:lvl9pPr>
          </a:lstStyle>
          <a:p>
            <a:pPr defTabSz="914400" eaLnBrk="1" hangingPunct="1"/>
            <a:r>
              <a:rPr lang="en-US" sz="3200" dirty="0" smtClean="0">
                <a:latin typeface="Adobe Garamond Pro" charset="0"/>
                <a:cs typeface="Arial" charset="0"/>
              </a:rPr>
              <a:t>The Politics of Retirement</a:t>
            </a:r>
            <a:br>
              <a:rPr lang="en-US" sz="3200" dirty="0" smtClean="0">
                <a:latin typeface="Adobe Garamond Pro" charset="0"/>
                <a:cs typeface="Arial" charset="0"/>
              </a:rPr>
            </a:br>
            <a:r>
              <a:rPr lang="en-US" i="1" dirty="0" smtClean="0">
                <a:latin typeface="Adobe Garamond Pro" charset="0"/>
                <a:cs typeface="Arial" charset="0"/>
              </a:rPr>
              <a:t>A Washington Update</a:t>
            </a:r>
          </a:p>
        </p:txBody>
      </p:sp>
      <p:pic>
        <p:nvPicPr>
          <p:cNvPr id="10" name="Picture 5" descr="C:\Documents and Settings\Barbara Lewis\Local Settings\Temporary Internet Files\OLK2EB\Wagner-Logo.bmp"/>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 y="2590800"/>
            <a:ext cx="3429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2"/>
          <p:cNvSpPr txBox="1">
            <a:spLocks/>
          </p:cNvSpPr>
          <p:nvPr/>
        </p:nvSpPr>
        <p:spPr>
          <a:xfrm>
            <a:off x="381000" y="3225800"/>
            <a:ext cx="8382000" cy="2376487"/>
          </a:xfrm>
          <a:prstGeom prst="rect">
            <a:avLst/>
          </a:prstGeom>
        </p:spPr>
        <p:txBody>
          <a:bodyPr/>
          <a:lstStyle>
            <a:lvl1pPr marL="365125" indent="-365125" algn="l" rtl="0" eaLnBrk="0" fontAlgn="base" hangingPunct="0">
              <a:spcBef>
                <a:spcPct val="0"/>
              </a:spcBef>
              <a:spcAft>
                <a:spcPts val="800"/>
              </a:spcAft>
              <a:buClr>
                <a:schemeClr val="bg1"/>
              </a:buClr>
              <a:buSzPct val="100000"/>
              <a:buFont typeface="Arial" charset="0"/>
              <a:buChar char="–"/>
              <a:defRPr lang="en-US" sz="2000" kern="1200" dirty="0">
                <a:solidFill>
                  <a:schemeClr val="tx1"/>
                </a:solidFill>
                <a:latin typeface="+mn-lt"/>
                <a:ea typeface="MS PGothic" pitchFamily="34" charset="-128"/>
                <a:cs typeface="Arial" pitchFamily="34" charset="0"/>
              </a:defRPr>
            </a:lvl1pPr>
            <a:lvl2pPr marL="730250" indent="-365125" algn="l" rtl="0" eaLnBrk="0" fontAlgn="base" hangingPunct="0">
              <a:spcBef>
                <a:spcPct val="0"/>
              </a:spcBef>
              <a:spcAft>
                <a:spcPts val="800"/>
              </a:spcAft>
              <a:buClr>
                <a:schemeClr val="bg1"/>
              </a:buClr>
              <a:buSzPct val="100000"/>
              <a:buFont typeface="Arial" charset="0"/>
              <a:buChar char="•"/>
              <a:defRPr kern="1200">
                <a:solidFill>
                  <a:schemeClr val="tx1"/>
                </a:solidFill>
                <a:latin typeface="+mn-lt"/>
                <a:ea typeface="MS PGothic" pitchFamily="34" charset="-128"/>
                <a:cs typeface="Arial" pitchFamily="34" charset="0"/>
              </a:defRPr>
            </a:lvl2pPr>
            <a:lvl3pPr marL="914400" algn="l" rtl="0" eaLnBrk="0" fontAlgn="base" hangingPunct="0">
              <a:spcBef>
                <a:spcPct val="0"/>
              </a:spcBef>
              <a:spcAft>
                <a:spcPts val="800"/>
              </a:spcAft>
              <a:buClr>
                <a:schemeClr val="bg1"/>
              </a:buClr>
              <a:buSzPct val="100000"/>
              <a:defRPr sz="1600" kern="1200">
                <a:solidFill>
                  <a:schemeClr val="tx1"/>
                </a:solidFill>
                <a:latin typeface="+mn-lt"/>
                <a:ea typeface="MS PGothic" pitchFamily="34" charset="-128"/>
                <a:cs typeface="Arial" pitchFamily="34" charset="0"/>
              </a:defRPr>
            </a:lvl3pPr>
            <a:lvl4pPr marL="1258888" indent="-171450" algn="l" rtl="0" eaLnBrk="0" fontAlgn="base" hangingPunct="0">
              <a:spcBef>
                <a:spcPct val="0"/>
              </a:spcBef>
              <a:spcAft>
                <a:spcPts val="800"/>
              </a:spcAft>
              <a:buClr>
                <a:schemeClr val="bg1"/>
              </a:buClr>
              <a:buSzPct val="100000"/>
              <a:buFont typeface="Lucida Grande" charset="0"/>
              <a:buChar char="-"/>
              <a:defRPr lang="en-US" sz="1400" kern="1200" dirty="0">
                <a:solidFill>
                  <a:schemeClr val="tx1"/>
                </a:solidFill>
                <a:latin typeface="+mn-lt"/>
                <a:ea typeface="MS PGothic" pitchFamily="34" charset="-128"/>
                <a:cs typeface="Arial" pitchFamily="34" charset="0"/>
              </a:defRPr>
            </a:lvl4pPr>
            <a:lvl5pPr marL="1828800" indent="-365125" algn="l" rtl="0" eaLnBrk="0" fontAlgn="base" hangingPunct="0">
              <a:spcBef>
                <a:spcPct val="0"/>
              </a:spcBef>
              <a:spcAft>
                <a:spcPts val="800"/>
              </a:spcAft>
              <a:buClr>
                <a:schemeClr val="bg1"/>
              </a:buClr>
              <a:buFont typeface="Arial" charset="0"/>
              <a:buChar char="–"/>
              <a:defRPr kern="1200">
                <a:solidFill>
                  <a:schemeClr val="bg1"/>
                </a:solidFill>
                <a:latin typeface="+mj-lt"/>
                <a:ea typeface="Arial" charset="0"/>
                <a:cs typeface="Arial" pitchFamily="34" charset="0"/>
              </a:defRPr>
            </a:lvl5pPr>
            <a:lvl6pPr marL="731520" indent="-365125" algn="l" defTabSz="913865" rtl="0" eaLnBrk="1" latinLnBrk="0" hangingPunct="1">
              <a:lnSpc>
                <a:spcPct val="100000"/>
              </a:lnSpc>
              <a:spcBef>
                <a:spcPts val="0"/>
              </a:spcBef>
              <a:spcAft>
                <a:spcPts val="800"/>
              </a:spcAft>
              <a:buFont typeface="Arial" pitchFamily="34" charset="0"/>
              <a:buChar char="–"/>
              <a:defRPr lang="en-US" sz="2800" b="0" kern="1200" dirty="0" smtClean="0">
                <a:solidFill>
                  <a:schemeClr val="bg1"/>
                </a:solidFill>
                <a:latin typeface="Arial" pitchFamily="34" charset="0"/>
                <a:ea typeface="+mn-ea"/>
                <a:cs typeface="Arial" pitchFamily="34" charset="0"/>
              </a:defRPr>
            </a:lvl6pPr>
            <a:lvl7pPr marL="1097280" indent="-365760" algn="l" defTabSz="913865" rtl="0" eaLnBrk="1" latinLnBrk="0" hangingPunct="1">
              <a:lnSpc>
                <a:spcPct val="100000"/>
              </a:lnSpc>
              <a:spcBef>
                <a:spcPts val="0"/>
              </a:spcBef>
              <a:spcAft>
                <a:spcPts val="800"/>
              </a:spcAft>
              <a:buFont typeface="Arial" pitchFamily="34" charset="0"/>
              <a:buChar char="–"/>
              <a:defRPr lang="en-US" sz="2800" b="0" kern="1200" dirty="0" smtClean="0">
                <a:solidFill>
                  <a:schemeClr val="bg1"/>
                </a:solidFill>
                <a:latin typeface="Arial" pitchFamily="34" charset="0"/>
                <a:ea typeface="+mn-ea"/>
                <a:cs typeface="Arial" pitchFamily="34" charset="0"/>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800" b="1" dirty="0" smtClean="0">
                <a:solidFill>
                  <a:srgbClr val="320E04"/>
                </a:solidFill>
                <a:latin typeface="Times New Roman" charset="0"/>
              </a:rPr>
              <a:t> </a:t>
            </a:r>
            <a:r>
              <a:rPr lang="en-US" sz="1800" dirty="0" smtClean="0">
                <a:solidFill>
                  <a:srgbClr val="320E04"/>
                </a:solidFill>
                <a:latin typeface="Arial" charset="0"/>
                <a:cs typeface="Arial" charset="0"/>
              </a:rPr>
              <a:t>Marcia S. Wagner, Esq.</a:t>
            </a:r>
          </a:p>
          <a:p>
            <a:pPr marL="0" indent="0">
              <a:spcAft>
                <a:spcPts val="0"/>
              </a:spcAft>
              <a:buNone/>
            </a:pPr>
            <a:r>
              <a:rPr lang="en-US" sz="1400" dirty="0" smtClean="0"/>
              <a:t>99 Summer Street, 13th Floor, Boston, MA 02110</a:t>
            </a:r>
          </a:p>
          <a:p>
            <a:pPr marL="0" indent="0">
              <a:spcAft>
                <a:spcPts val="0"/>
              </a:spcAft>
              <a:buNone/>
            </a:pPr>
            <a:r>
              <a:rPr lang="en-US" sz="1400" dirty="0" smtClean="0"/>
              <a:t>Tel: (617) 357-5200 Fax: (617) 357-5250</a:t>
            </a:r>
          </a:p>
          <a:p>
            <a:pPr marL="0" indent="0">
              <a:spcAft>
                <a:spcPts val="0"/>
              </a:spcAft>
              <a:buNone/>
            </a:pPr>
            <a:r>
              <a:rPr lang="en-US" sz="1400" dirty="0" smtClean="0"/>
              <a:t>Website: </a:t>
            </a:r>
            <a:r>
              <a:rPr lang="en-US" sz="1400" dirty="0" err="1" smtClean="0"/>
              <a:t>www.wagnerlawgroup.com</a:t>
            </a:r>
            <a:endParaRPr lang="en-US" sz="1400" dirty="0" smtClean="0"/>
          </a:p>
          <a:p>
            <a:pPr marL="0" indent="0">
              <a:spcAft>
                <a:spcPts val="0"/>
              </a:spcAft>
              <a:buNone/>
            </a:pPr>
            <a:r>
              <a:rPr lang="en-US" sz="1400" dirty="0" smtClean="0"/>
              <a:t>marcia@wagnerlawgroup.com </a:t>
            </a:r>
          </a:p>
          <a:p>
            <a:pPr marL="0" indent="0">
              <a:spcBef>
                <a:spcPts val="600"/>
              </a:spcBef>
              <a:buNone/>
            </a:pPr>
            <a:r>
              <a:rPr lang="en-US" sz="1100" dirty="0" smtClean="0"/>
              <a:t>Neither Eaton Vance or The Marcia Wagner Law Group, is providing legal or tax advice as to the matters discussed herein. The discussion herein is general in nature and is provided for informational purposes only. There is no guarantee as to its accuracy or completeness. It is not intended as legal or tax advice and individuals may not rely upon it (including for purposes of avoiding tax penalties imposed by the IRS or state and local tax authorities). Individuals should consult their own legal and tax counsel as to matters discussed herein.</a:t>
            </a:r>
          </a:p>
          <a:p>
            <a:pPr marL="0" indent="0">
              <a:spcBef>
                <a:spcPts val="0"/>
              </a:spcBef>
              <a:spcAft>
                <a:spcPts val="0"/>
              </a:spcAft>
              <a:buNone/>
            </a:pPr>
            <a:r>
              <a:rPr lang="en-US" sz="1100" dirty="0" smtClean="0"/>
              <a:t>This presentation is being distributed with permission from The Wagner Law Group by Eaton Vance Distributors, Inc., Member FINRA, SIPC. 2 International Place, Boston, MA 02110.  Eaton Vance does not provide tax or legal advice. Investors should consult a tax or legal professional before making investment decisions.  Copyright Marcia S. Wagner, Esq. 2012. Reprinted by permission. All rights reserved.</a:t>
            </a:r>
          </a:p>
        </p:txBody>
      </p:sp>
    </p:spTree>
    <p:extLst>
      <p:ext uri="{BB962C8B-B14F-4D97-AF65-F5344CB8AC3E}">
        <p14:creationId xmlns:p14="http://schemas.microsoft.com/office/powerpoint/2010/main" val="2889224100"/>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EV_printed_&amp;_standard_ projection_template">
  <a:themeElements>
    <a:clrScheme name="Eaton Vance 2011">
      <a:dk1>
        <a:srgbClr val="000000"/>
      </a:dk1>
      <a:lt1>
        <a:srgbClr val="424242"/>
      </a:lt1>
      <a:dk2>
        <a:srgbClr val="438FDE"/>
      </a:dk2>
      <a:lt2>
        <a:srgbClr val="8EBBEB"/>
      </a:lt2>
      <a:accent1>
        <a:srgbClr val="FE4106"/>
      </a:accent1>
      <a:accent2>
        <a:srgbClr val="7FBC4D"/>
      </a:accent2>
      <a:accent3>
        <a:srgbClr val="D3820B"/>
      </a:accent3>
      <a:accent4>
        <a:srgbClr val="660066"/>
      </a:accent4>
      <a:accent5>
        <a:srgbClr val="206AB8"/>
      </a:accent5>
      <a:accent6>
        <a:srgbClr val="BDBDBD"/>
      </a:accent6>
      <a:hlink>
        <a:srgbClr val="438FDE"/>
      </a:hlink>
      <a:folHlink>
        <a:srgbClr val="7A7A7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spPr>
      <a:bodyPr wrap="square" lIns="0" tIns="0" rIns="0" bIns="0" rtlCol="0" anchor="ctr">
        <a:noAutofit/>
      </a:bodyPr>
      <a:lstStyle>
        <a:defPPr algn="ctr" defTabSz="1371600" eaLnBrk="0" hangingPunct="0">
          <a:lnSpc>
            <a:spcPts val="1400"/>
          </a:lnSpc>
          <a:spcBef>
            <a:spcPts val="0"/>
          </a:spcBef>
          <a:spcAft>
            <a:spcPts val="1200"/>
          </a:spcAft>
          <a:buClr>
            <a:schemeClr val="bg2"/>
          </a:buClr>
          <a:defRPr sz="1100" b="1" dirty="0" smtClean="0">
            <a:solidFill>
              <a:schemeClr val="bg1"/>
            </a:solidFill>
            <a:ea typeface="Geneva" pitchFamily="-106" charset="-128"/>
          </a:defRPr>
        </a:defPPr>
      </a:lstStyle>
    </a:spDef>
    <a:txDef>
      <a:spPr bwMode="auto">
        <a:noFill/>
        <a:ln w="9525">
          <a:noFill/>
          <a:miter lim="800000"/>
          <a:headEnd/>
          <a:tailEnd/>
        </a:ln>
      </a:spPr>
      <a:bodyPr wrap="square" lIns="0" tIns="0" rIns="0" bIns="0" rtlCol="0">
        <a:noAutofit/>
      </a:bodyPr>
      <a:lstStyle>
        <a:defPPr>
          <a:spcBef>
            <a:spcPct val="30000"/>
          </a:spcBef>
          <a:buClr>
            <a:schemeClr val="bg1"/>
          </a:buClr>
          <a:defRPr sz="1100" dirty="0" err="1" smtClean="0">
            <a:solidFill>
              <a:schemeClr val="bg1"/>
            </a:solidFill>
            <a:latin typeface="+mn-lt"/>
          </a:defRPr>
        </a:defPPr>
      </a:lstStyle>
    </a:tx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EV_PPT_ProjectedTemplate__v1_2012.potx</Template>
  <TotalTime>3117</TotalTime>
  <Words>5411</Words>
  <Application>Microsoft Office PowerPoint</Application>
  <PresentationFormat>On-screen Show (4:3)</PresentationFormat>
  <Paragraphs>447</Paragraphs>
  <Slides>32</Slides>
  <Notes>32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EV_printed_&amp;_standard_ projection_template</vt:lpstr>
      <vt:lpstr>PowerPoint Presentation</vt:lpstr>
      <vt:lpstr>Introduction</vt:lpstr>
      <vt:lpstr>PowerPoint Presentation</vt:lpstr>
      <vt:lpstr>Increasing Savings Thru Automatic Features</vt:lpstr>
      <vt:lpstr>Automatic IRAs</vt:lpstr>
      <vt:lpstr>Prospects for Auto IRAs</vt:lpstr>
      <vt:lpstr>Summing Up</vt:lpstr>
      <vt:lpstr>PowerPoint Presentation</vt:lpstr>
      <vt:lpstr>Introduction</vt:lpstr>
      <vt:lpstr>Fee Transparency</vt:lpstr>
      <vt:lpstr>Fee Litigation and Case Law</vt:lpstr>
      <vt:lpstr>Encouraging Participant Advice</vt:lpstr>
      <vt:lpstr>Proposal to Broaden “Fiduciary” Definition</vt:lpstr>
      <vt:lpstr>Summing Up</vt:lpstr>
      <vt:lpstr>PowerPoint Presentation</vt:lpstr>
      <vt:lpstr>Administration’s Goals</vt:lpstr>
      <vt:lpstr>Removing Regulatory Obstacles to Annuities in Plans</vt:lpstr>
      <vt:lpstr>Default Annuities</vt:lpstr>
      <vt:lpstr>Education and Disclosures for Participants</vt:lpstr>
      <vt:lpstr>Summing Up</vt:lpstr>
      <vt:lpstr>PowerPoint Presentation</vt:lpstr>
      <vt:lpstr>Tax Cost of Retirement Plans</vt:lpstr>
      <vt:lpstr>Tax Reform</vt:lpstr>
      <vt:lpstr>Tax Reform (cont’d)</vt:lpstr>
      <vt:lpstr>Pension System Reform: State-Sponsored Initiatives</vt:lpstr>
      <vt:lpstr>Pension System Reform: State-Sponsored Initiatives (cont’d)</vt:lpstr>
      <vt:lpstr>Pension System Reform:  Federal Level</vt:lpstr>
      <vt:lpstr>Systemic Reform - Other Proposals</vt:lpstr>
      <vt:lpstr>Systemic Reform – Other Proposals (cont’d)</vt:lpstr>
      <vt:lpstr>Summing Up</vt:lpstr>
      <vt:lpstr>Summing Up (cont’d)</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freelance</dc:creator>
  <cp:lastModifiedBy>Katharine Keane</cp:lastModifiedBy>
  <cp:revision>206</cp:revision>
  <cp:lastPrinted>2013-01-16T19:29:36Z</cp:lastPrinted>
  <dcterms:created xsi:type="dcterms:W3CDTF">2011-08-15T16:26:23Z</dcterms:created>
  <dcterms:modified xsi:type="dcterms:W3CDTF">2013-02-04T19:47:56Z</dcterms:modified>
</cp:coreProperties>
</file>