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handoutMasterIdLst>
    <p:handoutMasterId r:id="rId17"/>
  </p:handoutMasterIdLst>
  <p:sldIdLst>
    <p:sldId id="258" r:id="rId2"/>
    <p:sldId id="257" r:id="rId3"/>
    <p:sldId id="260" r:id="rId4"/>
    <p:sldId id="261" r:id="rId5"/>
    <p:sldId id="263" r:id="rId6"/>
    <p:sldId id="264" r:id="rId7"/>
    <p:sldId id="282" r:id="rId8"/>
    <p:sldId id="281" r:id="rId9"/>
    <p:sldId id="273" r:id="rId10"/>
    <p:sldId id="276" r:id="rId11"/>
    <p:sldId id="277" r:id="rId12"/>
    <p:sldId id="278" r:id="rId13"/>
    <p:sldId id="283" r:id="rId14"/>
    <p:sldId id="271" r:id="rId15"/>
  </p:sldIdLst>
  <p:sldSz cx="9144000" cy="5143500" type="screen16x9"/>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3F7228"/>
    <a:srgbClr val="376725"/>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94660"/>
  </p:normalViewPr>
  <p:slideViewPr>
    <p:cSldViewPr snapToGrid="0" snapToObjects="1">
      <p:cViewPr varScale="1">
        <p:scale>
          <a:sx n="85" d="100"/>
          <a:sy n="85" d="100"/>
        </p:scale>
        <p:origin x="-72" y="-18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1860"/>
    </p:cViewPr>
  </p:sorterViewPr>
  <p:notesViewPr>
    <p:cSldViewPr snapToGrid="0" snapToObjects="1">
      <p:cViewPr>
        <p:scale>
          <a:sx n="100" d="100"/>
          <a:sy n="100" d="100"/>
        </p:scale>
        <p:origin x="-816" y="2520"/>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7AF89DC7-E7ED-A042-869E-28C5BAE8E98C}" type="datetimeFigureOut">
              <a:rPr lang="en-US" smtClean="0"/>
              <a:t>10/6/2015</a:t>
            </a:fld>
            <a:endParaRPr lang="en-US" dirty="0"/>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30FBC212-836B-AA43-ACBE-F3312534F44E}" type="slidenum">
              <a:rPr lang="en-US" smtClean="0"/>
              <a:t>‹#›</a:t>
            </a:fld>
            <a:endParaRPr lang="en-US" dirty="0"/>
          </a:p>
        </p:txBody>
      </p:sp>
    </p:spTree>
    <p:extLst>
      <p:ext uri="{BB962C8B-B14F-4D97-AF65-F5344CB8AC3E}">
        <p14:creationId xmlns:p14="http://schemas.microsoft.com/office/powerpoint/2010/main" val="11080561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890485F8-AAD5-46C2-B35F-E7DE964EBCC6}" type="datetimeFigureOut">
              <a:rPr lang="en-US" smtClean="0"/>
              <a:t>10/6/2015</a:t>
            </a:fld>
            <a:endParaRPr lang="en-US" dirty="0"/>
          </a:p>
        </p:txBody>
      </p:sp>
      <p:sp>
        <p:nvSpPr>
          <p:cNvPr id="4" name="Slide Image Placeholder 3"/>
          <p:cNvSpPr>
            <a:spLocks noGrp="1" noRot="1" noChangeAspect="1"/>
          </p:cNvSpPr>
          <p:nvPr>
            <p:ph type="sldImg" idx="2"/>
          </p:nvPr>
        </p:nvSpPr>
        <p:spPr>
          <a:xfrm>
            <a:off x="407988" y="698500"/>
            <a:ext cx="6207125" cy="3490913"/>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DEA5D929-22EB-4A7E-B37B-155838F9B600}" type="slidenum">
              <a:rPr lang="en-US" smtClean="0"/>
              <a:t>‹#›</a:t>
            </a:fld>
            <a:endParaRPr lang="en-US" dirty="0"/>
          </a:p>
        </p:txBody>
      </p:sp>
    </p:spTree>
    <p:extLst>
      <p:ext uri="{BB962C8B-B14F-4D97-AF65-F5344CB8AC3E}">
        <p14:creationId xmlns:p14="http://schemas.microsoft.com/office/powerpoint/2010/main" val="2611014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EA5D929-22EB-4A7E-B37B-155838F9B600}" type="slidenum">
              <a:rPr lang="en-US" smtClean="0"/>
              <a:t>1</a:t>
            </a:fld>
            <a:endParaRPr lang="en-US" dirty="0"/>
          </a:p>
        </p:txBody>
      </p:sp>
    </p:spTree>
    <p:extLst>
      <p:ext uri="{BB962C8B-B14F-4D97-AF65-F5344CB8AC3E}">
        <p14:creationId xmlns:p14="http://schemas.microsoft.com/office/powerpoint/2010/main" val="3130608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cs typeface="Arial" panose="020B0604020202020204" pitchFamily="34" charset="0"/>
              </a:rPr>
              <a:t>Today we’ll be discussing the new</a:t>
            </a:r>
            <a:r>
              <a:rPr lang="en-US" baseline="0" dirty="0" smtClean="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fiduciary proposal from the U.S. Department of Labor (i.e., the DOL) and its impact on the delivery of investment advice subject to ERISA’s fiduciary standards, as well as investment education that is free of these fiduciary obligations. </a:t>
            </a:r>
          </a:p>
          <a:p>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The government is very much committed to </a:t>
            </a:r>
            <a:r>
              <a:rPr lang="en-US" baseline="0" dirty="0" smtClean="0">
                <a:latin typeface="Arial" panose="020B0604020202020204" pitchFamily="34" charset="0"/>
                <a:cs typeface="Arial" panose="020B0604020202020204" pitchFamily="34" charset="0"/>
              </a:rPr>
              <a:t>rolling out this proposal</a:t>
            </a:r>
            <a:r>
              <a:rPr lang="en-US" dirty="0" smtClean="0">
                <a:latin typeface="Arial" panose="020B0604020202020204" pitchFamily="34" charset="0"/>
                <a:cs typeface="Arial" panose="020B0604020202020204" pitchFamily="34" charset="0"/>
              </a:rPr>
              <a:t>, and many have been calling it a </a:t>
            </a:r>
            <a:r>
              <a:rPr lang="en-US" baseline="0" dirty="0" smtClean="0">
                <a:latin typeface="Arial" panose="020B0604020202020204" pitchFamily="34" charset="0"/>
                <a:cs typeface="Arial" panose="020B0604020202020204" pitchFamily="34" charset="0"/>
              </a:rPr>
              <a:t>game changer for plans as well as retirement investment services in general. </a:t>
            </a:r>
            <a:r>
              <a:rPr lang="en-US" dirty="0" smtClean="0">
                <a:latin typeface="Arial" panose="020B0604020202020204" pitchFamily="34" charset="0"/>
                <a:cs typeface="Arial" panose="020B0604020202020204" pitchFamily="34" charset="0"/>
              </a:rPr>
              <a:t> The proposal</a:t>
            </a:r>
            <a:r>
              <a:rPr lang="en-US" baseline="0" dirty="0" smtClean="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is designed to make significant changes to how investments</a:t>
            </a:r>
            <a:r>
              <a:rPr lang="en-US" baseline="0" dirty="0" smtClean="0">
                <a:latin typeface="Arial" panose="020B0604020202020204" pitchFamily="34" charset="0"/>
                <a:cs typeface="Arial" panose="020B0604020202020204" pitchFamily="34" charset="0"/>
              </a:rPr>
              <a:t> and investment services are sold to retirement investors, by </a:t>
            </a:r>
            <a:r>
              <a:rPr lang="en-US" dirty="0" smtClean="0">
                <a:latin typeface="Arial" panose="020B0604020202020204" pitchFamily="34" charset="0"/>
                <a:cs typeface="Arial" panose="020B0604020202020204" pitchFamily="34" charset="0"/>
              </a:rPr>
              <a:t>broadening the scope of advisors who would be viewed as fiduciaries. The scope of the proposal is far-reaching, and it specifically</a:t>
            </a:r>
            <a:r>
              <a:rPr lang="en-US" baseline="0" dirty="0" smtClean="0">
                <a:latin typeface="Arial" panose="020B0604020202020204" pitchFamily="34" charset="0"/>
                <a:cs typeface="Arial" panose="020B0604020202020204" pitchFamily="34" charset="0"/>
              </a:rPr>
              <a:t> covers IRA owners as well as plan sponsors and participants.</a:t>
            </a:r>
          </a:p>
          <a:p>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I would first</a:t>
            </a:r>
            <a:r>
              <a:rPr lang="en-US" baseline="0" dirty="0" smtClean="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like to put the fiduciary proposal in context by discussing </a:t>
            </a:r>
            <a:r>
              <a:rPr lang="en-US" baseline="0" dirty="0" smtClean="0">
                <a:latin typeface="Arial" panose="020B0604020202020204" pitchFamily="34" charset="0"/>
                <a:cs typeface="Arial" panose="020B0604020202020204" pitchFamily="34" charset="0"/>
              </a:rPr>
              <a:t>the </a:t>
            </a:r>
            <a:r>
              <a:rPr lang="en-US" dirty="0" smtClean="0">
                <a:latin typeface="Arial" panose="020B0604020202020204" pitchFamily="34" charset="0"/>
                <a:cs typeface="Arial" panose="020B0604020202020204" pitchFamily="34" charset="0"/>
              </a:rPr>
              <a:t>existing rule.  Then we can turn to the proposal itself, which includes</a:t>
            </a:r>
            <a:r>
              <a:rPr lang="en-US" baseline="0" dirty="0" smtClean="0">
                <a:latin typeface="Arial" panose="020B0604020202020204" pitchFamily="34" charset="0"/>
                <a:cs typeface="Arial" panose="020B0604020202020204" pitchFamily="34" charset="0"/>
              </a:rPr>
              <a:t> a much broader </a:t>
            </a:r>
            <a:r>
              <a:rPr lang="en-US" dirty="0" smtClean="0">
                <a:latin typeface="Arial" panose="020B0604020202020204" pitchFamily="34" charset="0"/>
                <a:cs typeface="Arial" panose="020B0604020202020204" pitchFamily="34" charset="0"/>
              </a:rPr>
              <a:t>definition of what a fiduciary is.  After considering the inadequacy of the proposed BIC Exemption to enable advisors to deliver meaningful guidance to plan sponsors, we will then consider the proposed</a:t>
            </a:r>
            <a:r>
              <a:rPr lang="en-US" baseline="0" dirty="0" smtClean="0">
                <a:latin typeface="Arial" panose="020B0604020202020204" pitchFamily="34" charset="0"/>
                <a:cs typeface="Arial" panose="020B0604020202020204" pitchFamily="34" charset="0"/>
              </a:rPr>
              <a:t> carve-out for investment education.  Later on in the presentation, we’ll discuss the impact of the proposed rule change on IRA markets.  </a:t>
            </a:r>
            <a:endParaRPr lang="en-US" alt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EA5D929-22EB-4A7E-B37B-155838F9B600}" type="slidenum">
              <a:rPr lang="en-US" smtClean="0"/>
              <a:t>2</a:t>
            </a:fld>
            <a:endParaRPr lang="en-US" dirty="0"/>
          </a:p>
        </p:txBody>
      </p:sp>
    </p:spTree>
    <p:extLst>
      <p:ext uri="{BB962C8B-B14F-4D97-AF65-F5344CB8AC3E}">
        <p14:creationId xmlns:p14="http://schemas.microsoft.com/office/powerpoint/2010/main" val="331780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0" fontAlgn="base" hangingPunct="0">
              <a:spcBef>
                <a:spcPct val="30000"/>
              </a:spcBef>
              <a:spcAft>
                <a:spcPct val="0"/>
              </a:spcAft>
              <a:defRPr/>
            </a:pPr>
            <a:r>
              <a:rPr lang="en-US" dirty="0">
                <a:latin typeface="Arial" panose="020B0604020202020204" pitchFamily="34" charset="0"/>
                <a:cs typeface="Arial" panose="020B0604020202020204" pitchFamily="34" charset="0"/>
              </a:rPr>
              <a:t>If you are deemed to be providing any “investment advice” that relates to plan investments for a fee or other compensation, you are automatically deemed to be a fiduciary and subject to the high standard of care for plan fiduciaries under ERISA.  The existing DOL definition has a 5-prong test. In order to be deemed a fiduciary providing investment advice, the advisor needs to make investment recommendations relating to securities or other property, or give advice as to their value, on a regular basis.  There must also be a mutual understanding that the advice will serve as a primary basis for the plan’s investment decisions, and that the advice will be individualized to the particular needs of the plan.  </a:t>
            </a:r>
            <a:endParaRPr lang="en-US" dirty="0" smtClean="0">
              <a:latin typeface="Arial" panose="020B0604020202020204" pitchFamily="34" charset="0"/>
              <a:cs typeface="Arial" panose="020B0604020202020204" pitchFamily="34" charset="0"/>
            </a:endParaRPr>
          </a:p>
          <a:p>
            <a:pPr eaLnBrk="0" fontAlgn="base" hangingPunct="0">
              <a:spcBef>
                <a:spcPct val="30000"/>
              </a:spcBef>
              <a:spcAft>
                <a:spcPct val="0"/>
              </a:spcAft>
              <a:defRPr/>
            </a:pPr>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recent years, the DOL has taken the position that this definition is too narrow in today’s world, allowing many advisors to effectively provide advice without having to answer to the fiduciary standard of care under ERISA.  For example, an advisor could take the position that its advice is not provided on a </a:t>
            </a:r>
            <a:r>
              <a:rPr lang="en-US" u="sng" dirty="0">
                <a:latin typeface="Arial" panose="020B0604020202020204" pitchFamily="34" charset="0"/>
                <a:cs typeface="Arial" panose="020B0604020202020204" pitchFamily="34" charset="0"/>
              </a:rPr>
              <a:t>regular basis</a:t>
            </a:r>
            <a:r>
              <a:rPr lang="en-US" dirty="0">
                <a:latin typeface="Arial" panose="020B0604020202020204" pitchFamily="34" charset="0"/>
                <a:cs typeface="Arial" panose="020B0604020202020204" pitchFamily="34" charset="0"/>
              </a:rPr>
              <a:t>, giving the advisor a way to escape any fiduciary responsibilities under ERISA.  </a:t>
            </a:r>
            <a:r>
              <a:rPr lang="en-US" dirty="0" smtClean="0">
                <a:latin typeface="Arial" panose="020B0604020202020204" pitchFamily="34" charset="0"/>
                <a:cs typeface="Arial" panose="020B0604020202020204" pitchFamily="34" charset="0"/>
              </a:rPr>
              <a:t>Similarly, the advisor could argue that there is no mutual understanding that the advisor’s recommendations will serve as the primary basis for the plan’s investment decisions.  Therefore</a:t>
            </a:r>
            <a:r>
              <a:rPr lang="en-US" dirty="0">
                <a:latin typeface="Arial" panose="020B0604020202020204" pitchFamily="34" charset="0"/>
                <a:cs typeface="Arial" panose="020B0604020202020204" pitchFamily="34" charset="0"/>
              </a:rPr>
              <a:t>, the DOL has been seeking to expand the definition considerably to include a much broader group of advisors.    </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DEA5D929-22EB-4A7E-B37B-155838F9B600}" type="slidenum">
              <a:rPr lang="en-US" smtClean="0"/>
              <a:t>3</a:t>
            </a:fld>
            <a:endParaRPr lang="en-US" dirty="0"/>
          </a:p>
        </p:txBody>
      </p:sp>
    </p:spTree>
    <p:extLst>
      <p:ext uri="{BB962C8B-B14F-4D97-AF65-F5344CB8AC3E}">
        <p14:creationId xmlns:p14="http://schemas.microsoft.com/office/powerpoint/2010/main" val="331780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charset="0"/>
              </a:rPr>
              <a:t>As with the existing fiduciary rule, under the DOL proposal, a person providing “investment advice” for compensation would still be viewed as a fiduciary.</a:t>
            </a:r>
          </a:p>
          <a:p>
            <a:endParaRPr lang="en-US" dirty="0">
              <a:latin typeface="Arial" charset="0"/>
            </a:endParaRPr>
          </a:p>
          <a:p>
            <a:r>
              <a:rPr lang="en-US" dirty="0" smtClean="0">
                <a:latin typeface="Arial" charset="0"/>
              </a:rPr>
              <a:t>But under </a:t>
            </a:r>
            <a:r>
              <a:rPr lang="en-US" dirty="0">
                <a:latin typeface="Arial" charset="0"/>
              </a:rPr>
              <a:t>the new DOL proposal, the definition of “investment advice” has been broadened considerably.  As proposed, there is a 4-prong definition.  Under the 1</a:t>
            </a:r>
            <a:r>
              <a:rPr lang="en-US" baseline="30000" dirty="0">
                <a:latin typeface="Arial" charset="0"/>
              </a:rPr>
              <a:t>st</a:t>
            </a:r>
            <a:r>
              <a:rPr lang="en-US" dirty="0">
                <a:latin typeface="Arial" charset="0"/>
              </a:rPr>
              <a:t> prong, “investment advice” would include recommendations that fall under certain covered categories of advice.  As with the existing rule, it would cover recommendations relating to securities or other property.  The DOL has clarified that it would also cover rollover recommendations.  In addition, it would covers recommendations for hiring investment managers as well as giving financial valuations or appraisals of investments.  It would also cover recommendations to hire an advisor who provides any of the above three services for compensation.  For example, if you have an advisor who recommends a second advisor that provides plan advisory services for a referral fee, both advisors would be deemed to be making covered recommendations.  The 2</a:t>
            </a:r>
            <a:r>
              <a:rPr lang="en-US" baseline="30000" dirty="0">
                <a:latin typeface="Arial" charset="0"/>
              </a:rPr>
              <a:t>nd</a:t>
            </a:r>
            <a:r>
              <a:rPr lang="en-US" dirty="0">
                <a:latin typeface="Arial" charset="0"/>
              </a:rPr>
              <a:t>, 3</a:t>
            </a:r>
            <a:r>
              <a:rPr lang="en-US" baseline="30000" dirty="0">
                <a:latin typeface="Arial" charset="0"/>
              </a:rPr>
              <a:t>rd</a:t>
            </a:r>
            <a:r>
              <a:rPr lang="en-US" dirty="0">
                <a:latin typeface="Arial" charset="0"/>
              </a:rPr>
              <a:t> and 4</a:t>
            </a:r>
            <a:r>
              <a:rPr lang="en-US" baseline="30000" dirty="0">
                <a:latin typeface="Arial" charset="0"/>
              </a:rPr>
              <a:t>th</a:t>
            </a:r>
            <a:r>
              <a:rPr lang="en-US" dirty="0">
                <a:latin typeface="Arial" charset="0"/>
              </a:rPr>
              <a:t> prongs of the definition are related. As proposed, for an investment recommendation to count as investment advice, there would merely need to be an understanding that the advice will be individualized </a:t>
            </a:r>
            <a:r>
              <a:rPr lang="en-US" u="sng" dirty="0">
                <a:latin typeface="Arial" charset="0"/>
              </a:rPr>
              <a:t>or specifically directed to the client</a:t>
            </a:r>
            <a:r>
              <a:rPr lang="en-US" dirty="0">
                <a:latin typeface="Arial" charset="0"/>
              </a:rPr>
              <a:t> for its consideration. </a:t>
            </a:r>
            <a:r>
              <a:rPr lang="en-US" dirty="0" smtClean="0">
                <a:latin typeface="Arial" charset="0"/>
              </a:rPr>
              <a:t> Unlike the existing definition, there no longer needs to be a </a:t>
            </a:r>
            <a:r>
              <a:rPr lang="en-US" u="sng" dirty="0" smtClean="0">
                <a:latin typeface="Arial" charset="0"/>
              </a:rPr>
              <a:t>mutual understanding </a:t>
            </a:r>
            <a:r>
              <a:rPr lang="en-US" dirty="0" smtClean="0">
                <a:latin typeface="Arial" charset="0"/>
              </a:rPr>
              <a:t>between the parties that the advice will be </a:t>
            </a:r>
            <a:r>
              <a:rPr lang="en-US" u="sng" dirty="0" smtClean="0">
                <a:latin typeface="Arial" charset="0"/>
              </a:rPr>
              <a:t>individualized</a:t>
            </a:r>
            <a:r>
              <a:rPr lang="en-US" dirty="0">
                <a:latin typeface="Arial" charset="0"/>
              </a:rPr>
              <a:t> </a:t>
            </a:r>
            <a:r>
              <a:rPr lang="en-US" dirty="0" smtClean="0">
                <a:latin typeface="Arial" charset="0"/>
              </a:rPr>
              <a:t>and that it will serve as a </a:t>
            </a:r>
            <a:r>
              <a:rPr lang="en-US" u="sng" dirty="0" smtClean="0">
                <a:latin typeface="Arial" charset="0"/>
              </a:rPr>
              <a:t>primary basis </a:t>
            </a:r>
            <a:r>
              <a:rPr lang="en-US" dirty="0" smtClean="0">
                <a:latin typeface="Arial" charset="0"/>
              </a:rPr>
              <a:t>for plan decisions.</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EA5D929-22EB-4A7E-B37B-155838F9B600}" type="slidenum">
              <a:rPr lang="en-US" smtClean="0"/>
              <a:t>4</a:t>
            </a:fld>
            <a:endParaRPr lang="en-US" dirty="0"/>
          </a:p>
        </p:txBody>
      </p:sp>
    </p:spTree>
    <p:extLst>
      <p:ext uri="{BB962C8B-B14F-4D97-AF65-F5344CB8AC3E}">
        <p14:creationId xmlns:p14="http://schemas.microsoft.com/office/powerpoint/2010/main" val="331780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90550" y="4421823"/>
            <a:ext cx="5867400" cy="4189095"/>
          </a:xfrm>
        </p:spPr>
        <p:txBody>
          <a:bodyPr/>
          <a:lstStyle/>
          <a:p>
            <a:r>
              <a:rPr lang="en-US" altLang="en-US" sz="1050" dirty="0" smtClean="0">
                <a:latin typeface="Arial" panose="020B0604020202020204" pitchFamily="34" charset="0"/>
                <a:cs typeface="Arial" panose="020B0604020202020204" pitchFamily="34" charset="0"/>
              </a:rPr>
              <a:t>In recognition of the broad scope of the proposed fiduciary rule and “investment advice” definition, the DOL proposal includes 6 carve-outs from the fiduciary definition.  So long as you fall under one of these 6 categories, you will not be deemed to be a fiduciary even when providing investment-related recommendations to retirement clients.  As I will discuss in just a minute, investment education is one of these carve-outs from the proposed definition of investment advice. </a:t>
            </a:r>
          </a:p>
          <a:p>
            <a:endParaRPr lang="en-US" altLang="en-US" sz="1050" dirty="0">
              <a:latin typeface="Arial" panose="020B0604020202020204" pitchFamily="34" charset="0"/>
              <a:cs typeface="Arial" panose="020B0604020202020204" pitchFamily="34" charset="0"/>
            </a:endParaRPr>
          </a:p>
          <a:p>
            <a:r>
              <a:rPr lang="en-US" altLang="en-US" sz="1050" dirty="0">
                <a:latin typeface="Arial" panose="020B0604020202020204" pitchFamily="34" charset="0"/>
                <a:cs typeface="Arial" panose="020B0604020202020204" pitchFamily="34" charset="0"/>
              </a:rPr>
              <a:t>The proposed Best Interest Class Exemption (which I am going to refer to as the “BIC” Exemption for short) </a:t>
            </a:r>
            <a:r>
              <a:rPr lang="en-US" altLang="en-US" sz="1050" dirty="0" smtClean="0">
                <a:latin typeface="Arial" panose="020B0604020202020204" pitchFamily="34" charset="0"/>
                <a:cs typeface="Arial" panose="020B0604020202020204" pitchFamily="34" charset="0"/>
              </a:rPr>
              <a:t>constitutes another relief mechanism.  It is </a:t>
            </a:r>
            <a:r>
              <a:rPr lang="en-US" altLang="en-US" sz="1050" dirty="0">
                <a:latin typeface="Arial" panose="020B0604020202020204" pitchFamily="34" charset="0"/>
                <a:cs typeface="Arial" panose="020B0604020202020204" pitchFamily="34" charset="0"/>
              </a:rPr>
              <a:t>designed to </a:t>
            </a:r>
            <a:r>
              <a:rPr lang="en-US" altLang="en-US" sz="1050" dirty="0" smtClean="0">
                <a:latin typeface="Arial" panose="020B0604020202020204" pitchFamily="34" charset="0"/>
                <a:cs typeface="Arial" panose="020B0604020202020204" pitchFamily="34" charset="0"/>
              </a:rPr>
              <a:t>enable the </a:t>
            </a:r>
            <a:r>
              <a:rPr lang="en-US" altLang="en-US" sz="1050" dirty="0">
                <a:latin typeface="Arial" panose="020B0604020202020204" pitchFamily="34" charset="0"/>
                <a:cs typeface="Arial" panose="020B0604020202020204" pitchFamily="34" charset="0"/>
              </a:rPr>
              <a:t>proposed regulation’s expanded class of fiduciary advisors </a:t>
            </a:r>
            <a:r>
              <a:rPr lang="en-US" altLang="en-US" sz="1050" dirty="0" smtClean="0">
                <a:latin typeface="Arial" panose="020B0604020202020204" pitchFamily="34" charset="0"/>
                <a:cs typeface="Arial" panose="020B0604020202020204" pitchFamily="34" charset="0"/>
              </a:rPr>
              <a:t>to </a:t>
            </a:r>
            <a:r>
              <a:rPr lang="en-US" altLang="en-US" sz="1050" dirty="0">
                <a:latin typeface="Arial" panose="020B0604020202020204" pitchFamily="34" charset="0"/>
                <a:cs typeface="Arial" panose="020B0604020202020204" pitchFamily="34" charset="0"/>
              </a:rPr>
              <a:t>earn variable compensation, such as commissions, from </a:t>
            </a:r>
            <a:r>
              <a:rPr lang="en-US" altLang="en-US" sz="1050" dirty="0" smtClean="0">
                <a:latin typeface="Arial" panose="020B0604020202020204" pitchFamily="34" charset="0"/>
                <a:cs typeface="Arial" panose="020B0604020202020204" pitchFamily="34" charset="0"/>
              </a:rPr>
              <a:t>plan and IRA </a:t>
            </a:r>
            <a:r>
              <a:rPr lang="en-US" altLang="en-US" sz="1050" dirty="0">
                <a:latin typeface="Arial" panose="020B0604020202020204" pitchFamily="34" charset="0"/>
                <a:cs typeface="Arial" panose="020B0604020202020204" pitchFamily="34" charset="0"/>
              </a:rPr>
              <a:t>clients. </a:t>
            </a:r>
            <a:r>
              <a:rPr lang="en-US" sz="1050" dirty="0">
                <a:latin typeface="Arial" charset="0"/>
              </a:rPr>
              <a:t>The BIC Exemption has 4 major </a:t>
            </a:r>
            <a:r>
              <a:rPr lang="en-US" sz="1050" dirty="0" smtClean="0">
                <a:latin typeface="Arial" charset="0"/>
              </a:rPr>
              <a:t>requirements.  </a:t>
            </a:r>
            <a:r>
              <a:rPr lang="en-US" sz="1050" u="sng" dirty="0">
                <a:latin typeface="Arial" charset="0"/>
              </a:rPr>
              <a:t>First</a:t>
            </a:r>
            <a:r>
              <a:rPr lang="en-US" sz="1050" dirty="0">
                <a:latin typeface="Arial" charset="0"/>
              </a:rPr>
              <a:t>, the advisor must enter into a written contract with the retirement client, and this required contract must include certain mandatory terms.  </a:t>
            </a:r>
            <a:r>
              <a:rPr lang="en-US" sz="1050" dirty="0" smtClean="0">
                <a:latin typeface="Arial" charset="0"/>
              </a:rPr>
              <a:t>This contract must be in place before any advice is given.  </a:t>
            </a:r>
            <a:r>
              <a:rPr lang="en-US" sz="1050" u="sng" dirty="0" smtClean="0">
                <a:latin typeface="Arial" charset="0"/>
              </a:rPr>
              <a:t>Second</a:t>
            </a:r>
            <a:r>
              <a:rPr lang="en-US" sz="1050" dirty="0">
                <a:latin typeface="Arial" charset="0"/>
              </a:rPr>
              <a:t>, comprehensive disclosures must be provided to the client.  </a:t>
            </a:r>
            <a:r>
              <a:rPr lang="en-US" sz="1050" u="sng" dirty="0">
                <a:latin typeface="Arial" charset="0"/>
              </a:rPr>
              <a:t>Third</a:t>
            </a:r>
            <a:r>
              <a:rPr lang="en-US" sz="1050" dirty="0">
                <a:latin typeface="Arial" charset="0"/>
              </a:rPr>
              <a:t>, the range of investments available through the advisor must be broad enough to enable the advisor to make recommendations with respect to all of the asset classes that are reasonably necessary to serve the best interests of the client.  </a:t>
            </a:r>
            <a:r>
              <a:rPr lang="en-US" sz="1050" u="sng" dirty="0">
                <a:latin typeface="Arial" charset="0"/>
              </a:rPr>
              <a:t>Lastly</a:t>
            </a:r>
            <a:r>
              <a:rPr lang="en-US" sz="1050" dirty="0">
                <a:latin typeface="Arial" charset="0"/>
              </a:rPr>
              <a:t>, to comply with the BIC Exemption, the advice provided by the advisor must be limited to covered investment products only.  </a:t>
            </a:r>
            <a:endParaRPr lang="en-US" sz="1050" dirty="0" smtClean="0">
              <a:latin typeface="Arial" charset="0"/>
            </a:endParaRPr>
          </a:p>
          <a:p>
            <a:endParaRPr lang="en-US" altLang="en-US" sz="1050" dirty="0">
              <a:latin typeface="Arial" charset="0"/>
              <a:cs typeface="Arial" panose="020B0604020202020204" pitchFamily="34" charset="0"/>
            </a:endParaRPr>
          </a:p>
          <a:p>
            <a:r>
              <a:rPr lang="en-US" altLang="en-US" sz="1050" dirty="0" smtClean="0">
                <a:latin typeface="Arial" charset="0"/>
                <a:cs typeface="Arial" panose="020B0604020202020204" pitchFamily="34" charset="0"/>
              </a:rPr>
              <a:t>As you might imagine, the high compliance costs of the BIC Exemption may encourage advisors to stop serving retirement clients.  Alternatively, it could motivate them to charge a </a:t>
            </a:r>
            <a:r>
              <a:rPr lang="en-US" altLang="en-US" sz="1050" dirty="0">
                <a:latin typeface="Arial" charset="0"/>
                <a:cs typeface="Arial" panose="020B0604020202020204" pitchFamily="34" charset="0"/>
              </a:rPr>
              <a:t> </a:t>
            </a:r>
            <a:r>
              <a:rPr lang="en-US" altLang="en-US" sz="1050" dirty="0" smtClean="0">
                <a:latin typeface="Arial" charset="0"/>
                <a:cs typeface="Arial" panose="020B0604020202020204" pitchFamily="34" charset="0"/>
              </a:rPr>
              <a:t>level asset-based fee that is higher than variable commissions that would otherwise be received.  Because of he BIC Exemption’s deficiencies, there will be significant pressure to qualify under one of the carve-outs from fiduciary status, the most broadly available of which is the investment education carve-out.</a:t>
            </a:r>
            <a:endParaRPr lang="en-US" altLang="en-US" sz="105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DEA5D929-22EB-4A7E-B37B-155838F9B600}" type="slidenum">
              <a:rPr lang="en-US" smtClean="0"/>
              <a:t>5</a:t>
            </a:fld>
            <a:endParaRPr lang="en-US" dirty="0"/>
          </a:p>
        </p:txBody>
      </p:sp>
    </p:spTree>
    <p:extLst>
      <p:ext uri="{BB962C8B-B14F-4D97-AF65-F5344CB8AC3E}">
        <p14:creationId xmlns:p14="http://schemas.microsoft.com/office/powerpoint/2010/main" val="331780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altLang="en-US" dirty="0" smtClean="0">
                <a:latin typeface="Arial" panose="020B0604020202020204" pitchFamily="34" charset="0"/>
                <a:cs typeface="Arial" panose="020B0604020202020204" pitchFamily="34" charset="0"/>
              </a:rPr>
              <a:t>The </a:t>
            </a:r>
            <a:r>
              <a:rPr lang="en-US" altLang="en-US" dirty="0">
                <a:latin typeface="Arial" panose="020B0604020202020204" pitchFamily="34" charset="0"/>
                <a:cs typeface="Arial" panose="020B0604020202020204" pitchFamily="34" charset="0"/>
              </a:rPr>
              <a:t>existing safe harbor for non-fiduciary investment education under DOL Interpretive Bulletin </a:t>
            </a:r>
            <a:r>
              <a:rPr lang="en-US" altLang="en-US" dirty="0" smtClean="0">
                <a:latin typeface="Arial" panose="020B0604020202020204" pitchFamily="34" charset="0"/>
                <a:cs typeface="Arial" panose="020B0604020202020204" pitchFamily="34" charset="0"/>
              </a:rPr>
              <a:t>96-1 covers </a:t>
            </a:r>
            <a:r>
              <a:rPr lang="en-US" altLang="en-US" dirty="0">
                <a:latin typeface="Arial" panose="020B0604020202020204" pitchFamily="34" charset="0"/>
                <a:cs typeface="Arial" panose="020B0604020202020204" pitchFamily="34" charset="0"/>
              </a:rPr>
              <a:t>4 categories of investment-related </a:t>
            </a:r>
            <a:r>
              <a:rPr lang="en-US" altLang="en-US" dirty="0" smtClean="0">
                <a:latin typeface="Arial" panose="020B0604020202020204" pitchFamily="34" charset="0"/>
                <a:cs typeface="Arial" panose="020B0604020202020204" pitchFamily="34" charset="0"/>
              </a:rPr>
              <a:t>information </a:t>
            </a:r>
            <a:r>
              <a:rPr lang="en-US" altLang="en-US" dirty="0">
                <a:latin typeface="Arial" panose="020B0604020202020204" pitchFamily="34" charset="0"/>
                <a:cs typeface="Arial" panose="020B0604020202020204" pitchFamily="34" charset="0"/>
              </a:rPr>
              <a:t>that may be provided to retirement clients as education without triggering fiduciary status.  They include </a:t>
            </a:r>
            <a:r>
              <a:rPr lang="en-US" altLang="en-US" dirty="0" smtClean="0">
                <a:latin typeface="Arial" panose="020B0604020202020204" pitchFamily="34" charset="0"/>
                <a:cs typeface="Arial" panose="020B0604020202020204" pitchFamily="34" charset="0"/>
              </a:rPr>
              <a:t>(i) plan </a:t>
            </a:r>
            <a:r>
              <a:rPr lang="en-US" altLang="en-US" dirty="0">
                <a:latin typeface="Arial" panose="020B0604020202020204" pitchFamily="34" charset="0"/>
                <a:cs typeface="Arial" panose="020B0604020202020204" pitchFamily="34" charset="0"/>
              </a:rPr>
              <a:t>information; </a:t>
            </a:r>
            <a:r>
              <a:rPr lang="en-US" altLang="en-US" dirty="0" smtClean="0">
                <a:latin typeface="Arial" panose="020B0604020202020204" pitchFamily="34" charset="0"/>
                <a:cs typeface="Arial" panose="020B0604020202020204" pitchFamily="34" charset="0"/>
              </a:rPr>
              <a:t>(ii) general </a:t>
            </a:r>
            <a:r>
              <a:rPr lang="en-US" altLang="en-US" dirty="0">
                <a:latin typeface="Arial" panose="020B0604020202020204" pitchFamily="34" charset="0"/>
                <a:cs typeface="Arial" panose="020B0604020202020204" pitchFamily="34" charset="0"/>
              </a:rPr>
              <a:t>financial, investment and retirement information; </a:t>
            </a:r>
            <a:r>
              <a:rPr lang="en-US" altLang="en-US" dirty="0" smtClean="0">
                <a:latin typeface="Arial" panose="020B0604020202020204" pitchFamily="34" charset="0"/>
                <a:cs typeface="Arial" panose="020B0604020202020204" pitchFamily="34" charset="0"/>
              </a:rPr>
              <a:t>(iii) asset </a:t>
            </a:r>
            <a:r>
              <a:rPr lang="en-US" altLang="en-US" dirty="0">
                <a:latin typeface="Arial" panose="020B0604020202020204" pitchFamily="34" charset="0"/>
                <a:cs typeface="Arial" panose="020B0604020202020204" pitchFamily="34" charset="0"/>
              </a:rPr>
              <a:t>allocation models; and </a:t>
            </a:r>
            <a:endParaRPr lang="en-US" altLang="en-US" dirty="0" smtClean="0">
              <a:latin typeface="Arial" panose="020B0604020202020204" pitchFamily="34" charset="0"/>
              <a:cs typeface="Arial" panose="020B0604020202020204" pitchFamily="34" charset="0"/>
            </a:endParaRPr>
          </a:p>
          <a:p>
            <a:pPr>
              <a:spcBef>
                <a:spcPct val="0"/>
              </a:spcBef>
            </a:pPr>
            <a:r>
              <a:rPr lang="en-US" altLang="en-US" dirty="0" smtClean="0">
                <a:latin typeface="Arial" panose="020B0604020202020204" pitchFamily="34" charset="0"/>
                <a:cs typeface="Arial" panose="020B0604020202020204" pitchFamily="34" charset="0"/>
              </a:rPr>
              <a:t>(iv) interactive </a:t>
            </a:r>
            <a:r>
              <a:rPr lang="en-US" altLang="en-US" dirty="0">
                <a:latin typeface="Arial" panose="020B0604020202020204" pitchFamily="34" charset="0"/>
                <a:cs typeface="Arial" panose="020B0604020202020204" pitchFamily="34" charset="0"/>
              </a:rPr>
              <a:t>investment </a:t>
            </a:r>
            <a:r>
              <a:rPr lang="en-US" altLang="en-US" dirty="0" smtClean="0">
                <a:latin typeface="Arial" panose="020B0604020202020204" pitchFamily="34" charset="0"/>
                <a:cs typeface="Arial" panose="020B0604020202020204" pitchFamily="34" charset="0"/>
              </a:rPr>
              <a:t>materials, </a:t>
            </a:r>
            <a:r>
              <a:rPr lang="en-US" altLang="en-US" dirty="0">
                <a:latin typeface="Arial" panose="020B0604020202020204" pitchFamily="34" charset="0"/>
                <a:cs typeface="Arial" panose="020B0604020202020204" pitchFamily="34" charset="0"/>
              </a:rPr>
              <a:t>such as retirement calculators and questionnaires</a:t>
            </a:r>
            <a:r>
              <a:rPr lang="en-US" altLang="en-US" dirty="0" smtClean="0">
                <a:latin typeface="Arial" panose="020B0604020202020204" pitchFamily="34" charset="0"/>
                <a:cs typeface="Arial" panose="020B0604020202020204" pitchFamily="34" charset="0"/>
              </a:rPr>
              <a:t>. Asset </a:t>
            </a:r>
            <a:r>
              <a:rPr lang="en-US" altLang="en-US" dirty="0">
                <a:latin typeface="Arial" panose="020B0604020202020204" pitchFamily="34" charset="0"/>
                <a:cs typeface="Arial" panose="020B0604020202020204" pitchFamily="34" charset="0"/>
              </a:rPr>
              <a:t>allocation models and interactive investment materials may refer to specific investment alternatives available under a plan, so long as certain disclaimers are included with these materials clarifying that other investment alternatives in the same asset class may be available under the </a:t>
            </a:r>
            <a:r>
              <a:rPr lang="en-US" altLang="en-US" dirty="0" smtClean="0">
                <a:latin typeface="Arial" panose="020B0604020202020204" pitchFamily="34" charset="0"/>
                <a:cs typeface="Arial" panose="020B0604020202020204" pitchFamily="34" charset="0"/>
              </a:rPr>
              <a:t>plan and indicating where information on these investment alternatives may be obtained. </a:t>
            </a:r>
            <a:r>
              <a:rPr lang="en-US" altLang="en-US" dirty="0">
                <a:latin typeface="Arial" panose="020B0604020202020204" pitchFamily="34" charset="0"/>
                <a:cs typeface="Arial" panose="020B0604020202020204" pitchFamily="34" charset="0"/>
              </a:rPr>
              <a:t>T</a:t>
            </a:r>
            <a:r>
              <a:rPr lang="en-US" altLang="en-US" dirty="0" smtClean="0">
                <a:latin typeface="Arial" panose="020B0604020202020204" pitchFamily="34" charset="0"/>
                <a:cs typeface="Arial" panose="020B0604020202020204" pitchFamily="34" charset="0"/>
              </a:rPr>
              <a:t>his </a:t>
            </a:r>
            <a:r>
              <a:rPr lang="en-US" altLang="en-US" dirty="0">
                <a:latin typeface="Arial" panose="020B0604020202020204" pitchFamily="34" charset="0"/>
                <a:cs typeface="Arial" panose="020B0604020202020204" pitchFamily="34" charset="0"/>
              </a:rPr>
              <a:t>relief only applies to participant education and does not extend to communications with plan sponsors. </a:t>
            </a:r>
            <a:endParaRPr lang="en-US" altLang="en-US"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DEA5D929-22EB-4A7E-B37B-155838F9B600}" type="slidenum">
              <a:rPr lang="en-US" smtClean="0"/>
              <a:t>6</a:t>
            </a:fld>
            <a:endParaRPr lang="en-US" dirty="0"/>
          </a:p>
        </p:txBody>
      </p:sp>
    </p:spTree>
    <p:extLst>
      <p:ext uri="{BB962C8B-B14F-4D97-AF65-F5344CB8AC3E}">
        <p14:creationId xmlns:p14="http://schemas.microsoft.com/office/powerpoint/2010/main" val="331780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altLang="en-US" sz="1100" dirty="0">
                <a:latin typeface="Arial" panose="020B0604020202020204" pitchFamily="34" charset="0"/>
                <a:cs typeface="Arial" panose="020B0604020202020204" pitchFamily="34" charset="0"/>
              </a:rPr>
              <a:t>The proposed carve-out from the proposed fiduciary advice rule for investment education  is based on the existing safe harbor </a:t>
            </a:r>
            <a:r>
              <a:rPr lang="en-US" altLang="en-US" sz="1100" dirty="0" smtClean="0">
                <a:latin typeface="Arial" panose="020B0604020202020204" pitchFamily="34" charset="0"/>
                <a:cs typeface="Arial" panose="020B0604020202020204" pitchFamily="34" charset="0"/>
              </a:rPr>
              <a:t>we have just discussed.  </a:t>
            </a:r>
            <a:r>
              <a:rPr lang="en-US" altLang="en-US" sz="1100" dirty="0">
                <a:latin typeface="Arial" panose="020B0604020202020204" pitchFamily="34" charset="0"/>
                <a:cs typeface="Arial" panose="020B0604020202020204" pitchFamily="34" charset="0"/>
              </a:rPr>
              <a:t>Consistent with the current safe harbor, there are 4 categories of investment-related guidance that may be provided to retirement clients as education without </a:t>
            </a:r>
            <a:r>
              <a:rPr lang="en-US" altLang="en-US" sz="1100" dirty="0" smtClean="0">
                <a:latin typeface="Arial" panose="020B0604020202020204" pitchFamily="34" charset="0"/>
                <a:cs typeface="Arial" panose="020B0604020202020204" pitchFamily="34" charset="0"/>
              </a:rPr>
              <a:t>resulting in </a:t>
            </a:r>
            <a:r>
              <a:rPr lang="en-US" altLang="en-US" sz="1100" dirty="0">
                <a:latin typeface="Arial" panose="020B0604020202020204" pitchFamily="34" charset="0"/>
                <a:cs typeface="Arial" panose="020B0604020202020204" pitchFamily="34" charset="0"/>
              </a:rPr>
              <a:t>fiduciary status.  They include plan information; general financial, investment and retirement information; asset allocation models; and interactive investment materials such as retirement calculators and questionnaires.</a:t>
            </a:r>
          </a:p>
          <a:p>
            <a:pPr>
              <a:spcBef>
                <a:spcPct val="0"/>
              </a:spcBef>
            </a:pPr>
            <a:r>
              <a:rPr lang="en-US" altLang="en-US" sz="1100" dirty="0">
                <a:latin typeface="Arial" panose="020B0604020202020204" pitchFamily="34" charset="0"/>
                <a:cs typeface="Arial" panose="020B0604020202020204" pitchFamily="34" charset="0"/>
              </a:rPr>
              <a:t> </a:t>
            </a:r>
          </a:p>
          <a:p>
            <a:pPr>
              <a:spcBef>
                <a:spcPct val="0"/>
              </a:spcBef>
            </a:pPr>
            <a:r>
              <a:rPr lang="en-US" altLang="en-US" sz="1100" dirty="0" smtClean="0">
                <a:latin typeface="Arial" panose="020B0604020202020204" pitchFamily="34" charset="0"/>
                <a:cs typeface="Arial" panose="020B0604020202020204" pitchFamily="34" charset="0"/>
              </a:rPr>
              <a:t>The proposed </a:t>
            </a:r>
            <a:r>
              <a:rPr lang="en-US" altLang="en-US" sz="1100" dirty="0">
                <a:latin typeface="Arial" panose="020B0604020202020204" pitchFamily="34" charset="0"/>
                <a:cs typeface="Arial" panose="020B0604020202020204" pitchFamily="34" charset="0"/>
              </a:rPr>
              <a:t>carve-out </a:t>
            </a:r>
            <a:r>
              <a:rPr lang="en-US" altLang="en-US" sz="1100" dirty="0" smtClean="0">
                <a:latin typeface="Arial" panose="020B0604020202020204" pitchFamily="34" charset="0"/>
                <a:cs typeface="Arial" panose="020B0604020202020204" pitchFamily="34" charset="0"/>
              </a:rPr>
              <a:t>expands the scope of the recipients of investment education.  Instead of being limited to communications with plan participants, information delivered </a:t>
            </a:r>
            <a:r>
              <a:rPr lang="en-US" altLang="en-US" sz="1100" dirty="0">
                <a:latin typeface="Arial" panose="020B0604020202020204" pitchFamily="34" charset="0"/>
                <a:cs typeface="Arial" panose="020B0604020202020204" pitchFamily="34" charset="0"/>
              </a:rPr>
              <a:t>to plan sponsors and IRA owners </a:t>
            </a:r>
            <a:r>
              <a:rPr lang="en-US" altLang="en-US" sz="1100" dirty="0" smtClean="0">
                <a:latin typeface="Arial" panose="020B0604020202020204" pitchFamily="34" charset="0"/>
                <a:cs typeface="Arial" panose="020B0604020202020204" pitchFamily="34" charset="0"/>
              </a:rPr>
              <a:t>will also be covered.  The </a:t>
            </a:r>
            <a:r>
              <a:rPr lang="en-US" altLang="en-US" sz="1100" dirty="0">
                <a:latin typeface="Arial" panose="020B0604020202020204" pitchFamily="34" charset="0"/>
                <a:cs typeface="Arial" panose="020B0604020202020204" pitchFamily="34" charset="0"/>
              </a:rPr>
              <a:t>carve-out also expands the scope of non-fiduciary education </a:t>
            </a:r>
            <a:r>
              <a:rPr lang="en-US" altLang="en-US" sz="1100" dirty="0" smtClean="0">
                <a:latin typeface="Arial" panose="020B0604020202020204" pitchFamily="34" charset="0"/>
                <a:cs typeface="Arial" panose="020B0604020202020204" pitchFamily="34" charset="0"/>
              </a:rPr>
              <a:t>by </a:t>
            </a:r>
            <a:r>
              <a:rPr lang="en-US" altLang="en-US" sz="1100" dirty="0">
                <a:latin typeface="Arial" panose="020B0604020202020204" pitchFamily="34" charset="0"/>
                <a:cs typeface="Arial" panose="020B0604020202020204" pitchFamily="34" charset="0"/>
              </a:rPr>
              <a:t>also covering guidance for assessing retirement income needs and strategies for managing assets in retirement.  </a:t>
            </a:r>
          </a:p>
          <a:p>
            <a:pPr>
              <a:spcBef>
                <a:spcPct val="0"/>
              </a:spcBef>
            </a:pPr>
            <a:r>
              <a:rPr lang="en-US" altLang="en-US" sz="1100" dirty="0">
                <a:latin typeface="Arial" panose="020B0604020202020204" pitchFamily="34" charset="0"/>
                <a:cs typeface="Arial" panose="020B0604020202020204" pitchFamily="34" charset="0"/>
              </a:rPr>
              <a:t> </a:t>
            </a:r>
          </a:p>
          <a:p>
            <a:r>
              <a:rPr lang="en-US" altLang="en-US" sz="1100" dirty="0" smtClean="0">
                <a:latin typeface="Arial" panose="020B0604020202020204" pitchFamily="34" charset="0"/>
                <a:cs typeface="Arial" panose="020B0604020202020204" pitchFamily="34" charset="0"/>
              </a:rPr>
              <a:t>There are also new limitations.  In </a:t>
            </a:r>
            <a:r>
              <a:rPr lang="en-US" altLang="en-US" sz="1100" dirty="0">
                <a:latin typeface="Arial" panose="020B0604020202020204" pitchFamily="34" charset="0"/>
                <a:cs typeface="Arial" panose="020B0604020202020204" pitchFamily="34" charset="0"/>
              </a:rPr>
              <a:t>order to qualify for this carve-out, </a:t>
            </a:r>
            <a:r>
              <a:rPr lang="en-US" altLang="en-US" sz="1100" dirty="0" smtClean="0">
                <a:latin typeface="Arial" panose="020B0604020202020204" pitchFamily="34" charset="0"/>
                <a:cs typeface="Arial" panose="020B0604020202020204" pitchFamily="34" charset="0"/>
              </a:rPr>
              <a:t>the </a:t>
            </a:r>
            <a:r>
              <a:rPr lang="en-US" altLang="en-US" sz="1100" dirty="0">
                <a:latin typeface="Arial" panose="020B0604020202020204" pitchFamily="34" charset="0"/>
                <a:cs typeface="Arial" panose="020B0604020202020204" pitchFamily="34" charset="0"/>
              </a:rPr>
              <a:t>proposal </a:t>
            </a:r>
            <a:r>
              <a:rPr lang="en-US" altLang="en-US" sz="1100" dirty="0" smtClean="0">
                <a:latin typeface="Arial" panose="020B0604020202020204" pitchFamily="34" charset="0"/>
                <a:cs typeface="Arial" panose="020B0604020202020204" pitchFamily="34" charset="0"/>
              </a:rPr>
              <a:t>makes </a:t>
            </a:r>
            <a:r>
              <a:rPr lang="en-US" altLang="en-US" sz="1100" dirty="0">
                <a:latin typeface="Arial" panose="020B0604020202020204" pitchFamily="34" charset="0"/>
                <a:cs typeface="Arial" panose="020B0604020202020204" pitchFamily="34" charset="0"/>
              </a:rPr>
              <a:t>it clear that, the investment education must not recommend any specific investment products.  </a:t>
            </a:r>
            <a:r>
              <a:rPr lang="en-US" altLang="en-US" sz="1100" dirty="0" smtClean="0">
                <a:latin typeface="Arial" panose="020B0604020202020204" pitchFamily="34" charset="0"/>
                <a:cs typeface="Arial" panose="020B0604020202020204" pitchFamily="34" charset="0"/>
              </a:rPr>
              <a:t>As noted, the </a:t>
            </a:r>
            <a:r>
              <a:rPr lang="en-US" altLang="en-US" sz="1100" dirty="0">
                <a:latin typeface="Arial" panose="020B0604020202020204" pitchFamily="34" charset="0"/>
                <a:cs typeface="Arial" panose="020B0604020202020204" pitchFamily="34" charset="0"/>
              </a:rPr>
              <a:t>existing safe </a:t>
            </a:r>
            <a:r>
              <a:rPr lang="en-US" altLang="en-US" sz="1100" dirty="0" smtClean="0">
                <a:latin typeface="Arial" panose="020B0604020202020204" pitchFamily="34" charset="0"/>
                <a:cs typeface="Arial" panose="020B0604020202020204" pitchFamily="34" charset="0"/>
              </a:rPr>
              <a:t>harbor allows providers of investment education to refer to </a:t>
            </a:r>
            <a:r>
              <a:rPr lang="en-US" altLang="en-US" sz="1100" dirty="0">
                <a:latin typeface="Arial" panose="020B0604020202020204" pitchFamily="34" charset="0"/>
                <a:cs typeface="Arial" panose="020B0604020202020204" pitchFamily="34" charset="0"/>
              </a:rPr>
              <a:t>specific investment alternatives available under a </a:t>
            </a:r>
            <a:r>
              <a:rPr lang="en-US" altLang="en-US" sz="1100" dirty="0" smtClean="0">
                <a:latin typeface="Arial" panose="020B0604020202020204" pitchFamily="34" charset="0"/>
                <a:cs typeface="Arial" panose="020B0604020202020204" pitchFamily="34" charset="0"/>
              </a:rPr>
              <a:t>plan</a:t>
            </a:r>
            <a:r>
              <a:rPr lang="en-US" altLang="en-US" sz="1100" dirty="0">
                <a:latin typeface="Arial" panose="020B0604020202020204" pitchFamily="34" charset="0"/>
                <a:cs typeface="Arial" panose="020B0604020202020204" pitchFamily="34" charset="0"/>
              </a:rPr>
              <a:t> </a:t>
            </a:r>
            <a:r>
              <a:rPr lang="en-US" altLang="en-US" sz="1100" dirty="0" smtClean="0">
                <a:latin typeface="Arial" panose="020B0604020202020204" pitchFamily="34" charset="0"/>
                <a:cs typeface="Arial" panose="020B0604020202020204" pitchFamily="34" charset="0"/>
              </a:rPr>
              <a:t>in connection with asset </a:t>
            </a:r>
            <a:r>
              <a:rPr lang="en-US" altLang="en-US" sz="1100" dirty="0">
                <a:latin typeface="Arial" panose="020B0604020202020204" pitchFamily="34" charset="0"/>
                <a:cs typeface="Arial" panose="020B0604020202020204" pitchFamily="34" charset="0"/>
              </a:rPr>
              <a:t>allocation models and interactive investment materials</a:t>
            </a:r>
            <a:r>
              <a:rPr lang="en-US" altLang="en-US" sz="1100" dirty="0" smtClean="0">
                <a:latin typeface="Arial" panose="020B0604020202020204" pitchFamily="34" charset="0"/>
                <a:cs typeface="Arial" panose="020B0604020202020204" pitchFamily="34" charset="0"/>
              </a:rPr>
              <a:t>, subject to certain disclaimers.  However</a:t>
            </a:r>
            <a:r>
              <a:rPr lang="en-US" altLang="en-US" sz="1100" dirty="0">
                <a:latin typeface="Arial" panose="020B0604020202020204" pitchFamily="34" charset="0"/>
                <a:cs typeface="Arial" panose="020B0604020202020204" pitchFamily="34" charset="0"/>
              </a:rPr>
              <a:t>, under the proposed carve-out, educational materials may not make any reference whatsoever to specific investment alternatives.  This rule has been criticized, because </a:t>
            </a:r>
            <a:r>
              <a:rPr lang="en-US" altLang="en-US" sz="1100" dirty="0" smtClean="0">
                <a:latin typeface="Arial" panose="020B0604020202020204" pitchFamily="34" charset="0"/>
                <a:cs typeface="Arial" panose="020B0604020202020204" pitchFamily="34" charset="0"/>
              </a:rPr>
              <a:t>the lack of specific investments </a:t>
            </a:r>
            <a:r>
              <a:rPr lang="en-US" altLang="en-US" sz="1100" dirty="0">
                <a:latin typeface="Arial" panose="020B0604020202020204" pitchFamily="34" charset="0"/>
                <a:cs typeface="Arial" panose="020B0604020202020204" pitchFamily="34" charset="0"/>
              </a:rPr>
              <a:t>will make it hard for plan clients to understand asset allocation </a:t>
            </a:r>
            <a:r>
              <a:rPr lang="en-US" altLang="en-US" sz="1100" dirty="0" smtClean="0">
                <a:latin typeface="Arial" panose="020B0604020202020204" pitchFamily="34" charset="0"/>
                <a:cs typeface="Arial" panose="020B0604020202020204" pitchFamily="34" charset="0"/>
              </a:rPr>
              <a:t>models.  </a:t>
            </a:r>
            <a:r>
              <a:rPr lang="en-US" altLang="en-US" sz="1100" dirty="0">
                <a:latin typeface="Arial" panose="020B0604020202020204" pitchFamily="34" charset="0"/>
                <a:cs typeface="Arial" panose="020B0604020202020204" pitchFamily="34" charset="0"/>
              </a:rPr>
              <a:t>So we may see some relaxation on this point in the final rule.</a:t>
            </a:r>
          </a:p>
        </p:txBody>
      </p:sp>
      <p:sp>
        <p:nvSpPr>
          <p:cNvPr id="4" name="Slide Number Placeholder 3"/>
          <p:cNvSpPr>
            <a:spLocks noGrp="1"/>
          </p:cNvSpPr>
          <p:nvPr>
            <p:ph type="sldNum" sz="quarter" idx="10"/>
          </p:nvPr>
        </p:nvSpPr>
        <p:spPr/>
        <p:txBody>
          <a:bodyPr/>
          <a:lstStyle/>
          <a:p>
            <a:fld id="{DEA5D929-22EB-4A7E-B37B-155838F9B600}" type="slidenum">
              <a:rPr lang="en-US" smtClean="0"/>
              <a:t>7</a:t>
            </a:fld>
            <a:endParaRPr lang="en-US" dirty="0"/>
          </a:p>
        </p:txBody>
      </p:sp>
    </p:spTree>
    <p:extLst>
      <p:ext uri="{BB962C8B-B14F-4D97-AF65-F5344CB8AC3E}">
        <p14:creationId xmlns:p14="http://schemas.microsoft.com/office/powerpoint/2010/main" val="331780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latin typeface="Arial" panose="020B0604020202020204" pitchFamily="34" charset="0"/>
                <a:cs typeface="Arial" panose="020B0604020202020204" pitchFamily="34" charset="0"/>
              </a:rPr>
              <a:t>     As </a:t>
            </a:r>
            <a:r>
              <a:rPr lang="en-US" sz="1000" dirty="0">
                <a:latin typeface="Arial" panose="020B0604020202020204" pitchFamily="34" charset="0"/>
                <a:cs typeface="Arial" panose="020B0604020202020204" pitchFamily="34" charset="0"/>
              </a:rPr>
              <a:t>we have discussed, qualification under the BIC Exemption </a:t>
            </a:r>
            <a:r>
              <a:rPr lang="en-US" sz="1000" dirty="0" smtClean="0">
                <a:latin typeface="Arial" panose="020B0604020202020204" pitchFamily="34" charset="0"/>
                <a:cs typeface="Arial" panose="020B0604020202020204" pitchFamily="34" charset="0"/>
              </a:rPr>
              <a:t>or the Investment Education Carve-Out is </a:t>
            </a:r>
            <a:r>
              <a:rPr lang="en-US" sz="1000" dirty="0">
                <a:latin typeface="Arial" panose="020B0604020202020204" pitchFamily="34" charset="0"/>
                <a:cs typeface="Arial" panose="020B0604020202020204" pitchFamily="34" charset="0"/>
              </a:rPr>
              <a:t>necessary to justify a </a:t>
            </a:r>
            <a:r>
              <a:rPr lang="en-US" sz="1000" dirty="0" smtClean="0">
                <a:latin typeface="Arial" panose="020B0604020202020204" pitchFamily="34" charset="0"/>
                <a:cs typeface="Arial" panose="020B0604020202020204" pitchFamily="34" charset="0"/>
              </a:rPr>
              <a:t>an advisor’s </a:t>
            </a:r>
            <a:r>
              <a:rPr lang="en-US" sz="1000" dirty="0">
                <a:latin typeface="Arial" panose="020B0604020202020204" pitchFamily="34" charset="0"/>
                <a:cs typeface="Arial" panose="020B0604020202020204" pitchFamily="34" charset="0"/>
              </a:rPr>
              <a:t>receipt of compensation that varies on the basis of the particular investments selected by a plan fiduciary or participant.  Otherwise, this compensation would be a prohibited transaction.  If the plan is a participant-directed individual account plan, this objective can also be achieved by complying with the terms of the DOL’s investment advice regulation that was finalized in 2011</a:t>
            </a:r>
            <a:r>
              <a:rPr lang="en-US" sz="1000" dirty="0" smtClean="0">
                <a:latin typeface="Arial" panose="020B0604020202020204" pitchFamily="34" charset="0"/>
                <a:cs typeface="Arial" panose="020B0604020202020204" pitchFamily="34" charset="0"/>
              </a:rPr>
              <a:t>.</a:t>
            </a:r>
            <a:r>
              <a:rPr lang="en-US" sz="1000" dirty="0">
                <a:latin typeface="Arial" panose="020B0604020202020204" pitchFamily="34" charset="0"/>
                <a:cs typeface="Arial" panose="020B0604020202020204" pitchFamily="34" charset="0"/>
              </a:rPr>
              <a:t> </a:t>
            </a:r>
          </a:p>
          <a:p>
            <a:r>
              <a:rPr lang="en-US" sz="1000" dirty="0" smtClean="0">
                <a:latin typeface="Arial" panose="020B0604020202020204" pitchFamily="34" charset="0"/>
                <a:cs typeface="Arial" panose="020B0604020202020204" pitchFamily="34" charset="0"/>
              </a:rPr>
              <a:t>     The </a:t>
            </a:r>
            <a:r>
              <a:rPr lang="en-US" sz="1000" dirty="0">
                <a:latin typeface="Arial" panose="020B0604020202020204" pitchFamily="34" charset="0"/>
                <a:cs typeface="Arial" panose="020B0604020202020204" pitchFamily="34" charset="0"/>
              </a:rPr>
              <a:t>regulation offers a safe harbor, that allows the delivery of advice based on an objective computer model and ties in with the rise of so-called robo-advisors providing computer-driven asset allocation services.  In order to come within the computer model safe harbor, the fiduciary advisor’s advice to participants must be limited to the advice generated by the computer model.  The model itself must be certified by an expert not to favor investment options that would result in greater fees for the fiduciary advisor.  Further, this advice arrangement must be reviewed annually by an independent auditor.  The fiduciary adviser must request risk profile information and other relevant data from the participant, and the computer model must take this information into account  when providing participant advice.   </a:t>
            </a:r>
          </a:p>
          <a:p>
            <a:r>
              <a:rPr lang="en-US" sz="1000" dirty="0" smtClean="0">
                <a:latin typeface="Arial" panose="020B0604020202020204" pitchFamily="34" charset="0"/>
                <a:cs typeface="Arial" panose="020B0604020202020204" pitchFamily="34" charset="0"/>
              </a:rPr>
              <a:t>     Computer </a:t>
            </a:r>
            <a:r>
              <a:rPr lang="en-US" sz="1000" dirty="0">
                <a:latin typeface="Arial" panose="020B0604020202020204" pitchFamily="34" charset="0"/>
                <a:cs typeface="Arial" panose="020B0604020202020204" pitchFamily="34" charset="0"/>
              </a:rPr>
              <a:t>Models by their nature are typically only able to provide advice with respect to a finite menu of investment options, so they are well-suited for advising 401(k) plan participants.   However, this is not necessarily the case when it comes to IRA owners who have the freedom to select investments from an entire universe of securities.   </a:t>
            </a:r>
          </a:p>
          <a:p>
            <a:r>
              <a:rPr lang="en-US" sz="1000" dirty="0" smtClean="0">
                <a:latin typeface="Arial" panose="020B0604020202020204" pitchFamily="34" charset="0"/>
                <a:cs typeface="Arial" panose="020B0604020202020204" pitchFamily="34" charset="0"/>
              </a:rPr>
              <a:t>     Computer </a:t>
            </a:r>
            <a:r>
              <a:rPr lang="en-US" sz="1000" dirty="0">
                <a:latin typeface="Arial" panose="020B0604020202020204" pitchFamily="34" charset="0"/>
                <a:cs typeface="Arial" panose="020B0604020202020204" pitchFamily="34" charset="0"/>
              </a:rPr>
              <a:t>modeling may help in another way beyond the investment advice safe harbor.  It should be possible for an advisor to arrange for computerized asset allocation advice to be provided to plan participants through a third-party platform.  As long as the participant clearly understands that the adviser is not the source of the participant-level fiduciary advice, this would allow an advisor who is not otherwise a fiduciary (say, a broker for a plan sponsor client) to retain its non-fiduciary status.   In addition, this would free the advisor from fiduciary restrictions with respect to rollover and cross-selling services that I am about to discuss</a:t>
            </a:r>
            <a:r>
              <a:rPr lang="en-US" sz="1050" dirty="0">
                <a:latin typeface="Arial" panose="020B0604020202020204" pitchFamily="34" charset="0"/>
                <a:cs typeface="Arial" panose="020B0604020202020204" pitchFamily="34" charset="0"/>
              </a:rPr>
              <a:t>.</a:t>
            </a:r>
          </a:p>
          <a:p>
            <a:endParaRPr lang="en-US" dirty="0"/>
          </a:p>
        </p:txBody>
      </p:sp>
      <p:sp>
        <p:nvSpPr>
          <p:cNvPr id="4" name="Slide Number Placeholder 3"/>
          <p:cNvSpPr>
            <a:spLocks noGrp="1"/>
          </p:cNvSpPr>
          <p:nvPr>
            <p:ph type="sldNum" sz="quarter" idx="10"/>
          </p:nvPr>
        </p:nvSpPr>
        <p:spPr/>
        <p:txBody>
          <a:bodyPr/>
          <a:lstStyle/>
          <a:p>
            <a:fld id="{DEA5D929-22EB-4A7E-B37B-155838F9B600}" type="slidenum">
              <a:rPr lang="en-US" smtClean="0"/>
              <a:t>8</a:t>
            </a:fld>
            <a:endParaRPr lang="en-US" dirty="0"/>
          </a:p>
        </p:txBody>
      </p:sp>
    </p:spTree>
    <p:extLst>
      <p:ext uri="{BB962C8B-B14F-4D97-AF65-F5344CB8AC3E}">
        <p14:creationId xmlns:p14="http://schemas.microsoft.com/office/powerpoint/2010/main" val="2530074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a:latin typeface="Arial" panose="020B0604020202020204" pitchFamily="34" charset="0"/>
                <a:cs typeface="Arial" panose="020B0604020202020204" pitchFamily="34" charset="0"/>
              </a:rPr>
              <a:t>Now, let’s turn our attention to one of the major targets of the DOL fiduciary proposal and see how you can provide rollover services in compliance with the law.  Advisors can provide invaluable assistance to participants as they consider whether to roll over 401(k) and other qualified plan monies to IRAs once they leave their employer.</a:t>
            </a:r>
          </a:p>
          <a:p>
            <a:endParaRPr lang="en-US" sz="1100" dirty="0">
              <a:latin typeface="Arial" panose="020B0604020202020204" pitchFamily="34" charset="0"/>
              <a:cs typeface="Arial" panose="020B0604020202020204" pitchFamily="34" charset="0"/>
            </a:endParaRPr>
          </a:p>
          <a:p>
            <a:r>
              <a:rPr lang="en-US" altLang="en-US" sz="1100" dirty="0">
                <a:latin typeface="Arial" panose="020B0604020202020204" pitchFamily="34" charset="0"/>
                <a:cs typeface="Arial" panose="020B0604020202020204" pitchFamily="34" charset="0"/>
              </a:rPr>
              <a:t>In order to understand what needs to be done to capture rollovers now and in the future, we need to explore ERISA’s limitations and restrictions on cross-selling.  Cross-selling practices by their nature create potential conflicts of interest.  It is easy to see the potential abuse that can arise when a firm or business exploits the trust, which it has developed with a client through a longstanding relationship, to sell additional products and services at potentially unfavorable terms to the client.  “Capturing” rollover assets is a classic example of cross-selling.  In many instances, an advisor will have developed longstanding relationships with both the plan sponsor as well as the plan’s participants over the years.  It would be tempting then, for the advisor to encourage the plan’s participants to roll over their account balances to IRAs as soon as they become eligible to take a distribution from the plan.  This temptation arises whenever the advisor can earn a higher level of compensation providing Rollover IRA Services for the participant, than the level of plan-related compensation that would otherwise be earned by the advisor if the participant’s assets had remained with the plan.  The U.S. Government Accountability Office has issued several well-publicized reports that investment management services provided to IRAs are highly lucrative and significantly more valuable to advisors than fees generated by employer plans.</a:t>
            </a:r>
            <a:endParaRPr lang="en-US" sz="110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DEA5D929-22EB-4A7E-B37B-155838F9B600}" type="slidenum">
              <a:rPr lang="en-US" smtClean="0"/>
              <a:t>9</a:t>
            </a:fld>
            <a:endParaRPr lang="en-US" dirty="0"/>
          </a:p>
        </p:txBody>
      </p:sp>
    </p:spTree>
    <p:extLst>
      <p:ext uri="{BB962C8B-B14F-4D97-AF65-F5344CB8AC3E}">
        <p14:creationId xmlns:p14="http://schemas.microsoft.com/office/powerpoint/2010/main" val="25300741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310" y="4305301"/>
            <a:ext cx="5618480" cy="4305618"/>
          </a:xfrm>
        </p:spPr>
        <p:txBody>
          <a:bodyPr/>
          <a:lstStyle/>
          <a:p>
            <a:r>
              <a:rPr lang="en-US" altLang="en-US" sz="1000" dirty="0" smtClean="0">
                <a:latin typeface="Arial" panose="020B0604020202020204" pitchFamily="34" charset="0"/>
                <a:cs typeface="Arial" panose="020B0604020202020204" pitchFamily="34" charset="0"/>
              </a:rPr>
              <a:t>        To </a:t>
            </a:r>
            <a:r>
              <a:rPr lang="en-US" altLang="en-US" sz="1000" dirty="0">
                <a:latin typeface="Arial" panose="020B0604020202020204" pitchFamily="34" charset="0"/>
                <a:cs typeface="Arial" panose="020B0604020202020204" pitchFamily="34" charset="0"/>
              </a:rPr>
              <a:t>curb potential abuses associated with “capturing” rollovers, the DOL issued Advisory Opinion 2005-23A (which I </a:t>
            </a:r>
            <a:r>
              <a:rPr lang="en-US" altLang="en-US" sz="1000" dirty="0" smtClean="0">
                <a:latin typeface="Arial" panose="020B0604020202020204" pitchFamily="34" charset="0"/>
                <a:cs typeface="Arial" panose="020B0604020202020204" pitchFamily="34" charset="0"/>
              </a:rPr>
              <a:t>will </a:t>
            </a:r>
            <a:r>
              <a:rPr lang="en-US" altLang="en-US" sz="1000" dirty="0">
                <a:latin typeface="Arial" panose="020B0604020202020204" pitchFamily="34" charset="0"/>
                <a:cs typeface="Arial" panose="020B0604020202020204" pitchFamily="34" charset="0"/>
              </a:rPr>
              <a:t>refer to as the “ Rollover Opinion”).  On its face, this interpretive guidance broadly suggested that any </a:t>
            </a:r>
            <a:r>
              <a:rPr lang="en-US" altLang="en-US" sz="1000" dirty="0" smtClean="0">
                <a:latin typeface="Arial" panose="020B0604020202020204" pitchFamily="34" charset="0"/>
                <a:cs typeface="Arial" panose="020B0604020202020204" pitchFamily="34" charset="0"/>
              </a:rPr>
              <a:t>rollover-related advice </a:t>
            </a:r>
            <a:r>
              <a:rPr lang="en-US" altLang="en-US" sz="1000" dirty="0">
                <a:latin typeface="Arial" panose="020B0604020202020204" pitchFamily="34" charset="0"/>
                <a:cs typeface="Arial" panose="020B0604020202020204" pitchFamily="34" charset="0"/>
              </a:rPr>
              <a:t>from an advisor providing </a:t>
            </a:r>
            <a:r>
              <a:rPr lang="en-US" altLang="en-US" sz="1000" u="sng" dirty="0">
                <a:latin typeface="Arial" panose="020B0604020202020204" pitchFamily="34" charset="0"/>
                <a:cs typeface="Arial" panose="020B0604020202020204" pitchFamily="34" charset="0"/>
              </a:rPr>
              <a:t>any</a:t>
            </a:r>
            <a:r>
              <a:rPr lang="en-US" altLang="en-US" sz="1000" dirty="0">
                <a:latin typeface="Arial" panose="020B0604020202020204" pitchFamily="34" charset="0"/>
                <a:cs typeface="Arial" panose="020B0604020202020204" pitchFamily="34" charset="0"/>
              </a:rPr>
              <a:t> fiduciary advice to the plan sponsor or the plan’s participants could result in a prohibited transaction.  </a:t>
            </a:r>
            <a:r>
              <a:rPr lang="en-US" altLang="en-US" sz="1000" dirty="0" smtClean="0">
                <a:latin typeface="Arial" panose="020B0604020202020204" pitchFamily="34" charset="0"/>
                <a:cs typeface="Arial" panose="020B0604020202020204" pitchFamily="34" charset="0"/>
              </a:rPr>
              <a:t>On </a:t>
            </a:r>
            <a:r>
              <a:rPr lang="en-US" altLang="en-US" sz="1000" dirty="0">
                <a:latin typeface="Arial" panose="020B0604020202020204" pitchFamily="34" charset="0"/>
                <a:cs typeface="Arial" panose="020B0604020202020204" pitchFamily="34" charset="0"/>
              </a:rPr>
              <a:t>the other hand, an advisor who did </a:t>
            </a:r>
            <a:r>
              <a:rPr lang="en-US" altLang="en-US" sz="1000" u="sng" dirty="0">
                <a:latin typeface="Arial" panose="020B0604020202020204" pitchFamily="34" charset="0"/>
                <a:cs typeface="Arial" panose="020B0604020202020204" pitchFamily="34" charset="0"/>
              </a:rPr>
              <a:t>not</a:t>
            </a:r>
            <a:r>
              <a:rPr lang="en-US" altLang="en-US" sz="1000" dirty="0">
                <a:latin typeface="Arial" panose="020B0604020202020204" pitchFamily="34" charset="0"/>
                <a:cs typeface="Arial" panose="020B0604020202020204" pitchFamily="34" charset="0"/>
              </a:rPr>
              <a:t> serve as a </a:t>
            </a:r>
            <a:r>
              <a:rPr lang="en-US" altLang="en-US" sz="1000" dirty="0" smtClean="0">
                <a:latin typeface="Arial" panose="020B0604020202020204" pitchFamily="34" charset="0"/>
                <a:cs typeface="Arial" panose="020B0604020202020204" pitchFamily="34" charset="0"/>
              </a:rPr>
              <a:t>fiduciary </a:t>
            </a:r>
            <a:r>
              <a:rPr lang="en-US" altLang="en-US" sz="1000" dirty="0">
                <a:latin typeface="Arial" panose="020B0604020202020204" pitchFamily="34" charset="0"/>
                <a:cs typeface="Arial" panose="020B0604020202020204" pitchFamily="34" charset="0"/>
              </a:rPr>
              <a:t>could freely advise participants on  rolling over their accounts to IRAs and how the rollover proceeds </a:t>
            </a:r>
            <a:r>
              <a:rPr lang="en-US" altLang="en-US" sz="1000" dirty="0" smtClean="0">
                <a:latin typeface="Arial" panose="020B0604020202020204" pitchFamily="34" charset="0"/>
                <a:cs typeface="Arial" panose="020B0604020202020204" pitchFamily="34" charset="0"/>
              </a:rPr>
              <a:t>should </a:t>
            </a:r>
            <a:r>
              <a:rPr lang="en-US" altLang="en-US" sz="1000" dirty="0">
                <a:latin typeface="Arial" panose="020B0604020202020204" pitchFamily="34" charset="0"/>
                <a:cs typeface="Arial" panose="020B0604020202020204" pitchFamily="34" charset="0"/>
              </a:rPr>
              <a:t>be invested</a:t>
            </a:r>
            <a:r>
              <a:rPr lang="en-US" altLang="en-US" sz="1000" dirty="0" smtClean="0">
                <a:latin typeface="Arial" panose="020B0604020202020204" pitchFamily="34" charset="0"/>
                <a:cs typeface="Arial" panose="020B0604020202020204" pitchFamily="34" charset="0"/>
              </a:rPr>
              <a:t>.</a:t>
            </a:r>
          </a:p>
          <a:p>
            <a:pPr>
              <a:spcBef>
                <a:spcPct val="0"/>
              </a:spcBef>
            </a:pPr>
            <a:r>
              <a:rPr lang="en-US" altLang="en-US" sz="1000" dirty="0" smtClean="0">
                <a:latin typeface="Arial" panose="020B0604020202020204" pitchFamily="34" charset="0"/>
                <a:cs typeface="Arial" panose="020B0604020202020204" pitchFamily="34" charset="0"/>
              </a:rPr>
              <a:t>        For advisors holding themselves out as providers of fiduciary advice to plan participants,  the DOL Rollover Opinion provides that they cannot capture rollover assets from this client base.  Furthermore, the DOL Rollover Opinion indicates that  advisors providing such fiduciary advice, even if accidentally, will also be treated as subject to the restrictions described in the Rollover Opinion. </a:t>
            </a:r>
            <a:r>
              <a:rPr lang="en-US" sz="1000" dirty="0">
                <a:latin typeface="Arial" panose="020B0604020202020204" pitchFamily="34" charset="0"/>
                <a:cs typeface="Arial" panose="020B0604020202020204" pitchFamily="34" charset="0"/>
              </a:rPr>
              <a:t>However, consistent with the Rollover Opinion’s reliance on the Supreme Court decision of </a:t>
            </a:r>
            <a:r>
              <a:rPr lang="en-US" sz="1000" u="sng" dirty="0">
                <a:latin typeface="Arial" panose="020B0604020202020204" pitchFamily="34" charset="0"/>
                <a:cs typeface="Arial" panose="020B0604020202020204" pitchFamily="34" charset="0"/>
              </a:rPr>
              <a:t>Varity v. </a:t>
            </a:r>
            <a:r>
              <a:rPr lang="en-US" sz="1000" u="sng" dirty="0" smtClean="0">
                <a:latin typeface="Arial" panose="020B0604020202020204" pitchFamily="34" charset="0"/>
                <a:cs typeface="Arial" panose="020B0604020202020204" pitchFamily="34" charset="0"/>
              </a:rPr>
              <a:t>Howe</a:t>
            </a:r>
            <a:r>
              <a:rPr lang="en-US" sz="1000" dirty="0" smtClean="0">
                <a:latin typeface="Arial" panose="020B0604020202020204" pitchFamily="34" charset="0"/>
                <a:cs typeface="Arial" panose="020B0604020202020204" pitchFamily="34" charset="0"/>
              </a:rPr>
              <a:t>, many </a:t>
            </a:r>
            <a:r>
              <a:rPr lang="en-US" sz="1000" dirty="0">
                <a:latin typeface="Arial" panose="020B0604020202020204" pitchFamily="34" charset="0"/>
                <a:cs typeface="Arial" panose="020B0604020202020204" pitchFamily="34" charset="0"/>
              </a:rPr>
              <a:t>believe that an advisor engaged to provide plan-level fiduciary services, would </a:t>
            </a:r>
            <a:r>
              <a:rPr lang="en-US" sz="1000" u="sng" dirty="0">
                <a:latin typeface="Arial" panose="020B0604020202020204" pitchFamily="34" charset="0"/>
                <a:cs typeface="Arial" panose="020B0604020202020204" pitchFamily="34" charset="0"/>
              </a:rPr>
              <a:t>not</a:t>
            </a:r>
            <a:r>
              <a:rPr lang="en-US" sz="1000" dirty="0">
                <a:latin typeface="Arial" panose="020B0604020202020204" pitchFamily="34" charset="0"/>
                <a:cs typeface="Arial" panose="020B0604020202020204" pitchFamily="34" charset="0"/>
              </a:rPr>
              <a:t> be acting as a fiduciary when acting in a wholly separate non-fiduciary capacity, such as selling personal </a:t>
            </a:r>
            <a:r>
              <a:rPr lang="en-US" sz="1000" dirty="0" smtClean="0">
                <a:latin typeface="Arial" panose="020B0604020202020204" pitchFamily="34" charset="0"/>
                <a:cs typeface="Arial" panose="020B0604020202020204" pitchFamily="34" charset="0"/>
              </a:rPr>
              <a:t>rollover services </a:t>
            </a:r>
            <a:r>
              <a:rPr lang="en-US" sz="1000" dirty="0">
                <a:latin typeface="Arial" panose="020B0604020202020204" pitchFamily="34" charset="0"/>
                <a:cs typeface="Arial" panose="020B0604020202020204" pitchFamily="34" charset="0"/>
              </a:rPr>
              <a:t>unrelated to its status as a plan fiduciary.</a:t>
            </a:r>
          </a:p>
          <a:p>
            <a:pPr>
              <a:spcBef>
                <a:spcPct val="0"/>
              </a:spcBef>
            </a:pPr>
            <a:r>
              <a:rPr lang="en-US" altLang="en-US" sz="1000" dirty="0" smtClean="0">
                <a:latin typeface="Arial" panose="020B0604020202020204" pitchFamily="34" charset="0"/>
                <a:cs typeface="Arial" panose="020B0604020202020204" pitchFamily="34" charset="0"/>
              </a:rPr>
              <a:t>        The test for determining whether an advisor is an ERISA fiduciary is a functional one.  This has meant that if a person acts like a fiduciary or possesses fiduciary-like powers, the person will be treated as a fiduciary, even if the person has not been formally appointed to serve as a plan’s fiduciary.  Rendering “</a:t>
            </a:r>
            <a:r>
              <a:rPr lang="en-US" altLang="en-US" sz="1000" i="1" dirty="0" smtClean="0">
                <a:latin typeface="Arial" panose="020B0604020202020204" pitchFamily="34" charset="0"/>
                <a:cs typeface="Arial" panose="020B0604020202020204" pitchFamily="34" charset="0"/>
              </a:rPr>
              <a:t>investment advice</a:t>
            </a:r>
            <a:r>
              <a:rPr lang="en-US" altLang="en-US" sz="1000" dirty="0" smtClean="0">
                <a:latin typeface="Arial" panose="020B0604020202020204" pitchFamily="34" charset="0"/>
                <a:cs typeface="Arial" panose="020B0604020202020204" pitchFamily="34" charset="0"/>
              </a:rPr>
              <a:t>” for ERISA purposes in exchange for any form of compensation is viewed as a fiduciary activity, which automatically causes the party rendering this advice to be viewed as a plan fiduciary. But keep in mind that the term “</a:t>
            </a:r>
            <a:r>
              <a:rPr lang="en-US" altLang="en-US" sz="1000" i="1" dirty="0" smtClean="0">
                <a:latin typeface="Arial" panose="020B0604020202020204" pitchFamily="34" charset="0"/>
                <a:cs typeface="Arial" panose="020B0604020202020204" pitchFamily="34" charset="0"/>
              </a:rPr>
              <a:t>investment advice</a:t>
            </a:r>
            <a:r>
              <a:rPr lang="en-US" altLang="en-US" sz="1000" dirty="0" smtClean="0">
                <a:latin typeface="Arial" panose="020B0604020202020204" pitchFamily="34" charset="0"/>
                <a:cs typeface="Arial" panose="020B0604020202020204" pitchFamily="34" charset="0"/>
              </a:rPr>
              <a:t>,” is a loaded term.  Under the proposed DOL regulation, this term has been expanded to include a “recommendation to take a distribution of benefits or a recommendation as to the investment of securities or other property to be rolled over.”  The expanded definition also covers recommendations as to the management of rollover monies. This undermines old distinctions based on actions taken in a non-fiduciary capacity and  will create a lot of new fiduciaries out of advisors who have never before had this status.</a:t>
            </a:r>
          </a:p>
        </p:txBody>
      </p:sp>
      <p:sp>
        <p:nvSpPr>
          <p:cNvPr id="4" name="Slide Number Placeholder 3"/>
          <p:cNvSpPr>
            <a:spLocks noGrp="1"/>
          </p:cNvSpPr>
          <p:nvPr>
            <p:ph type="sldNum" sz="quarter" idx="10"/>
          </p:nvPr>
        </p:nvSpPr>
        <p:spPr/>
        <p:txBody>
          <a:bodyPr/>
          <a:lstStyle/>
          <a:p>
            <a:fld id="{DEA5D929-22EB-4A7E-B37B-155838F9B600}" type="slidenum">
              <a:rPr lang="en-US" smtClean="0"/>
              <a:t>10</a:t>
            </a:fld>
            <a:endParaRPr lang="en-US" dirty="0"/>
          </a:p>
        </p:txBody>
      </p:sp>
    </p:spTree>
    <p:extLst>
      <p:ext uri="{BB962C8B-B14F-4D97-AF65-F5344CB8AC3E}">
        <p14:creationId xmlns:p14="http://schemas.microsoft.com/office/powerpoint/2010/main" val="25300741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cs typeface="Arial" panose="020B0604020202020204" pitchFamily="34" charset="0"/>
              </a:rPr>
              <a:t>The DOL’s fiduciary proposal would supersede Advisory Opinion 2005-23A.  In contrast to the Rollover Opinion, the fiduciary proposal would turn any and all rollover recommendations into fiduciary advice.  This would be the case even if the advice is rendered by an advisor who is otherwise not a fiduciary.  Accordingly, a non-fiduciary advisor  would automatically become a plan fiduciary under the new rule once it made any rollover recommendation to a plan participant.  As I have noted, these advisors generally stand to earn more on captured rollover assets, and if this is true, it means that, unless they qualify for an exemption, their rollover advice will violate prohibited transaction rules.</a:t>
            </a:r>
          </a:p>
          <a:p>
            <a:r>
              <a:rPr lang="en-US" altLang="en-US" dirty="0" smtClean="0">
                <a:latin typeface="Arial" panose="020B0604020202020204" pitchFamily="34" charset="0"/>
                <a:cs typeface="Arial" panose="020B0604020202020204" pitchFamily="34" charset="0"/>
              </a:rPr>
              <a:t> </a:t>
            </a:r>
          </a:p>
          <a:p>
            <a:r>
              <a:rPr lang="en-US" altLang="en-US" dirty="0" smtClean="0">
                <a:latin typeface="Arial" panose="020B0604020202020204" pitchFamily="34" charset="0"/>
                <a:cs typeface="Arial" panose="020B0604020202020204" pitchFamily="34" charset="0"/>
              </a:rPr>
              <a:t>Fortunately, the DOL has also proposed prohibited transaction exemptions that would give fiduciary advisors the ability to provide rollover advice and also earn higher rates of compensation on IRA assets that have been rolled over.  These proposed exemptions include the new BIC Exemption  and </a:t>
            </a:r>
            <a:r>
              <a:rPr lang="en-US" altLang="en-US" dirty="0">
                <a:latin typeface="Arial" panose="020B0604020202020204" pitchFamily="34" charset="0"/>
                <a:cs typeface="Arial" panose="020B0604020202020204" pitchFamily="34" charset="0"/>
              </a:rPr>
              <a:t>a</a:t>
            </a:r>
            <a:r>
              <a:rPr lang="en-US" altLang="en-US" dirty="0" smtClean="0">
                <a:latin typeface="Arial" panose="020B0604020202020204" pitchFamily="34" charset="0"/>
                <a:cs typeface="Arial" panose="020B0604020202020204" pitchFamily="34" charset="0"/>
              </a:rPr>
              <a:t> revised version of  PTE 84-24 which applies to recommendations related to insurance and annuity products.  As I have already noted, these exemptions have numerous, detailed requirements.</a:t>
            </a:r>
          </a:p>
        </p:txBody>
      </p:sp>
      <p:sp>
        <p:nvSpPr>
          <p:cNvPr id="4" name="Slide Number Placeholder 3"/>
          <p:cNvSpPr>
            <a:spLocks noGrp="1"/>
          </p:cNvSpPr>
          <p:nvPr>
            <p:ph type="sldNum" sz="quarter" idx="10"/>
          </p:nvPr>
        </p:nvSpPr>
        <p:spPr/>
        <p:txBody>
          <a:bodyPr/>
          <a:lstStyle/>
          <a:p>
            <a:fld id="{DEA5D929-22EB-4A7E-B37B-155838F9B600}" type="slidenum">
              <a:rPr lang="en-US" smtClean="0"/>
              <a:t>11</a:t>
            </a:fld>
            <a:endParaRPr lang="en-US" dirty="0"/>
          </a:p>
        </p:txBody>
      </p:sp>
    </p:spTree>
    <p:extLst>
      <p:ext uri="{BB962C8B-B14F-4D97-AF65-F5344CB8AC3E}">
        <p14:creationId xmlns:p14="http://schemas.microsoft.com/office/powerpoint/2010/main" val="2530074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defRPr/>
            </a:pPr>
            <a:r>
              <a:rPr lang="en-US" altLang="en-US" sz="1100" dirty="0">
                <a:latin typeface="Arial" panose="020B0604020202020204" pitchFamily="34" charset="0"/>
                <a:cs typeface="Arial" panose="020B0604020202020204" pitchFamily="34" charset="0"/>
              </a:rPr>
              <a:t> </a:t>
            </a:r>
            <a:r>
              <a:rPr lang="en-US" altLang="en-US" sz="1100" dirty="0" smtClean="0">
                <a:latin typeface="Arial" panose="020B0604020202020204" pitchFamily="34" charset="0"/>
                <a:cs typeface="Arial" panose="020B0604020202020204" pitchFamily="34" charset="0"/>
              </a:rPr>
              <a:t>Fiduciary advisors </a:t>
            </a:r>
            <a:r>
              <a:rPr lang="en-US" altLang="en-US" sz="1100" dirty="0">
                <a:latin typeface="Arial" panose="020B0604020202020204" pitchFamily="34" charset="0"/>
                <a:cs typeface="Arial" panose="020B0604020202020204" pitchFamily="34" charset="0"/>
              </a:rPr>
              <a:t>providing rollover advice and receiving variable compensation or more compensation than the advisor would have received if plan assets had not been rolled over will need to qualify for the </a:t>
            </a:r>
            <a:r>
              <a:rPr lang="en-US" altLang="en-US" sz="1100" dirty="0" smtClean="0">
                <a:latin typeface="Arial" panose="020B0604020202020204" pitchFamily="34" charset="0"/>
                <a:cs typeface="Arial" panose="020B0604020202020204" pitchFamily="34" charset="0"/>
              </a:rPr>
              <a:t>BIC Exemption </a:t>
            </a:r>
            <a:r>
              <a:rPr lang="en-US" altLang="en-US" sz="1100" dirty="0">
                <a:latin typeface="Arial" panose="020B0604020202020204" pitchFamily="34" charset="0"/>
                <a:cs typeface="Arial" panose="020B0604020202020204" pitchFamily="34" charset="0"/>
              </a:rPr>
              <a:t>or other exemptive relief, such as  PTE </a:t>
            </a:r>
            <a:r>
              <a:rPr lang="en-US" altLang="en-US" sz="1100" dirty="0" smtClean="0">
                <a:latin typeface="Arial" panose="020B0604020202020204" pitchFamily="34" charset="0"/>
                <a:cs typeface="Arial" panose="020B0604020202020204" pitchFamily="34" charset="0"/>
              </a:rPr>
              <a:t>84-24 (which is limited to insurance products). The </a:t>
            </a:r>
            <a:r>
              <a:rPr lang="en-US" altLang="en-US" sz="1100" dirty="0">
                <a:latin typeface="Arial" panose="020B0604020202020204" pitchFamily="34" charset="0"/>
                <a:cs typeface="Arial" panose="020B0604020202020204" pitchFamily="34" charset="0"/>
              </a:rPr>
              <a:t>conditions for the protection afforded by the </a:t>
            </a:r>
            <a:r>
              <a:rPr lang="en-US" altLang="en-US" sz="1100" dirty="0" smtClean="0">
                <a:latin typeface="Arial" panose="020B0604020202020204" pitchFamily="34" charset="0"/>
                <a:cs typeface="Arial" panose="020B0604020202020204" pitchFamily="34" charset="0"/>
              </a:rPr>
              <a:t>BIC Exemption </a:t>
            </a:r>
            <a:r>
              <a:rPr lang="en-US" altLang="en-US" sz="1100" dirty="0">
                <a:latin typeface="Arial" panose="020B0604020202020204" pitchFamily="34" charset="0"/>
                <a:cs typeface="Arial" panose="020B0604020202020204" pitchFamily="34" charset="0"/>
              </a:rPr>
              <a:t>include executing a written contract before any recommendation is made.  T</a:t>
            </a:r>
            <a:r>
              <a:rPr lang="en-US" altLang="en-US" sz="1100" dirty="0" smtClean="0">
                <a:latin typeface="Arial" panose="020B0604020202020204" pitchFamily="34" charset="0"/>
                <a:cs typeface="Arial" panose="020B0604020202020204" pitchFamily="34" charset="0"/>
              </a:rPr>
              <a:t>his </a:t>
            </a:r>
            <a:r>
              <a:rPr lang="en-US" altLang="en-US" sz="1100" dirty="0">
                <a:latin typeface="Arial" panose="020B0604020202020204" pitchFamily="34" charset="0"/>
                <a:cs typeface="Arial" panose="020B0604020202020204" pitchFamily="34" charset="0"/>
              </a:rPr>
              <a:t>contract  must acknowledge fiduciary status, promise that the advisor’s compensation will be reasonable and agree that the firm and advisor will act in the best interest of the plan participant who is considering the IRA rollover.  Moreover, the best interest standard means that the advisor’s recommendations must disregard the advisor’s own financial interests, specifically the fact that the advisor might expect a better compensation arrangement from IRA-held assets compared to what he or she earns under an employer retirement plan.  The  written contract will also be required to identify conflicts of interest, and the firm will need to adopt written policies mitigating incentives created by differential compensation that encourages conflicted advice. </a:t>
            </a:r>
            <a:endParaRPr lang="en-US" altLang="en-US" sz="1100" dirty="0" smtClean="0">
              <a:latin typeface="Arial" panose="020B0604020202020204" pitchFamily="34" charset="0"/>
              <a:cs typeface="Arial" panose="020B0604020202020204" pitchFamily="34" charset="0"/>
            </a:endParaRPr>
          </a:p>
          <a:p>
            <a:pPr>
              <a:spcBef>
                <a:spcPct val="0"/>
              </a:spcBef>
              <a:defRPr/>
            </a:pPr>
            <a:r>
              <a:rPr lang="en-US" altLang="en-US" sz="1100" dirty="0" smtClean="0">
                <a:latin typeface="Arial" panose="020B0604020202020204" pitchFamily="34" charset="0"/>
                <a:cs typeface="Arial" panose="020B0604020202020204" pitchFamily="34" charset="0"/>
              </a:rPr>
              <a:t> </a:t>
            </a:r>
            <a:endParaRPr lang="en-US" altLang="en-US" sz="1100" dirty="0">
              <a:latin typeface="Arial" panose="020B0604020202020204" pitchFamily="34" charset="0"/>
              <a:cs typeface="Arial" panose="020B0604020202020204" pitchFamily="34" charset="0"/>
            </a:endParaRPr>
          </a:p>
          <a:p>
            <a:pPr>
              <a:spcBef>
                <a:spcPct val="0"/>
              </a:spcBef>
              <a:defRPr/>
            </a:pPr>
            <a:r>
              <a:rPr lang="en-US" altLang="en-US" sz="1100" dirty="0">
                <a:latin typeface="Arial" panose="020B0604020202020204" pitchFamily="34" charset="0"/>
                <a:cs typeface="Arial" panose="020B0604020202020204" pitchFamily="34" charset="0"/>
              </a:rPr>
              <a:t>Complying with the </a:t>
            </a:r>
            <a:r>
              <a:rPr lang="en-US" altLang="en-US" sz="1100" dirty="0" smtClean="0">
                <a:latin typeface="Arial" panose="020B0604020202020204" pitchFamily="34" charset="0"/>
                <a:cs typeface="Arial" panose="020B0604020202020204" pitchFamily="34" charset="0"/>
              </a:rPr>
              <a:t>BIC Exemption </a:t>
            </a:r>
            <a:r>
              <a:rPr lang="en-US" altLang="en-US" sz="1100" dirty="0">
                <a:latin typeface="Arial" panose="020B0604020202020204" pitchFamily="34" charset="0"/>
                <a:cs typeface="Arial" panose="020B0604020202020204" pitchFamily="34" charset="0"/>
              </a:rPr>
              <a:t>also has a disclosure component pursuant to which an advisor will be required in advance  to provide a plan participant considering a rollover with a chart showing the total cost in dollars of each recommended asset for 1- 5- and 10 year periods.  Asset by asset disclosure of fees and expenses paid by the IRA will also need to made annually.  And the firm will be required to maintain a web page with information on compensation.</a:t>
            </a:r>
          </a:p>
        </p:txBody>
      </p:sp>
      <p:sp>
        <p:nvSpPr>
          <p:cNvPr id="4" name="Slide Number Placeholder 3"/>
          <p:cNvSpPr>
            <a:spLocks noGrp="1"/>
          </p:cNvSpPr>
          <p:nvPr>
            <p:ph type="sldNum" sz="quarter" idx="10"/>
          </p:nvPr>
        </p:nvSpPr>
        <p:spPr/>
        <p:txBody>
          <a:bodyPr/>
          <a:lstStyle/>
          <a:p>
            <a:fld id="{DEA5D929-22EB-4A7E-B37B-155838F9B600}" type="slidenum">
              <a:rPr lang="en-US" smtClean="0"/>
              <a:t>12</a:t>
            </a:fld>
            <a:endParaRPr lang="en-US" dirty="0"/>
          </a:p>
        </p:txBody>
      </p:sp>
    </p:spTree>
    <p:extLst>
      <p:ext uri="{BB962C8B-B14F-4D97-AF65-F5344CB8AC3E}">
        <p14:creationId xmlns:p14="http://schemas.microsoft.com/office/powerpoint/2010/main" val="25300741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defRPr/>
            </a:pPr>
            <a:r>
              <a:rPr lang="en-US" altLang="en-US" dirty="0" smtClean="0">
                <a:latin typeface="Arial" panose="020B0604020202020204" pitchFamily="34" charset="0"/>
                <a:cs typeface="Arial" panose="020B0604020202020204" pitchFamily="34" charset="0"/>
              </a:rPr>
              <a:t> </a:t>
            </a:r>
            <a:r>
              <a:rPr lang="en-US" altLang="en-US" dirty="0">
                <a:latin typeface="Arial" panose="020B0604020202020204" pitchFamily="34" charset="0"/>
                <a:cs typeface="Arial" panose="020B0604020202020204" pitchFamily="34" charset="0"/>
              </a:rPr>
              <a:t>Unlike the </a:t>
            </a:r>
            <a:r>
              <a:rPr lang="en-US" altLang="en-US" dirty="0" smtClean="0">
                <a:latin typeface="Arial" panose="020B0604020202020204" pitchFamily="34" charset="0"/>
                <a:cs typeface="Arial" panose="020B0604020202020204" pitchFamily="34" charset="0"/>
              </a:rPr>
              <a:t>BIC Exemption, </a:t>
            </a:r>
            <a:r>
              <a:rPr lang="en-US" altLang="en-US" dirty="0">
                <a:latin typeface="Arial" panose="020B0604020202020204" pitchFamily="34" charset="0"/>
                <a:cs typeface="Arial" panose="020B0604020202020204" pitchFamily="34" charset="0"/>
              </a:rPr>
              <a:t>PTE 84-24 does not require a written contract between an advisor and an IRA or the formal adoption of policies and procedures mitigating conflicts of interest.  However, PTE 84-24 does require adherence to the best interest standard, so that advisors and their firms using PTE 84-24 will  be limited to reasonable compensation and will need to figure out how to eliminate the effects of differential compensation paid to advisors.  Although formal conflicts policies will not be required, firms will still need to address the </a:t>
            </a:r>
            <a:r>
              <a:rPr lang="en-US" altLang="en-US" dirty="0" smtClean="0">
                <a:latin typeface="Arial" panose="020B0604020202020204" pitchFamily="34" charset="0"/>
                <a:cs typeface="Arial" panose="020B0604020202020204" pitchFamily="34" charset="0"/>
              </a:rPr>
              <a:t>issue </a:t>
            </a:r>
            <a:r>
              <a:rPr lang="en-US" altLang="en-US" dirty="0">
                <a:latin typeface="Arial" panose="020B0604020202020204" pitchFamily="34" charset="0"/>
                <a:cs typeface="Arial" panose="020B0604020202020204" pitchFamily="34" charset="0"/>
              </a:rPr>
              <a:t>of conflicts in practice</a:t>
            </a:r>
            <a:r>
              <a:rPr lang="en-US" altLang="en-US" dirty="0" smtClean="0">
                <a:latin typeface="Arial" panose="020B0604020202020204" pitchFamily="34" charset="0"/>
                <a:cs typeface="Arial" panose="020B0604020202020204" pitchFamily="34" charset="0"/>
              </a:rPr>
              <a:t>.</a:t>
            </a:r>
          </a:p>
          <a:p>
            <a:pPr>
              <a:spcBef>
                <a:spcPct val="0"/>
              </a:spcBef>
              <a:defRPr/>
            </a:pPr>
            <a:endParaRPr lang="en-US" altLang="en-US" dirty="0">
              <a:latin typeface="Arial" panose="020B0604020202020204" pitchFamily="34" charset="0"/>
              <a:cs typeface="Arial" panose="020B0604020202020204" pitchFamily="34" charset="0"/>
            </a:endParaRPr>
          </a:p>
          <a:p>
            <a:pPr>
              <a:spcBef>
                <a:spcPct val="0"/>
              </a:spcBef>
              <a:defRPr/>
            </a:pPr>
            <a:r>
              <a:rPr lang="en-US" altLang="en-US" dirty="0">
                <a:latin typeface="Arial" panose="020B0604020202020204" pitchFamily="34" charset="0"/>
                <a:cs typeface="Arial" panose="020B0604020202020204" pitchFamily="34" charset="0"/>
              </a:rPr>
              <a:t>PTE 84-24 generally applies to sales of insurance products and mutual funds, but in the context of rollovers to IRAs, it will not be available with respect to mutual funds or annuities that are treated as securities, such as variable annuities.  In contrast, the </a:t>
            </a:r>
            <a:r>
              <a:rPr lang="en-US" altLang="en-US" dirty="0" smtClean="0">
                <a:latin typeface="Arial" panose="020B0604020202020204" pitchFamily="34" charset="0"/>
                <a:cs typeface="Arial" panose="020B0604020202020204" pitchFamily="34" charset="0"/>
              </a:rPr>
              <a:t>BIC Exemption </a:t>
            </a:r>
            <a:r>
              <a:rPr lang="en-US" altLang="en-US" dirty="0">
                <a:latin typeface="Arial" panose="020B0604020202020204" pitchFamily="34" charset="0"/>
                <a:cs typeface="Arial" panose="020B0604020202020204" pitchFamily="34" charset="0"/>
              </a:rPr>
              <a:t>covers a broad product range, including sales to IRAs of mutual funds and variable annuities.</a:t>
            </a:r>
          </a:p>
          <a:p>
            <a:pPr>
              <a:spcBef>
                <a:spcPct val="0"/>
              </a:spcBef>
              <a:defRPr/>
            </a:pPr>
            <a:endParaRPr lang="en-US" alt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DEA5D929-22EB-4A7E-B37B-155838F9B600}" type="slidenum">
              <a:rPr lang="en-US" smtClean="0"/>
              <a:t>13</a:t>
            </a:fld>
            <a:endParaRPr lang="en-US" dirty="0"/>
          </a:p>
        </p:txBody>
      </p:sp>
    </p:spTree>
    <p:extLst>
      <p:ext uri="{BB962C8B-B14F-4D97-AF65-F5344CB8AC3E}">
        <p14:creationId xmlns:p14="http://schemas.microsoft.com/office/powerpoint/2010/main" val="25300741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DEA5D929-22EB-4A7E-B37B-155838F9B600}" type="slidenum">
              <a:rPr lang="en-US" smtClean="0"/>
              <a:t>14</a:t>
            </a:fld>
            <a:endParaRPr lang="en-US" dirty="0"/>
          </a:p>
        </p:txBody>
      </p:sp>
    </p:spTree>
    <p:extLst>
      <p:ext uri="{BB962C8B-B14F-4D97-AF65-F5344CB8AC3E}">
        <p14:creationId xmlns:p14="http://schemas.microsoft.com/office/powerpoint/2010/main" val="25300741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3569171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1834511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760505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2379946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2357511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1595765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4216323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2102389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2543819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3546543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610E55-DCA8-AB44-8FBB-AA5C2C406539}" type="datetimeFigureOut">
              <a:rPr lang="en-US" smtClean="0"/>
              <a:t>10/6/2015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6596F0-DBDA-4E44-8A81-7B9BD6065590}" type="slidenum">
              <a:rPr lang="en-US" smtClean="0"/>
              <a:t>‹#›</a:t>
            </a:fld>
            <a:endParaRPr lang="en-US" dirty="0"/>
          </a:p>
        </p:txBody>
      </p:sp>
    </p:spTree>
    <p:extLst>
      <p:ext uri="{BB962C8B-B14F-4D97-AF65-F5344CB8AC3E}">
        <p14:creationId xmlns:p14="http://schemas.microsoft.com/office/powerpoint/2010/main" val="2131175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3610E55-DCA8-AB44-8FBB-AA5C2C406539}" type="datetimeFigureOut">
              <a:rPr lang="en-US" smtClean="0"/>
              <a:t>10/6/2015</a:t>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A6596F0-DBDA-4E44-8A81-7B9BD6065590}" type="slidenum">
              <a:rPr lang="en-US" smtClean="0"/>
              <a:t>‹#›</a:t>
            </a:fld>
            <a:endParaRPr lang="en-US" dirty="0"/>
          </a:p>
        </p:txBody>
      </p:sp>
    </p:spTree>
    <p:extLst>
      <p:ext uri="{BB962C8B-B14F-4D97-AF65-F5344CB8AC3E}">
        <p14:creationId xmlns:p14="http://schemas.microsoft.com/office/powerpoint/2010/main" val="2664727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mailto:marcia@wagnerlawgroup.com" TargetMode="External"/><Relationship Id="rId5" Type="http://schemas.openxmlformats.org/officeDocument/2006/relationships/image" Target="../media/image4.png"/><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4" name="Picture 3" descr="PANC15_PPT-blank_16x9_p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Tree>
    <p:extLst>
      <p:ext uri="{BB962C8B-B14F-4D97-AF65-F5344CB8AC3E}">
        <p14:creationId xmlns:p14="http://schemas.microsoft.com/office/powerpoint/2010/main" val="3819231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6"/>
          </a:xfrm>
          <a:prstGeom prst="rect">
            <a:avLst/>
          </a:prstGeom>
          <a:noFill/>
        </p:spPr>
        <p:txBody>
          <a:bodyPr wrap="square" rtlCol="0">
            <a:spAutoFit/>
          </a:bodyPr>
          <a:lstStyle/>
          <a:p>
            <a:r>
              <a:rPr lang="en-US" sz="3200" b="1" dirty="0" smtClean="0">
                <a:latin typeface="Arial"/>
                <a:cs typeface="Arial"/>
              </a:rPr>
              <a:t>Introduction</a:t>
            </a:r>
            <a:endParaRPr lang="en-US" sz="3200" b="1" dirty="0">
              <a:latin typeface="Arial"/>
              <a:cs typeface="Arial"/>
            </a:endParaRPr>
          </a:p>
        </p:txBody>
      </p:sp>
      <p:sp>
        <p:nvSpPr>
          <p:cNvPr id="6" name="TextBox 5"/>
          <p:cNvSpPr txBox="1"/>
          <p:nvPr/>
        </p:nvSpPr>
        <p:spPr>
          <a:xfrm>
            <a:off x="234195" y="1161225"/>
            <a:ext cx="8696448" cy="3101362"/>
          </a:xfrm>
          <a:prstGeom prst="rect">
            <a:avLst/>
          </a:prstGeom>
          <a:noFill/>
        </p:spPr>
        <p:txBody>
          <a:bodyPr wrap="square" rtlCol="0">
            <a:spAutoFit/>
          </a:bodyPr>
          <a:lstStyle/>
          <a:p>
            <a:pPr marL="379413" indent="-379413">
              <a:lnSpc>
                <a:spcPct val="90000"/>
              </a:lnSpc>
              <a:spcBef>
                <a:spcPct val="30000"/>
              </a:spcBef>
              <a:buClr>
                <a:schemeClr val="tx1"/>
              </a:buClr>
            </a:pPr>
            <a:r>
              <a:rPr lang="en-US" altLang="en-US" sz="2400" dirty="0" smtClean="0"/>
              <a:t>• </a:t>
            </a:r>
            <a:r>
              <a:rPr lang="en-US" altLang="en-US" sz="2400" dirty="0" smtClean="0">
                <a:latin typeface="Arial" panose="020B0604020202020204" pitchFamily="34" charset="0"/>
                <a:cs typeface="Arial" panose="020B0604020202020204" pitchFamily="34" charset="0"/>
              </a:rPr>
              <a:t>DOL </a:t>
            </a:r>
            <a:r>
              <a:rPr lang="en-US" altLang="en-US" sz="2400" dirty="0">
                <a:latin typeface="Arial" panose="020B0604020202020204" pitchFamily="34" charset="0"/>
                <a:cs typeface="Arial" panose="020B0604020202020204" pitchFamily="34" charset="0"/>
              </a:rPr>
              <a:t>Fiduciary </a:t>
            </a:r>
            <a:r>
              <a:rPr lang="en-US" altLang="en-US" sz="2400" dirty="0" smtClean="0">
                <a:latin typeface="Arial" panose="020B0604020202020204" pitchFamily="34" charset="0"/>
                <a:cs typeface="Arial" panose="020B0604020202020204" pitchFamily="34" charset="0"/>
              </a:rPr>
              <a:t>Proposal</a:t>
            </a:r>
            <a:endParaRPr lang="en-US" altLang="en-US" sz="2400" dirty="0">
              <a:latin typeface="Arial" panose="020B0604020202020204" pitchFamily="34" charset="0"/>
              <a:cs typeface="Arial" panose="020B0604020202020204" pitchFamily="34" charset="0"/>
            </a:endParaRPr>
          </a:p>
          <a:p>
            <a:pPr marL="682625" lvl="1" indent="-188913">
              <a:lnSpc>
                <a:spcPct val="90000"/>
              </a:lnSpc>
              <a:spcBef>
                <a:spcPct val="30000"/>
              </a:spcBef>
              <a:buClr>
                <a:schemeClr val="tx1"/>
              </a:buClr>
            </a:pPr>
            <a:r>
              <a:rPr lang="en-US" altLang="en-US" sz="2400" dirty="0"/>
              <a:t>∙ </a:t>
            </a:r>
            <a:r>
              <a:rPr lang="en-US" altLang="en-US" sz="2400" dirty="0" smtClean="0">
                <a:latin typeface="Arial" panose="020B0604020202020204" pitchFamily="34" charset="0"/>
                <a:cs typeface="Arial" panose="020B0604020202020204" pitchFamily="34" charset="0"/>
              </a:rPr>
              <a:t>Broadens </a:t>
            </a:r>
            <a:r>
              <a:rPr lang="en-US" altLang="en-US" sz="2400" dirty="0">
                <a:latin typeface="Arial" panose="020B0604020202020204" pitchFamily="34" charset="0"/>
                <a:cs typeface="Arial" panose="020B0604020202020204" pitchFamily="34" charset="0"/>
              </a:rPr>
              <a:t>scope of advisors deemed to be fiduciaries</a:t>
            </a:r>
          </a:p>
          <a:p>
            <a:pPr marL="379413" indent="-379413">
              <a:lnSpc>
                <a:spcPct val="90000"/>
              </a:lnSpc>
              <a:spcBef>
                <a:spcPts val="963"/>
              </a:spcBef>
              <a:buClr>
                <a:schemeClr val="tx1"/>
              </a:buClr>
            </a:pPr>
            <a:r>
              <a:rPr lang="en-US" altLang="en-US" sz="2400" dirty="0" smtClean="0"/>
              <a:t>• </a:t>
            </a:r>
            <a:r>
              <a:rPr lang="en-US" altLang="en-US" sz="2400" dirty="0" smtClean="0">
                <a:latin typeface="Arial" panose="020B0604020202020204" pitchFamily="34" charset="0"/>
                <a:cs typeface="Arial" panose="020B0604020202020204" pitchFamily="34" charset="0"/>
              </a:rPr>
              <a:t>Agenda</a:t>
            </a:r>
            <a:endParaRPr lang="en-US" altLang="en-US" sz="2400" dirty="0">
              <a:latin typeface="Arial" panose="020B0604020202020204" pitchFamily="34" charset="0"/>
              <a:cs typeface="Arial" panose="020B0604020202020204" pitchFamily="34" charset="0"/>
            </a:endParaRPr>
          </a:p>
          <a:p>
            <a:pPr marL="682625" lvl="1" indent="-188913">
              <a:lnSpc>
                <a:spcPct val="90000"/>
              </a:lnSpc>
              <a:spcBef>
                <a:spcPct val="30000"/>
              </a:spcBef>
              <a:buClr>
                <a:schemeClr val="tx1"/>
              </a:buClr>
            </a:pPr>
            <a:r>
              <a:rPr lang="en-US" altLang="en-US" sz="2400" dirty="0"/>
              <a:t>∙ </a:t>
            </a:r>
            <a:r>
              <a:rPr lang="en-US" sz="2400" dirty="0" smtClean="0">
                <a:latin typeface="Arial" pitchFamily="34" charset="0"/>
                <a:cs typeface="Arial" pitchFamily="34" charset="0"/>
              </a:rPr>
              <a:t>Existing Rule</a:t>
            </a:r>
            <a:endParaRPr lang="en-US" sz="2400" dirty="0">
              <a:latin typeface="Arial" pitchFamily="34" charset="0"/>
              <a:cs typeface="Arial" pitchFamily="34" charset="0"/>
            </a:endParaRPr>
          </a:p>
          <a:p>
            <a:pPr marL="682625" lvl="1" indent="-188913">
              <a:lnSpc>
                <a:spcPct val="90000"/>
              </a:lnSpc>
              <a:spcBef>
                <a:spcPct val="30000"/>
              </a:spcBef>
              <a:buClr>
                <a:schemeClr val="tx1"/>
              </a:buClr>
            </a:pPr>
            <a:r>
              <a:rPr lang="en-US" altLang="en-US" sz="2400" dirty="0"/>
              <a:t>∙ </a:t>
            </a:r>
            <a:r>
              <a:rPr lang="en-US" sz="2400" dirty="0" smtClean="0">
                <a:latin typeface="Arial" pitchFamily="34" charset="0"/>
                <a:cs typeface="Arial" pitchFamily="34" charset="0"/>
              </a:rPr>
              <a:t>Proposed </a:t>
            </a:r>
            <a:r>
              <a:rPr lang="en-US" sz="2400" dirty="0">
                <a:latin typeface="Arial" pitchFamily="34" charset="0"/>
                <a:cs typeface="Arial" pitchFamily="34" charset="0"/>
              </a:rPr>
              <a:t>Fiduciary </a:t>
            </a:r>
            <a:r>
              <a:rPr lang="en-US" sz="2400" dirty="0" smtClean="0">
                <a:latin typeface="Arial" pitchFamily="34" charset="0"/>
                <a:cs typeface="Arial" pitchFamily="34" charset="0"/>
              </a:rPr>
              <a:t>Definition and Exemptions</a:t>
            </a:r>
          </a:p>
          <a:p>
            <a:pPr marL="682625" lvl="1" indent="-188913">
              <a:lnSpc>
                <a:spcPct val="90000"/>
              </a:lnSpc>
              <a:spcBef>
                <a:spcPct val="30000"/>
              </a:spcBef>
              <a:buClr>
                <a:schemeClr val="tx1"/>
              </a:buClr>
            </a:pPr>
            <a:r>
              <a:rPr lang="en-US" altLang="en-US" sz="2400" dirty="0"/>
              <a:t>∙ </a:t>
            </a:r>
            <a:r>
              <a:rPr lang="en-US" sz="2400" dirty="0" smtClean="0">
                <a:latin typeface="Arial" pitchFamily="34" charset="0"/>
                <a:cs typeface="Arial" pitchFamily="34" charset="0"/>
              </a:rPr>
              <a:t>Proposed Carve-Out for Investment Education</a:t>
            </a:r>
            <a:endParaRPr lang="en-US" sz="2400" dirty="0">
              <a:latin typeface="Arial" pitchFamily="34" charset="0"/>
              <a:cs typeface="Arial" pitchFamily="34" charset="0"/>
            </a:endParaRPr>
          </a:p>
          <a:p>
            <a:pPr marL="682625" lvl="1" indent="-188913">
              <a:lnSpc>
                <a:spcPct val="90000"/>
              </a:lnSpc>
              <a:spcBef>
                <a:spcPct val="30000"/>
              </a:spcBef>
              <a:buClr>
                <a:schemeClr val="tx1"/>
              </a:buClr>
            </a:pPr>
            <a:r>
              <a:rPr lang="en-US" altLang="en-US" sz="2400" dirty="0"/>
              <a:t>∙ </a:t>
            </a:r>
            <a:r>
              <a:rPr lang="en-US" altLang="en-US" sz="2400" dirty="0" smtClean="0"/>
              <a:t> </a:t>
            </a:r>
            <a:r>
              <a:rPr lang="en-US" sz="2400" dirty="0" smtClean="0">
                <a:latin typeface="Arial" pitchFamily="34" charset="0"/>
                <a:cs typeface="Arial" pitchFamily="34" charset="0"/>
              </a:rPr>
              <a:t>Impact </a:t>
            </a:r>
            <a:r>
              <a:rPr lang="en-US" sz="2400" dirty="0">
                <a:latin typeface="Arial" pitchFamily="34" charset="0"/>
                <a:cs typeface="Arial" pitchFamily="34" charset="0"/>
              </a:rPr>
              <a:t>of DOL Proposal on IRA Markets</a:t>
            </a:r>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6447222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5"/>
          </a:xfrm>
          <a:prstGeom prst="rect">
            <a:avLst/>
          </a:prstGeom>
          <a:noFill/>
        </p:spPr>
        <p:txBody>
          <a:bodyPr wrap="square" rtlCol="0">
            <a:spAutoFit/>
          </a:bodyPr>
          <a:lstStyle/>
          <a:p>
            <a:r>
              <a:rPr lang="en-US" sz="3200" b="1" dirty="0" smtClean="0">
                <a:latin typeface="Arial"/>
                <a:cs typeface="Arial"/>
              </a:rPr>
              <a:t>Existing ERISA Fiduciary Definition</a:t>
            </a:r>
            <a:endParaRPr lang="en-US" sz="3200" b="1" dirty="0">
              <a:latin typeface="Arial"/>
              <a:cs typeface="Arial"/>
            </a:endParaRPr>
          </a:p>
        </p:txBody>
      </p:sp>
      <p:sp>
        <p:nvSpPr>
          <p:cNvPr id="6" name="TextBox 5"/>
          <p:cNvSpPr txBox="1"/>
          <p:nvPr/>
        </p:nvSpPr>
        <p:spPr>
          <a:xfrm>
            <a:off x="234195" y="1161225"/>
            <a:ext cx="8696448" cy="3813352"/>
          </a:xfrm>
          <a:prstGeom prst="rect">
            <a:avLst/>
          </a:prstGeom>
          <a:noFill/>
        </p:spPr>
        <p:txBody>
          <a:bodyPr wrap="square" rtlCol="0">
            <a:spAutoFit/>
          </a:bodyPr>
          <a:lstStyle/>
          <a:p>
            <a:pPr marL="379413" indent="-379413">
              <a:lnSpc>
                <a:spcPct val="90000"/>
              </a:lnSpc>
              <a:spcBef>
                <a:spcPct val="30000"/>
              </a:spcBef>
              <a:buClr>
                <a:schemeClr val="tx1"/>
              </a:buClr>
            </a:pPr>
            <a:r>
              <a:rPr lang="en-US" altLang="en-US" sz="2000" dirty="0" smtClean="0"/>
              <a:t>•	</a:t>
            </a:r>
            <a:r>
              <a:rPr lang="en-US" altLang="en-US" sz="2200" dirty="0" smtClean="0">
                <a:latin typeface="Arial" panose="020B0604020202020204" pitchFamily="34" charset="0"/>
                <a:cs typeface="Arial" panose="020B0604020202020204" pitchFamily="34" charset="0"/>
              </a:rPr>
              <a:t>ERISA </a:t>
            </a:r>
            <a:r>
              <a:rPr lang="en-US" altLang="en-US" sz="2200" dirty="0">
                <a:latin typeface="Arial" panose="020B0604020202020204" pitchFamily="34" charset="0"/>
                <a:cs typeface="Arial" panose="020B0604020202020204" pitchFamily="34" charset="0"/>
              </a:rPr>
              <a:t>Fiduciary Status of Advisor</a:t>
            </a:r>
          </a:p>
          <a:p>
            <a:pPr marL="682625" lvl="1" indent="-188913">
              <a:lnSpc>
                <a:spcPct val="90000"/>
              </a:lnSpc>
              <a:spcBef>
                <a:spcPct val="30000"/>
              </a:spcBef>
              <a:buClr>
                <a:schemeClr val="tx1"/>
              </a:buClr>
            </a:pPr>
            <a:r>
              <a:rPr lang="en-US" altLang="en-US" sz="2200" dirty="0" smtClean="0">
                <a:latin typeface="Arial" panose="020B0604020202020204" pitchFamily="34" charset="0"/>
                <a:cs typeface="Arial" panose="020B0604020202020204" pitchFamily="34" charset="0"/>
              </a:rPr>
              <a:t>∙	Triggered </a:t>
            </a:r>
            <a:r>
              <a:rPr lang="en-US" altLang="en-US" sz="2200" dirty="0">
                <a:latin typeface="Arial" panose="020B0604020202020204" pitchFamily="34" charset="0"/>
                <a:cs typeface="Arial" panose="020B0604020202020204" pitchFamily="34" charset="0"/>
              </a:rPr>
              <a:t>if “investment advice” is provided for </a:t>
            </a:r>
            <a:r>
              <a:rPr lang="en-US" altLang="en-US" sz="2200" dirty="0" smtClean="0">
                <a:latin typeface="Arial" panose="020B0604020202020204" pitchFamily="34" charset="0"/>
                <a:cs typeface="Arial" panose="020B0604020202020204" pitchFamily="34" charset="0"/>
              </a:rPr>
              <a:t>compensation</a:t>
            </a:r>
          </a:p>
          <a:p>
            <a:pPr marL="379413" indent="-379413">
              <a:lnSpc>
                <a:spcPct val="90000"/>
              </a:lnSpc>
              <a:buClr>
                <a:schemeClr val="tx1"/>
              </a:buClr>
            </a:pPr>
            <a:endParaRPr lang="en-US" altLang="en-US" sz="2200" dirty="0">
              <a:latin typeface="Arial" panose="020B0604020202020204" pitchFamily="34" charset="0"/>
              <a:cs typeface="Arial" panose="020B0604020202020204" pitchFamily="34" charset="0"/>
            </a:endParaRPr>
          </a:p>
          <a:p>
            <a:pPr marL="379413" indent="-379413">
              <a:lnSpc>
                <a:spcPct val="90000"/>
              </a:lnSpc>
              <a:buClr>
                <a:schemeClr val="tx1"/>
              </a:buClr>
            </a:pPr>
            <a:r>
              <a:rPr lang="en-US" altLang="en-US" sz="2200" dirty="0" smtClean="0">
                <a:latin typeface="Arial" panose="020B0604020202020204" pitchFamily="34" charset="0"/>
                <a:cs typeface="Arial" panose="020B0604020202020204" pitchFamily="34" charset="0"/>
              </a:rPr>
              <a:t>•	Existing </a:t>
            </a:r>
            <a:r>
              <a:rPr lang="en-US" altLang="en-US" sz="2200" dirty="0">
                <a:latin typeface="Arial" panose="020B0604020202020204" pitchFamily="34" charset="0"/>
                <a:cs typeface="Arial" panose="020B0604020202020204" pitchFamily="34" charset="0"/>
              </a:rPr>
              <a:t>Definition of “Investment Advice” (5-Prong Test)</a:t>
            </a:r>
          </a:p>
          <a:p>
            <a:pPr marL="682625" lvl="1" indent="-188913">
              <a:lnSpc>
                <a:spcPct val="90000"/>
              </a:lnSpc>
              <a:spcBef>
                <a:spcPct val="30000"/>
              </a:spcBef>
              <a:buClr>
                <a:schemeClr val="tx1"/>
              </a:buClr>
            </a:pPr>
            <a:r>
              <a:rPr lang="en-US" altLang="en-US" sz="2200" dirty="0" smtClean="0">
                <a:latin typeface="Arial" panose="020B0604020202020204" pitchFamily="34" charset="0"/>
                <a:cs typeface="Arial" panose="020B0604020202020204" pitchFamily="34" charset="0"/>
              </a:rPr>
              <a:t>∙	Recommending </a:t>
            </a:r>
            <a:r>
              <a:rPr lang="en-US" altLang="en-US" sz="2200" dirty="0">
                <a:latin typeface="Arial" panose="020B0604020202020204" pitchFamily="34" charset="0"/>
                <a:cs typeface="Arial" panose="020B0604020202020204" pitchFamily="34" charset="0"/>
              </a:rPr>
              <a:t>plan investments</a:t>
            </a:r>
          </a:p>
          <a:p>
            <a:pPr marL="682625" lvl="1" indent="-188913">
              <a:lnSpc>
                <a:spcPct val="90000"/>
              </a:lnSpc>
              <a:spcBef>
                <a:spcPct val="30000"/>
              </a:spcBef>
              <a:buClr>
                <a:schemeClr val="tx1"/>
              </a:buClr>
            </a:pPr>
            <a:r>
              <a:rPr lang="en-US" altLang="en-US" sz="2200" dirty="0">
                <a:latin typeface="Arial" panose="020B0604020202020204" pitchFamily="34" charset="0"/>
                <a:cs typeface="Arial" panose="020B0604020202020204" pitchFamily="34" charset="0"/>
              </a:rPr>
              <a:t>∙ </a:t>
            </a:r>
            <a:r>
              <a:rPr lang="en-US" altLang="en-US" sz="2200" dirty="0" smtClean="0">
                <a:latin typeface="Arial" panose="020B0604020202020204" pitchFamily="34" charset="0"/>
                <a:cs typeface="Arial" panose="020B0604020202020204" pitchFamily="34" charset="0"/>
              </a:rPr>
              <a:t>Regular </a:t>
            </a:r>
            <a:r>
              <a:rPr lang="en-US" altLang="en-US" sz="2200" dirty="0">
                <a:latin typeface="Arial" panose="020B0604020202020204" pitchFamily="34" charset="0"/>
                <a:cs typeface="Arial" panose="020B0604020202020204" pitchFamily="34" charset="0"/>
              </a:rPr>
              <a:t>basis</a:t>
            </a:r>
          </a:p>
          <a:p>
            <a:pPr marL="682625" lvl="1" indent="-188913">
              <a:lnSpc>
                <a:spcPct val="90000"/>
              </a:lnSpc>
              <a:spcBef>
                <a:spcPct val="30000"/>
              </a:spcBef>
              <a:buClr>
                <a:schemeClr val="tx1"/>
              </a:buClr>
            </a:pPr>
            <a:r>
              <a:rPr lang="en-US" altLang="en-US" sz="2200" dirty="0">
                <a:latin typeface="Arial" panose="020B0604020202020204" pitchFamily="34" charset="0"/>
                <a:cs typeface="Arial" panose="020B0604020202020204" pitchFamily="34" charset="0"/>
              </a:rPr>
              <a:t>∙ </a:t>
            </a:r>
            <a:r>
              <a:rPr lang="en-US" altLang="en-US" sz="2200" u="sng" dirty="0" smtClean="0">
                <a:latin typeface="Arial" panose="020B0604020202020204" pitchFamily="34" charset="0"/>
                <a:cs typeface="Arial" panose="020B0604020202020204" pitchFamily="34" charset="0"/>
              </a:rPr>
              <a:t>Mutual</a:t>
            </a:r>
            <a:r>
              <a:rPr lang="en-US" altLang="en-US" sz="2200" dirty="0" smtClean="0">
                <a:latin typeface="Arial" panose="020B0604020202020204" pitchFamily="34" charset="0"/>
                <a:cs typeface="Arial" panose="020B0604020202020204" pitchFamily="34" charset="0"/>
              </a:rPr>
              <a:t> </a:t>
            </a:r>
            <a:r>
              <a:rPr lang="en-US" altLang="en-US" sz="2200" dirty="0">
                <a:latin typeface="Arial" panose="020B0604020202020204" pitchFamily="34" charset="0"/>
                <a:cs typeface="Arial" panose="020B0604020202020204" pitchFamily="34" charset="0"/>
              </a:rPr>
              <a:t>understanding</a:t>
            </a:r>
          </a:p>
          <a:p>
            <a:pPr marL="682625" lvl="1" indent="-188913">
              <a:lnSpc>
                <a:spcPct val="90000"/>
              </a:lnSpc>
              <a:spcBef>
                <a:spcPct val="30000"/>
              </a:spcBef>
              <a:buClr>
                <a:schemeClr val="tx1"/>
              </a:buClr>
            </a:pPr>
            <a:r>
              <a:rPr lang="en-US" altLang="en-US" sz="2200" dirty="0">
                <a:latin typeface="Arial" panose="020B0604020202020204" pitchFamily="34" charset="0"/>
                <a:cs typeface="Arial" panose="020B0604020202020204" pitchFamily="34" charset="0"/>
              </a:rPr>
              <a:t>∙ </a:t>
            </a:r>
            <a:r>
              <a:rPr lang="en-US" altLang="en-US" sz="2200" u="sng" dirty="0" smtClean="0">
                <a:latin typeface="Arial" panose="020B0604020202020204" pitchFamily="34" charset="0"/>
                <a:cs typeface="Arial" panose="020B0604020202020204" pitchFamily="34" charset="0"/>
              </a:rPr>
              <a:t>Primary </a:t>
            </a:r>
            <a:r>
              <a:rPr lang="en-US" altLang="en-US" sz="2200" u="sng" dirty="0">
                <a:latin typeface="Arial" panose="020B0604020202020204" pitchFamily="34" charset="0"/>
                <a:cs typeface="Arial" panose="020B0604020202020204" pitchFamily="34" charset="0"/>
              </a:rPr>
              <a:t>basis</a:t>
            </a:r>
            <a:r>
              <a:rPr lang="en-US" altLang="en-US" sz="2200" dirty="0">
                <a:latin typeface="Arial" panose="020B0604020202020204" pitchFamily="34" charset="0"/>
                <a:cs typeface="Arial" panose="020B0604020202020204" pitchFamily="34" charset="0"/>
              </a:rPr>
              <a:t> for plan’s decisions</a:t>
            </a:r>
          </a:p>
          <a:p>
            <a:pPr marL="682625" lvl="1" indent="-188913">
              <a:lnSpc>
                <a:spcPct val="90000"/>
              </a:lnSpc>
              <a:spcBef>
                <a:spcPct val="30000"/>
              </a:spcBef>
              <a:buClr>
                <a:schemeClr val="tx1"/>
              </a:buClr>
            </a:pPr>
            <a:r>
              <a:rPr lang="en-US" altLang="en-US" sz="2200" dirty="0">
                <a:latin typeface="Arial" panose="020B0604020202020204" pitchFamily="34" charset="0"/>
                <a:cs typeface="Arial" panose="020B0604020202020204" pitchFamily="34" charset="0"/>
              </a:rPr>
              <a:t>∙ </a:t>
            </a:r>
            <a:r>
              <a:rPr lang="en-US" altLang="en-US" sz="2200" u="sng" dirty="0" smtClean="0">
                <a:latin typeface="Arial" panose="020B0604020202020204" pitchFamily="34" charset="0"/>
                <a:cs typeface="Arial" panose="020B0604020202020204" pitchFamily="34" charset="0"/>
              </a:rPr>
              <a:t>Individualized</a:t>
            </a:r>
            <a:r>
              <a:rPr lang="en-US" altLang="en-US" sz="2200" dirty="0" smtClean="0">
                <a:latin typeface="Arial" panose="020B0604020202020204" pitchFamily="34" charset="0"/>
                <a:cs typeface="Arial" panose="020B0604020202020204" pitchFamily="34" charset="0"/>
              </a:rPr>
              <a:t> </a:t>
            </a:r>
            <a:r>
              <a:rPr lang="en-US" altLang="en-US" sz="2200" dirty="0">
                <a:latin typeface="Arial" panose="020B0604020202020204" pitchFamily="34" charset="0"/>
                <a:cs typeface="Arial" panose="020B0604020202020204" pitchFamily="34" charset="0"/>
              </a:rPr>
              <a:t>to plan’s needs</a:t>
            </a:r>
          </a:p>
          <a:p>
            <a:pPr marL="682625" lvl="1" indent="-188913">
              <a:lnSpc>
                <a:spcPct val="90000"/>
              </a:lnSpc>
              <a:spcBef>
                <a:spcPct val="30000"/>
              </a:spcBef>
              <a:buClr>
                <a:schemeClr val="tx1"/>
              </a:buClr>
              <a:buFontTx/>
              <a:buNone/>
            </a:pPr>
            <a:endParaRPr lang="en-US" altLang="en-US" sz="2000" dirty="0"/>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23465899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5"/>
          </a:xfrm>
          <a:prstGeom prst="rect">
            <a:avLst/>
          </a:prstGeom>
          <a:noFill/>
        </p:spPr>
        <p:txBody>
          <a:bodyPr wrap="square" rtlCol="0">
            <a:spAutoFit/>
          </a:bodyPr>
          <a:lstStyle/>
          <a:p>
            <a:r>
              <a:rPr lang="en-US" sz="3200" b="1" dirty="0" smtClean="0">
                <a:latin typeface="Arial"/>
                <a:cs typeface="Arial"/>
              </a:rPr>
              <a:t>Proposed Fiduciary Definition</a:t>
            </a:r>
            <a:endParaRPr lang="en-US" sz="3200" b="1" dirty="0">
              <a:latin typeface="Arial"/>
              <a:cs typeface="Arial"/>
            </a:endParaRPr>
          </a:p>
        </p:txBody>
      </p:sp>
      <p:sp>
        <p:nvSpPr>
          <p:cNvPr id="6" name="TextBox 5"/>
          <p:cNvSpPr txBox="1"/>
          <p:nvPr/>
        </p:nvSpPr>
        <p:spPr>
          <a:xfrm>
            <a:off x="234195" y="1161225"/>
            <a:ext cx="8696448" cy="3847207"/>
          </a:xfrm>
          <a:prstGeom prst="rect">
            <a:avLst/>
          </a:prstGeom>
          <a:noFill/>
        </p:spPr>
        <p:txBody>
          <a:bodyPr wrap="square" rtlCol="0">
            <a:spAutoFit/>
          </a:bodyPr>
          <a:lstStyle/>
          <a:p>
            <a:pPr marL="379413" indent="-379413">
              <a:buClr>
                <a:schemeClr val="tx1"/>
              </a:buClr>
            </a:pPr>
            <a:r>
              <a:rPr lang="en-US" altLang="en-US" sz="2000" dirty="0" smtClean="0"/>
              <a:t>•</a:t>
            </a:r>
            <a:r>
              <a:rPr lang="en-US" altLang="en-US" sz="2000" dirty="0"/>
              <a:t>	</a:t>
            </a:r>
            <a:r>
              <a:rPr lang="en-US" altLang="en-US" sz="2000" dirty="0" smtClean="0"/>
              <a:t>Fiduciary </a:t>
            </a:r>
            <a:r>
              <a:rPr lang="en-US" altLang="en-US" sz="2000" dirty="0"/>
              <a:t>Status </a:t>
            </a:r>
          </a:p>
          <a:p>
            <a:pPr marL="682625" lvl="1" indent="-188913">
              <a:buClr>
                <a:schemeClr val="tx1"/>
              </a:buClr>
            </a:pPr>
            <a:r>
              <a:rPr lang="en-US" altLang="en-US" sz="2000" dirty="0" smtClean="0"/>
              <a:t>∙	Covers persons providing “</a:t>
            </a:r>
            <a:r>
              <a:rPr lang="en-US" altLang="en-US" sz="2000" dirty="0"/>
              <a:t>investment advice” </a:t>
            </a:r>
            <a:r>
              <a:rPr lang="en-US" altLang="en-US" sz="2000" dirty="0" smtClean="0"/>
              <a:t>for </a:t>
            </a:r>
            <a:r>
              <a:rPr lang="en-US" altLang="en-US" sz="2000" dirty="0"/>
              <a:t>compensation</a:t>
            </a:r>
          </a:p>
          <a:p>
            <a:pPr marL="379413" indent="-379413">
              <a:buClr>
                <a:schemeClr val="tx1"/>
              </a:buClr>
            </a:pPr>
            <a:r>
              <a:rPr lang="en-US" altLang="en-US" sz="2000" dirty="0" smtClean="0"/>
              <a:t>•	New 4-prong definition for “</a:t>
            </a:r>
            <a:r>
              <a:rPr lang="en-US" altLang="en-US" sz="2000" dirty="0"/>
              <a:t>Investment Advice” </a:t>
            </a:r>
          </a:p>
          <a:p>
            <a:pPr marL="682625" lvl="1" indent="-188913">
              <a:buClr>
                <a:schemeClr val="tx1"/>
              </a:buClr>
            </a:pPr>
            <a:r>
              <a:rPr lang="en-US" altLang="en-US" sz="2000" dirty="0" smtClean="0"/>
              <a:t>∙	</a:t>
            </a:r>
            <a:r>
              <a:rPr lang="en-US" altLang="en-US" sz="2000" dirty="0"/>
              <a:t>Making covered </a:t>
            </a:r>
            <a:r>
              <a:rPr lang="en-US" altLang="en-US" sz="2000" u="sng" dirty="0"/>
              <a:t>recommendations</a:t>
            </a:r>
          </a:p>
          <a:p>
            <a:pPr marL="1027113" lvl="2" indent="-188913">
              <a:buClr>
                <a:schemeClr val="tx1"/>
              </a:buClr>
            </a:pPr>
            <a:r>
              <a:rPr lang="en-US" altLang="en-US" sz="2000" dirty="0" smtClean="0"/>
              <a:t>- recommending </a:t>
            </a:r>
            <a:r>
              <a:rPr lang="en-US" altLang="en-US" sz="2000" dirty="0"/>
              <a:t>investments (including rollovers) </a:t>
            </a:r>
          </a:p>
          <a:p>
            <a:pPr marL="1027113" lvl="2" indent="-188913">
              <a:buClr>
                <a:schemeClr val="tx1"/>
              </a:buClr>
            </a:pPr>
            <a:r>
              <a:rPr lang="en-US" altLang="en-US" sz="2000" dirty="0" smtClean="0"/>
              <a:t>- recommending </a:t>
            </a:r>
            <a:r>
              <a:rPr lang="en-US" altLang="en-US" sz="2000" dirty="0"/>
              <a:t>investment managers, </a:t>
            </a:r>
          </a:p>
          <a:p>
            <a:pPr marL="1027113" lvl="2" indent="-188913">
              <a:buClr>
                <a:schemeClr val="tx1"/>
              </a:buClr>
            </a:pPr>
            <a:r>
              <a:rPr lang="en-US" altLang="en-US" sz="2000" dirty="0" smtClean="0"/>
              <a:t>- giving </a:t>
            </a:r>
            <a:r>
              <a:rPr lang="en-US" altLang="en-US" sz="2000" dirty="0"/>
              <a:t>appraisals, or </a:t>
            </a:r>
          </a:p>
          <a:p>
            <a:pPr marL="1027113" lvl="2" indent="-188913">
              <a:buClr>
                <a:schemeClr val="tx1"/>
              </a:buClr>
            </a:pPr>
            <a:r>
              <a:rPr lang="en-US" altLang="en-US" sz="2000" dirty="0" smtClean="0"/>
              <a:t>- recommending </a:t>
            </a:r>
            <a:r>
              <a:rPr lang="en-US" altLang="en-US" sz="2000" dirty="0"/>
              <a:t>other advisors who do any of above</a:t>
            </a:r>
          </a:p>
          <a:p>
            <a:pPr marL="682625" lvl="1" indent="-188913">
              <a:buClr>
                <a:schemeClr val="tx1"/>
              </a:buClr>
            </a:pPr>
            <a:r>
              <a:rPr lang="en-US" altLang="en-US" sz="2000" dirty="0" smtClean="0"/>
              <a:t>∙	 Understanding </a:t>
            </a:r>
            <a:r>
              <a:rPr lang="en-US" altLang="en-US" sz="2000" i="1" dirty="0"/>
              <a:t>(does not need to be mutual</a:t>
            </a:r>
            <a:r>
              <a:rPr lang="en-US" altLang="en-US" sz="2000" dirty="0"/>
              <a:t>)</a:t>
            </a:r>
          </a:p>
          <a:p>
            <a:pPr marL="682625" lvl="1" indent="-188913">
              <a:buClr>
                <a:schemeClr val="tx1"/>
              </a:buClr>
            </a:pPr>
            <a:r>
              <a:rPr lang="en-US" altLang="en-US" sz="2000" dirty="0" smtClean="0"/>
              <a:t>∙	Individualized </a:t>
            </a:r>
            <a:r>
              <a:rPr lang="en-US" altLang="en-US" sz="2000" dirty="0"/>
              <a:t>or </a:t>
            </a:r>
            <a:r>
              <a:rPr lang="en-US" altLang="en-US" sz="2000" u="sng" dirty="0"/>
              <a:t>specifically directed</a:t>
            </a:r>
            <a:r>
              <a:rPr lang="en-US" altLang="en-US" sz="2000" dirty="0"/>
              <a:t> to retirement client</a:t>
            </a:r>
          </a:p>
          <a:p>
            <a:pPr marL="682625" lvl="1" indent="-188913">
              <a:buClr>
                <a:schemeClr val="tx1"/>
              </a:buClr>
            </a:pPr>
            <a:r>
              <a:rPr lang="en-US" altLang="en-US" sz="2000" dirty="0" smtClean="0"/>
              <a:t>∙	Considered </a:t>
            </a:r>
            <a:r>
              <a:rPr lang="en-US" altLang="en-US" sz="2000" dirty="0"/>
              <a:t>by client </a:t>
            </a:r>
            <a:r>
              <a:rPr lang="en-US" altLang="en-US" sz="2000" i="1" dirty="0"/>
              <a:t>(even if not primary basis for decision)</a:t>
            </a:r>
          </a:p>
          <a:p>
            <a:pPr marL="682625" lvl="1" indent="-188913">
              <a:lnSpc>
                <a:spcPct val="90000"/>
              </a:lnSpc>
              <a:spcBef>
                <a:spcPct val="30000"/>
              </a:spcBef>
              <a:buClr>
                <a:schemeClr val="tx1"/>
              </a:buClr>
              <a:buFontTx/>
              <a:buNone/>
            </a:pPr>
            <a:endParaRPr lang="en-US" altLang="en-US" sz="2000" dirty="0"/>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13925110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5"/>
          </a:xfrm>
          <a:prstGeom prst="rect">
            <a:avLst/>
          </a:prstGeom>
          <a:noFill/>
        </p:spPr>
        <p:txBody>
          <a:bodyPr wrap="square" rtlCol="0">
            <a:spAutoFit/>
          </a:bodyPr>
          <a:lstStyle/>
          <a:p>
            <a:r>
              <a:rPr lang="en-US" sz="3200" b="1" dirty="0" smtClean="0">
                <a:latin typeface="Arial"/>
                <a:cs typeface="Arial"/>
              </a:rPr>
              <a:t>Carve-Outs and Exemptions</a:t>
            </a:r>
            <a:endParaRPr lang="en-US" sz="3200" b="1" dirty="0">
              <a:latin typeface="Arial"/>
              <a:cs typeface="Arial"/>
            </a:endParaRPr>
          </a:p>
        </p:txBody>
      </p:sp>
      <p:sp>
        <p:nvSpPr>
          <p:cNvPr id="6" name="TextBox 5"/>
          <p:cNvSpPr txBox="1"/>
          <p:nvPr/>
        </p:nvSpPr>
        <p:spPr>
          <a:xfrm>
            <a:off x="234195" y="1161225"/>
            <a:ext cx="8696448" cy="3524042"/>
          </a:xfrm>
          <a:prstGeom prst="rect">
            <a:avLst/>
          </a:prstGeom>
          <a:noFill/>
        </p:spPr>
        <p:txBody>
          <a:bodyPr wrap="square" rtlCol="0">
            <a:spAutoFit/>
          </a:bodyPr>
          <a:lstStyle/>
          <a:p>
            <a:pPr>
              <a:defRPr/>
            </a:pPr>
            <a:r>
              <a:rPr lang="en-US" sz="23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6 Carve-Outs </a:t>
            </a:r>
            <a:r>
              <a:rPr lang="en-US" sz="2000" dirty="0">
                <a:latin typeface="Arial" panose="020B0604020202020204" pitchFamily="34" charset="0"/>
                <a:cs typeface="Arial" panose="020B0604020202020204" pitchFamily="34" charset="0"/>
              </a:rPr>
              <a:t>from </a:t>
            </a:r>
            <a:r>
              <a:rPr lang="en-US" sz="2000" dirty="0" smtClean="0">
                <a:latin typeface="Arial" panose="020B0604020202020204" pitchFamily="34" charset="0"/>
                <a:cs typeface="Arial" panose="020B0604020202020204" pitchFamily="34" charset="0"/>
              </a:rPr>
              <a:t>definition of Fiduciary </a:t>
            </a:r>
          </a:p>
          <a:p>
            <a:pPr lvl="1">
              <a:defRPr/>
            </a:pPr>
            <a:r>
              <a:rPr lang="en-US" sz="2000" dirty="0" smtClean="0">
                <a:latin typeface="Arial" panose="020B0604020202020204" pitchFamily="34" charset="0"/>
                <a:cs typeface="Arial" panose="020B0604020202020204" pitchFamily="34" charset="0"/>
              </a:rPr>
              <a:t>∙ Includes carve-out for Investment Education</a:t>
            </a:r>
          </a:p>
          <a:p>
            <a:pPr lvl="0">
              <a:buClr>
                <a:srgbClr val="918F90"/>
              </a:buClr>
            </a:pPr>
            <a:r>
              <a:rPr lang="en-US" sz="2000" dirty="0" smtClean="0">
                <a:latin typeface="Arial" panose="020B0604020202020204" pitchFamily="34" charset="0"/>
                <a:cs typeface="Arial" panose="020B0604020202020204" pitchFamily="34" charset="0"/>
              </a:rPr>
              <a:t>•   New e</a:t>
            </a:r>
            <a:r>
              <a:rPr lang="en-US" altLang="en-US" sz="2000" dirty="0" smtClean="0">
                <a:latin typeface="Arial" panose="020B0604020202020204" pitchFamily="34" charset="0"/>
                <a:cs typeface="Arial" panose="020B0604020202020204" pitchFamily="34" charset="0"/>
              </a:rPr>
              <a:t>xemptions allows fiduciary to receive variable compensation</a:t>
            </a:r>
          </a:p>
          <a:p>
            <a:pPr marL="682625" lvl="1" indent="-188913">
              <a:buClr>
                <a:schemeClr val="tx1"/>
              </a:buClr>
            </a:pPr>
            <a:r>
              <a:rPr lang="en-US" altLang="en-US" sz="2000" dirty="0" smtClean="0">
                <a:latin typeface="Arial" panose="020B0604020202020204" pitchFamily="34" charset="0"/>
                <a:cs typeface="Arial" panose="020B0604020202020204" pitchFamily="34" charset="0"/>
              </a:rPr>
              <a:t>∙ BIC Exemption</a:t>
            </a:r>
          </a:p>
          <a:p>
            <a:pPr marL="682625" lvl="1" indent="-188913">
              <a:buClr>
                <a:schemeClr val="tx1"/>
              </a:buClr>
            </a:pPr>
            <a:r>
              <a:rPr lang="en-US" altLang="en-US" sz="2000" dirty="0" smtClean="0">
                <a:latin typeface="Arial" panose="020B0604020202020204" pitchFamily="34" charset="0"/>
                <a:cs typeface="Arial" panose="020B0604020202020204" pitchFamily="34" charset="0"/>
              </a:rPr>
              <a:t>	 - Written </a:t>
            </a:r>
            <a:r>
              <a:rPr lang="en-US" altLang="en-US" sz="2000" dirty="0">
                <a:latin typeface="Arial" panose="020B0604020202020204" pitchFamily="34" charset="0"/>
                <a:cs typeface="Arial" panose="020B0604020202020204" pitchFamily="34" charset="0"/>
              </a:rPr>
              <a:t>contract with mandatory terms</a:t>
            </a:r>
          </a:p>
          <a:p>
            <a:pPr marL="682625" lvl="1" indent="-188913">
              <a:buClr>
                <a:schemeClr val="tx1"/>
              </a:buClr>
            </a:pPr>
            <a:r>
              <a:rPr lang="en-US" altLang="en-US" sz="2000" dirty="0">
                <a:latin typeface="Arial" panose="020B0604020202020204" pitchFamily="34" charset="0"/>
                <a:cs typeface="Arial" panose="020B0604020202020204" pitchFamily="34" charset="0"/>
              </a:rPr>
              <a:t> </a:t>
            </a:r>
            <a:r>
              <a:rPr lang="en-US" altLang="en-US" sz="2000" dirty="0" smtClean="0">
                <a:latin typeface="Arial" panose="020B0604020202020204" pitchFamily="34" charset="0"/>
                <a:cs typeface="Arial" panose="020B0604020202020204" pitchFamily="34" charset="0"/>
              </a:rPr>
              <a:t>  -  Comprehensive </a:t>
            </a:r>
            <a:r>
              <a:rPr lang="en-US" altLang="en-US" sz="2000" dirty="0">
                <a:latin typeface="Arial" panose="020B0604020202020204" pitchFamily="34" charset="0"/>
                <a:cs typeface="Arial" panose="020B0604020202020204" pitchFamily="34" charset="0"/>
              </a:rPr>
              <a:t>disclosures</a:t>
            </a:r>
          </a:p>
          <a:p>
            <a:pPr marL="682625" lvl="1" indent="-188913">
              <a:buClr>
                <a:schemeClr val="tx1"/>
              </a:buClr>
            </a:pPr>
            <a:r>
              <a:rPr lang="en-US" altLang="en-US" sz="2000" dirty="0">
                <a:latin typeface="Arial" panose="020B0604020202020204" pitchFamily="34" charset="0"/>
                <a:cs typeface="Arial" panose="020B0604020202020204" pitchFamily="34" charset="0"/>
              </a:rPr>
              <a:t> </a:t>
            </a:r>
            <a:r>
              <a:rPr lang="en-US" altLang="en-US" sz="2000" dirty="0" smtClean="0">
                <a:latin typeface="Arial" panose="020B0604020202020204" pitchFamily="34" charset="0"/>
                <a:cs typeface="Arial" panose="020B0604020202020204" pitchFamily="34" charset="0"/>
              </a:rPr>
              <a:t>  -  Range </a:t>
            </a:r>
            <a:r>
              <a:rPr lang="en-US" altLang="en-US" sz="2000" dirty="0">
                <a:latin typeface="Arial" panose="020B0604020202020204" pitchFamily="34" charset="0"/>
                <a:cs typeface="Arial" panose="020B0604020202020204" pitchFamily="34" charset="0"/>
              </a:rPr>
              <a:t>of investments (reasonably necessary asset classes)</a:t>
            </a:r>
          </a:p>
          <a:p>
            <a:pPr marL="682625" lvl="1" indent="-188913">
              <a:buClr>
                <a:schemeClr val="tx1"/>
              </a:buClr>
            </a:pPr>
            <a:r>
              <a:rPr lang="en-US" altLang="en-US" sz="2000" dirty="0">
                <a:latin typeface="Arial" panose="020B0604020202020204" pitchFamily="34" charset="0"/>
                <a:cs typeface="Arial" panose="020B0604020202020204" pitchFamily="34" charset="0"/>
              </a:rPr>
              <a:t> </a:t>
            </a:r>
            <a:r>
              <a:rPr lang="en-US" altLang="en-US" sz="2000" dirty="0" smtClean="0">
                <a:latin typeface="Arial" panose="020B0604020202020204" pitchFamily="34" charset="0"/>
                <a:cs typeface="Arial" panose="020B0604020202020204" pitchFamily="34" charset="0"/>
              </a:rPr>
              <a:t>  -  Advice </a:t>
            </a:r>
            <a:r>
              <a:rPr lang="en-US" altLang="en-US" sz="2000" dirty="0">
                <a:latin typeface="Arial" panose="020B0604020202020204" pitchFamily="34" charset="0"/>
                <a:cs typeface="Arial" panose="020B0604020202020204" pitchFamily="34" charset="0"/>
              </a:rPr>
              <a:t>limited to covered investment products </a:t>
            </a:r>
            <a:r>
              <a:rPr lang="en-US" altLang="en-US" sz="2000" dirty="0" smtClean="0">
                <a:latin typeface="Arial" panose="020B0604020202020204" pitchFamily="34" charset="0"/>
                <a:cs typeface="Arial" panose="020B0604020202020204" pitchFamily="34" charset="0"/>
              </a:rPr>
              <a:t>only</a:t>
            </a:r>
          </a:p>
          <a:p>
            <a:pPr marL="682625" lvl="1" indent="-188913">
              <a:buClr>
                <a:schemeClr val="tx1"/>
              </a:buClr>
            </a:pPr>
            <a:r>
              <a:rPr lang="en-US" altLang="en-US" sz="2000" dirty="0" smtClean="0">
                <a:latin typeface="Arial" panose="020B0604020202020204" pitchFamily="34" charset="0"/>
                <a:cs typeface="Arial" panose="020B0604020202020204" pitchFamily="34" charset="0"/>
              </a:rPr>
              <a:t>∙  Higher compliance costs may encourage advisors to stop serving retirement clients or migrate to asset-based fee model</a:t>
            </a:r>
            <a:endParaRPr lang="en-US" altLang="en-US" sz="2000" dirty="0">
              <a:latin typeface="Arial" panose="020B0604020202020204" pitchFamily="34" charset="0"/>
              <a:cs typeface="Arial" panose="020B0604020202020204" pitchFamily="34" charset="0"/>
            </a:endParaRPr>
          </a:p>
          <a:p>
            <a:pPr>
              <a:defRPr/>
            </a:pPr>
            <a:endParaRPr lang="en-US" altLang="en-US" sz="2000" dirty="0"/>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39647360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5"/>
          </a:xfrm>
          <a:prstGeom prst="rect">
            <a:avLst/>
          </a:prstGeom>
          <a:noFill/>
        </p:spPr>
        <p:txBody>
          <a:bodyPr wrap="square" rtlCol="0">
            <a:spAutoFit/>
          </a:bodyPr>
          <a:lstStyle/>
          <a:p>
            <a:r>
              <a:rPr lang="en-US" sz="3200" b="1" dirty="0" smtClean="0">
                <a:latin typeface="Arial"/>
                <a:cs typeface="Arial"/>
              </a:rPr>
              <a:t>Investment Education</a:t>
            </a:r>
            <a:endParaRPr lang="en-US" sz="3200" b="1" dirty="0">
              <a:latin typeface="Arial"/>
              <a:cs typeface="Arial"/>
            </a:endParaRPr>
          </a:p>
        </p:txBody>
      </p:sp>
      <p:sp>
        <p:nvSpPr>
          <p:cNvPr id="6" name="TextBox 5"/>
          <p:cNvSpPr txBox="1"/>
          <p:nvPr/>
        </p:nvSpPr>
        <p:spPr>
          <a:xfrm>
            <a:off x="234195" y="1161225"/>
            <a:ext cx="8696448" cy="3330142"/>
          </a:xfrm>
          <a:prstGeom prst="rect">
            <a:avLst/>
          </a:prstGeom>
          <a:noFill/>
        </p:spPr>
        <p:txBody>
          <a:bodyPr wrap="square" rtlCol="0">
            <a:spAutoFit/>
          </a:bodyPr>
          <a:lstStyle/>
          <a:p>
            <a:pPr>
              <a:spcBef>
                <a:spcPts val="0"/>
              </a:spcBef>
              <a:defRPr/>
            </a:pPr>
            <a:r>
              <a:rPr lang="en-US" sz="2200" dirty="0" smtClean="0">
                <a:latin typeface="Arial" panose="020B0604020202020204" pitchFamily="34" charset="0"/>
                <a:cs typeface="Arial" panose="020B0604020202020204" pitchFamily="34" charset="0"/>
              </a:rPr>
              <a:t>•  Current safe </a:t>
            </a:r>
            <a:r>
              <a:rPr lang="en-US" sz="2200" dirty="0">
                <a:latin typeface="Arial" panose="020B0604020202020204" pitchFamily="34" charset="0"/>
                <a:cs typeface="Arial" panose="020B0604020202020204" pitchFamily="34" charset="0"/>
              </a:rPr>
              <a:t>h</a:t>
            </a:r>
            <a:r>
              <a:rPr lang="en-US" sz="2200" dirty="0" smtClean="0">
                <a:latin typeface="Arial" panose="020B0604020202020204" pitchFamily="34" charset="0"/>
                <a:cs typeface="Arial" panose="020B0604020202020204" pitchFamily="34" charset="0"/>
              </a:rPr>
              <a:t>arbor </a:t>
            </a:r>
            <a:r>
              <a:rPr lang="en-US" sz="2200" dirty="0">
                <a:latin typeface="Arial" panose="020B0604020202020204" pitchFamily="34" charset="0"/>
                <a:cs typeface="Arial" panose="020B0604020202020204" pitchFamily="34" charset="0"/>
              </a:rPr>
              <a:t>(IB 96-1</a:t>
            </a:r>
            <a:r>
              <a:rPr lang="en-US" sz="2200" dirty="0" smtClean="0">
                <a:latin typeface="Arial" panose="020B0604020202020204" pitchFamily="34" charset="0"/>
                <a:cs typeface="Arial" panose="020B0604020202020204" pitchFamily="34" charset="0"/>
              </a:rPr>
              <a:t>) covers 4 categories </a:t>
            </a:r>
            <a:endParaRPr lang="en-US" sz="2200" dirty="0">
              <a:latin typeface="Arial" panose="020B0604020202020204" pitchFamily="34" charset="0"/>
              <a:cs typeface="Arial" panose="020B0604020202020204" pitchFamily="34" charset="0"/>
            </a:endParaRPr>
          </a:p>
          <a:p>
            <a:pPr lvl="1">
              <a:spcBef>
                <a:spcPts val="0"/>
              </a:spcBef>
              <a:defRPr/>
            </a:pPr>
            <a:r>
              <a:rPr lang="en-US" sz="2000" dirty="0" smtClean="0">
                <a:latin typeface="Arial" panose="020B0604020202020204" pitchFamily="34" charset="0"/>
                <a:cs typeface="Arial" panose="020B0604020202020204" pitchFamily="34" charset="0"/>
              </a:rPr>
              <a:t>∙  Plan </a:t>
            </a:r>
            <a:r>
              <a:rPr lang="en-US" sz="2000" dirty="0">
                <a:latin typeface="Arial" panose="020B0604020202020204" pitchFamily="34" charset="0"/>
                <a:cs typeface="Arial" panose="020B0604020202020204" pitchFamily="34" charset="0"/>
              </a:rPr>
              <a:t>Information</a:t>
            </a:r>
          </a:p>
          <a:p>
            <a:pPr lvl="1">
              <a:spcBef>
                <a:spcPts val="0"/>
              </a:spcBef>
              <a:defRPr/>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General </a:t>
            </a:r>
            <a:r>
              <a:rPr lang="en-US" sz="2000" dirty="0">
                <a:latin typeface="Arial" panose="020B0604020202020204" pitchFamily="34" charset="0"/>
                <a:cs typeface="Arial" panose="020B0604020202020204" pitchFamily="34" charset="0"/>
              </a:rPr>
              <a:t>Financial/Retirement Information</a:t>
            </a:r>
          </a:p>
          <a:p>
            <a:pPr lvl="1">
              <a:spcBef>
                <a:spcPts val="0"/>
              </a:spcBef>
              <a:defRPr/>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Asset </a:t>
            </a:r>
            <a:r>
              <a:rPr lang="en-US" sz="2000" dirty="0">
                <a:latin typeface="Arial" panose="020B0604020202020204" pitchFamily="34" charset="0"/>
                <a:cs typeface="Arial" panose="020B0604020202020204" pitchFamily="34" charset="0"/>
              </a:rPr>
              <a:t>Allocation Models</a:t>
            </a:r>
          </a:p>
          <a:p>
            <a:pPr lvl="1">
              <a:spcBef>
                <a:spcPts val="0"/>
              </a:spcBef>
              <a:defRPr/>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Interactive </a:t>
            </a:r>
            <a:r>
              <a:rPr lang="en-US" sz="2000" dirty="0">
                <a:latin typeface="Arial" panose="020B0604020202020204" pitchFamily="34" charset="0"/>
                <a:cs typeface="Arial" panose="020B0604020202020204" pitchFamily="34" charset="0"/>
              </a:rPr>
              <a:t>Investment Materials</a:t>
            </a:r>
          </a:p>
          <a:p>
            <a:pPr>
              <a:spcBef>
                <a:spcPts val="0"/>
              </a:spcBef>
              <a:defRPr/>
            </a:pPr>
            <a:r>
              <a:rPr lang="en-US" sz="2200" dirty="0" smtClean="0">
                <a:latin typeface="Arial" panose="020B0604020202020204" pitchFamily="34" charset="0"/>
                <a:cs typeface="Arial" panose="020B0604020202020204" pitchFamily="34" charset="0"/>
              </a:rPr>
              <a:t>•  Observations</a:t>
            </a:r>
            <a:endParaRPr lang="en-US" sz="2200" dirty="0">
              <a:latin typeface="Arial" panose="020B0604020202020204" pitchFamily="34" charset="0"/>
              <a:cs typeface="Arial" panose="020B0604020202020204" pitchFamily="34" charset="0"/>
            </a:endParaRPr>
          </a:p>
          <a:p>
            <a:pPr lvl="1">
              <a:spcBef>
                <a:spcPts val="0"/>
              </a:spcBef>
              <a:defRPr/>
            </a:pPr>
            <a:r>
              <a:rPr lang="en-US" sz="2000" dirty="0">
                <a:latin typeface="Arial" panose="020B0604020202020204" pitchFamily="34" charset="0"/>
                <a:cs typeface="Arial" panose="020B0604020202020204" pitchFamily="34" charset="0"/>
              </a:rPr>
              <a:t>∙ A</a:t>
            </a:r>
            <a:r>
              <a:rPr lang="en-US" sz="2000" dirty="0" smtClean="0">
                <a:latin typeface="Arial" panose="020B0604020202020204" pitchFamily="34" charset="0"/>
                <a:cs typeface="Arial" panose="020B0604020202020204" pitchFamily="34" charset="0"/>
              </a:rPr>
              <a:t>pplies only to plan participants</a:t>
            </a:r>
            <a:endParaRPr lang="en-US" sz="2000" dirty="0">
              <a:latin typeface="Arial" panose="020B0604020202020204" pitchFamily="34" charset="0"/>
              <a:cs typeface="Arial" panose="020B0604020202020204" pitchFamily="34" charset="0"/>
            </a:endParaRPr>
          </a:p>
          <a:p>
            <a:pPr lvl="1">
              <a:spcBef>
                <a:spcPts val="0"/>
              </a:spcBef>
              <a:defRPr/>
            </a:pPr>
            <a:r>
              <a:rPr lang="en-US" sz="2000" dirty="0" smtClean="0">
                <a:latin typeface="Arial" panose="020B0604020202020204" pitchFamily="34" charset="0"/>
                <a:cs typeface="Arial" panose="020B0604020202020204" pitchFamily="34" charset="0"/>
              </a:rPr>
              <a:t>∙ Asset </a:t>
            </a:r>
            <a:r>
              <a:rPr lang="en-US" sz="2000" dirty="0">
                <a:latin typeface="Arial" panose="020B0604020202020204" pitchFamily="34" charset="0"/>
                <a:cs typeface="Arial" panose="020B0604020202020204" pitchFamily="34" charset="0"/>
              </a:rPr>
              <a:t>allocation models and interactive materials </a:t>
            </a:r>
            <a:r>
              <a:rPr lang="en-US" sz="2000" dirty="0" smtClean="0">
                <a:latin typeface="Arial" panose="020B0604020202020204" pitchFamily="34" charset="0"/>
                <a:cs typeface="Arial" panose="020B0604020202020204" pitchFamily="34" charset="0"/>
              </a:rPr>
              <a:t>may refer to </a:t>
            </a:r>
          </a:p>
          <a:p>
            <a:pPr lvl="1">
              <a:spcBef>
                <a:spcPts val="0"/>
              </a:spcBef>
              <a:defRPr/>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plan’s </a:t>
            </a:r>
            <a:r>
              <a:rPr lang="en-US" sz="2000" dirty="0">
                <a:latin typeface="Arial" panose="020B0604020202020204" pitchFamily="34" charset="0"/>
                <a:cs typeface="Arial" panose="020B0604020202020204" pitchFamily="34" charset="0"/>
              </a:rPr>
              <a:t>investment </a:t>
            </a:r>
            <a:r>
              <a:rPr lang="en-US" sz="2000" dirty="0" smtClean="0">
                <a:latin typeface="Arial" panose="020B0604020202020204" pitchFamily="34" charset="0"/>
                <a:cs typeface="Arial" panose="020B0604020202020204" pitchFamily="34" charset="0"/>
              </a:rPr>
              <a:t>options but must indicate existence of alternatives</a:t>
            </a:r>
            <a:endParaRPr lang="en-US" sz="2000" dirty="0">
              <a:latin typeface="Arial" panose="020B0604020202020204" pitchFamily="34" charset="0"/>
              <a:cs typeface="Arial" panose="020B0604020202020204" pitchFamily="34" charset="0"/>
            </a:endParaRPr>
          </a:p>
          <a:p>
            <a:pPr marL="682625" lvl="1" indent="-188913">
              <a:lnSpc>
                <a:spcPct val="90000"/>
              </a:lnSpc>
              <a:spcBef>
                <a:spcPct val="30000"/>
              </a:spcBef>
              <a:buClr>
                <a:schemeClr val="tx1"/>
              </a:buClr>
              <a:buFontTx/>
              <a:buNone/>
            </a:pPr>
            <a:endParaRPr lang="en-US" altLang="en-US" sz="2200" dirty="0"/>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4070393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5"/>
          </a:xfrm>
          <a:prstGeom prst="rect">
            <a:avLst/>
          </a:prstGeom>
          <a:noFill/>
        </p:spPr>
        <p:txBody>
          <a:bodyPr wrap="square" rtlCol="0">
            <a:spAutoFit/>
          </a:bodyPr>
          <a:lstStyle/>
          <a:p>
            <a:r>
              <a:rPr lang="en-US" sz="3200" b="1" dirty="0" smtClean="0">
                <a:latin typeface="Arial"/>
                <a:cs typeface="Arial"/>
              </a:rPr>
              <a:t>New Carve-Out for Investment Education</a:t>
            </a:r>
            <a:endParaRPr lang="en-US" sz="3200" b="1" dirty="0">
              <a:latin typeface="Arial"/>
              <a:cs typeface="Arial"/>
            </a:endParaRPr>
          </a:p>
        </p:txBody>
      </p:sp>
      <p:sp>
        <p:nvSpPr>
          <p:cNvPr id="6" name="TextBox 5"/>
          <p:cNvSpPr txBox="1"/>
          <p:nvPr/>
        </p:nvSpPr>
        <p:spPr>
          <a:xfrm>
            <a:off x="234195" y="1161225"/>
            <a:ext cx="8696448" cy="3662541"/>
          </a:xfrm>
          <a:prstGeom prst="rect">
            <a:avLst/>
          </a:prstGeom>
          <a:noFill/>
        </p:spPr>
        <p:txBody>
          <a:bodyPr wrap="square" rtlCol="0">
            <a:spAutoFit/>
          </a:bodyPr>
          <a:lstStyle/>
          <a:p>
            <a:pPr>
              <a:defRPr/>
            </a:pPr>
            <a:r>
              <a:rPr lang="en-US" sz="2200" dirty="0" smtClean="0">
                <a:latin typeface="Arial" panose="020B0604020202020204" pitchFamily="34" charset="0"/>
                <a:cs typeface="Arial" panose="020B0604020202020204" pitchFamily="34" charset="0"/>
              </a:rPr>
              <a:t>•  Covers same information categories as current safe harbor</a:t>
            </a:r>
            <a:endParaRPr lang="en-US" sz="2200" dirty="0">
              <a:latin typeface="Arial" panose="020B0604020202020204" pitchFamily="34" charset="0"/>
              <a:cs typeface="Arial" panose="020B0604020202020204" pitchFamily="34" charset="0"/>
            </a:endParaRPr>
          </a:p>
          <a:p>
            <a:pPr lvl="1">
              <a:defRPr/>
            </a:pPr>
            <a:r>
              <a:rPr lang="en-US" sz="2000" dirty="0" smtClean="0">
                <a:latin typeface="Arial" panose="020B0604020202020204" pitchFamily="34" charset="0"/>
                <a:cs typeface="Arial" panose="020B0604020202020204" pitchFamily="34" charset="0"/>
              </a:rPr>
              <a:t>∙  Plan </a:t>
            </a:r>
            <a:r>
              <a:rPr lang="en-US" sz="2000" dirty="0">
                <a:latin typeface="Arial" panose="020B0604020202020204" pitchFamily="34" charset="0"/>
                <a:cs typeface="Arial" panose="020B0604020202020204" pitchFamily="34" charset="0"/>
              </a:rPr>
              <a:t>Information</a:t>
            </a:r>
          </a:p>
          <a:p>
            <a:pPr lvl="1">
              <a:defRPr/>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General </a:t>
            </a:r>
            <a:r>
              <a:rPr lang="en-US" sz="2000" dirty="0">
                <a:latin typeface="Arial" panose="020B0604020202020204" pitchFamily="34" charset="0"/>
                <a:cs typeface="Arial" panose="020B0604020202020204" pitchFamily="34" charset="0"/>
              </a:rPr>
              <a:t>Financial/Retirement Information</a:t>
            </a:r>
          </a:p>
          <a:p>
            <a:pPr lvl="1">
              <a:defRPr/>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Asset </a:t>
            </a:r>
            <a:r>
              <a:rPr lang="en-US" sz="2000" dirty="0">
                <a:latin typeface="Arial" panose="020B0604020202020204" pitchFamily="34" charset="0"/>
                <a:cs typeface="Arial" panose="020B0604020202020204" pitchFamily="34" charset="0"/>
              </a:rPr>
              <a:t>Allocation Models</a:t>
            </a:r>
          </a:p>
          <a:p>
            <a:pPr lvl="1">
              <a:defRPr/>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Interactive </a:t>
            </a:r>
            <a:r>
              <a:rPr lang="en-US" sz="2000" dirty="0">
                <a:latin typeface="Arial" panose="020B0604020202020204" pitchFamily="34" charset="0"/>
                <a:cs typeface="Arial" panose="020B0604020202020204" pitchFamily="34" charset="0"/>
              </a:rPr>
              <a:t>Investment Materials</a:t>
            </a:r>
          </a:p>
          <a:p>
            <a:pPr>
              <a:defRPr/>
            </a:pPr>
            <a:r>
              <a:rPr lang="en-US" sz="2200" dirty="0" smtClean="0">
                <a:latin typeface="Arial" panose="020B0604020202020204" pitchFamily="34" charset="0"/>
                <a:cs typeface="Arial" panose="020B0604020202020204" pitchFamily="34" charset="0"/>
              </a:rPr>
              <a:t>•  Differences</a:t>
            </a:r>
          </a:p>
          <a:p>
            <a:pPr marL="0" lvl="1">
              <a:defRPr/>
            </a:pPr>
            <a:r>
              <a:rPr lang="en-US" sz="2200" dirty="0">
                <a:latin typeface="Arial" panose="020B0604020202020204" pitchFamily="34" charset="0"/>
                <a:cs typeface="Arial" panose="020B0604020202020204" pitchFamily="34" charset="0"/>
              </a:rPr>
              <a:t>	</a:t>
            </a:r>
            <a:r>
              <a:rPr lang="en-US" sz="2200" dirty="0" smtClean="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Expanded to include retirement income </a:t>
            </a:r>
            <a:r>
              <a:rPr lang="en-US" sz="2000" dirty="0" smtClean="0">
                <a:latin typeface="Arial" panose="020B0604020202020204" pitchFamily="34" charset="0"/>
                <a:cs typeface="Arial" panose="020B0604020202020204" pitchFamily="34" charset="0"/>
              </a:rPr>
              <a:t>guidance</a:t>
            </a:r>
            <a:endParaRPr lang="en-US" sz="2200" dirty="0" smtClean="0">
              <a:latin typeface="Arial" panose="020B0604020202020204" pitchFamily="34" charset="0"/>
              <a:cs typeface="Arial" panose="020B0604020202020204" pitchFamily="34" charset="0"/>
            </a:endParaRPr>
          </a:p>
          <a:p>
            <a:pPr>
              <a:defRPr/>
            </a:pPr>
            <a:r>
              <a:rPr lang="en-US" sz="22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Applies to plan and IRA clients, as well as plan participants</a:t>
            </a:r>
            <a:endParaRPr lang="en-US" sz="2000" dirty="0">
              <a:latin typeface="Arial" panose="020B0604020202020204" pitchFamily="34" charset="0"/>
              <a:cs typeface="Arial" panose="020B0604020202020204" pitchFamily="34" charset="0"/>
            </a:endParaRPr>
          </a:p>
          <a:p>
            <a:pPr lvl="1">
              <a:defRPr/>
            </a:pPr>
            <a:r>
              <a:rPr lang="en-US" sz="2000" dirty="0" smtClean="0">
                <a:latin typeface="Arial" panose="020B0604020202020204" pitchFamily="34" charset="0"/>
                <a:cs typeface="Arial" panose="020B0604020202020204" pitchFamily="34" charset="0"/>
              </a:rPr>
              <a:t>∙  Asset </a:t>
            </a:r>
            <a:r>
              <a:rPr lang="en-US" sz="2000" dirty="0">
                <a:latin typeface="Arial" panose="020B0604020202020204" pitchFamily="34" charset="0"/>
                <a:cs typeface="Arial" panose="020B0604020202020204" pitchFamily="34" charset="0"/>
              </a:rPr>
              <a:t>allocation models and interactive materials </a:t>
            </a:r>
            <a:r>
              <a:rPr lang="en-US" sz="2000" dirty="0" smtClean="0">
                <a:latin typeface="Arial" panose="020B0604020202020204" pitchFamily="34" charset="0"/>
                <a:cs typeface="Arial" panose="020B0604020202020204" pitchFamily="34" charset="0"/>
              </a:rPr>
              <a:t>may not refer to </a:t>
            </a:r>
          </a:p>
          <a:p>
            <a:pPr lvl="1">
              <a:defRPr/>
            </a:pPr>
            <a:r>
              <a:rPr lang="en-US" sz="2000" dirty="0" smtClean="0">
                <a:latin typeface="Arial" panose="020B0604020202020204" pitchFamily="34" charset="0"/>
                <a:cs typeface="Arial" panose="020B0604020202020204" pitchFamily="34" charset="0"/>
              </a:rPr>
              <a:t>   plan’s </a:t>
            </a:r>
            <a:r>
              <a:rPr lang="en-US" sz="2000" dirty="0">
                <a:latin typeface="Arial" panose="020B0604020202020204" pitchFamily="34" charset="0"/>
                <a:cs typeface="Arial" panose="020B0604020202020204" pitchFamily="34" charset="0"/>
              </a:rPr>
              <a:t>investment </a:t>
            </a:r>
            <a:r>
              <a:rPr lang="en-US" sz="2000" dirty="0" smtClean="0">
                <a:latin typeface="Arial" panose="020B0604020202020204" pitchFamily="34" charset="0"/>
                <a:cs typeface="Arial" panose="020B0604020202020204" pitchFamily="34" charset="0"/>
              </a:rPr>
              <a:t>options but must indicate existence of alternatives</a:t>
            </a:r>
          </a:p>
          <a:p>
            <a:pPr marL="682625" lvl="1" indent="-188913">
              <a:buClr>
                <a:schemeClr val="tx1"/>
              </a:buClr>
              <a:buFontTx/>
              <a:buNone/>
            </a:pPr>
            <a:r>
              <a:rPr lang="en-US" altLang="en-US" sz="2000" dirty="0" smtClean="0">
                <a:latin typeface="Arial" panose="020B0604020202020204" pitchFamily="34" charset="0"/>
                <a:cs typeface="Arial" panose="020B0604020202020204" pitchFamily="34" charset="0"/>
              </a:rPr>
              <a:t>∙ Must avoid recommending specific investment products</a:t>
            </a:r>
            <a:endParaRPr lang="en-US" altLang="en-US" sz="2200" dirty="0"/>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2408608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6"/>
          </a:xfrm>
          <a:prstGeom prst="rect">
            <a:avLst/>
          </a:prstGeom>
          <a:noFill/>
        </p:spPr>
        <p:txBody>
          <a:bodyPr wrap="square" rtlCol="0">
            <a:spAutoFit/>
          </a:bodyPr>
          <a:lstStyle/>
          <a:p>
            <a:r>
              <a:rPr lang="en-US" sz="3200" b="1" dirty="0" smtClean="0">
                <a:latin typeface="Arial"/>
                <a:cs typeface="Arial"/>
              </a:rPr>
              <a:t>Computerized Advice</a:t>
            </a:r>
            <a:endParaRPr lang="en-US" sz="3200" b="1" dirty="0">
              <a:latin typeface="Arial"/>
              <a:cs typeface="Arial"/>
            </a:endParaRPr>
          </a:p>
        </p:txBody>
      </p:sp>
      <p:sp>
        <p:nvSpPr>
          <p:cNvPr id="6" name="TextBox 5"/>
          <p:cNvSpPr txBox="1"/>
          <p:nvPr/>
        </p:nvSpPr>
        <p:spPr>
          <a:xfrm>
            <a:off x="234195" y="1161225"/>
            <a:ext cx="8696448" cy="3139321"/>
          </a:xfrm>
          <a:prstGeom prst="rect">
            <a:avLst/>
          </a:prstGeom>
          <a:noFill/>
        </p:spPr>
        <p:txBody>
          <a:bodyPr wrap="square" rtlCol="0">
            <a:spAutoFit/>
          </a:bodyPr>
          <a:lstStyle/>
          <a:p>
            <a:pPr marL="379413" indent="-379413">
              <a:buClr>
                <a:schemeClr val="tx1"/>
              </a:buClr>
            </a:pPr>
            <a:r>
              <a:rPr lang="en-US" altLang="en-US" sz="2200" dirty="0" smtClean="0">
                <a:latin typeface="Arial" panose="020B0604020202020204" pitchFamily="34" charset="0"/>
                <a:cs typeface="Arial" panose="020B0604020202020204" pitchFamily="34" charset="0"/>
              </a:rPr>
              <a:t>•  Computer Model Safe Harbor</a:t>
            </a:r>
            <a:endParaRPr lang="en-US" altLang="en-US" sz="2200" dirty="0">
              <a:latin typeface="Arial" panose="020B0604020202020204" pitchFamily="34" charset="0"/>
              <a:cs typeface="Arial" panose="020B0604020202020204" pitchFamily="34" charset="0"/>
            </a:endParaRPr>
          </a:p>
          <a:p>
            <a:pPr marL="682625" lvl="1" indent="-188913">
              <a:buClr>
                <a:schemeClr val="tx1"/>
              </a:buClr>
            </a:pPr>
            <a:r>
              <a:rPr lang="en-US" altLang="en-US" sz="2200" dirty="0" smtClean="0">
                <a:latin typeface="Arial" panose="020B0604020202020204" pitchFamily="34" charset="0"/>
                <a:cs typeface="Arial" panose="020B0604020202020204" pitchFamily="34" charset="0"/>
              </a:rPr>
              <a:t>∙ Allows receipt of variable compensation</a:t>
            </a:r>
          </a:p>
          <a:p>
            <a:pPr marL="682625" lvl="1" indent="-188913">
              <a:buClr>
                <a:schemeClr val="tx1"/>
              </a:buClr>
            </a:pPr>
            <a:r>
              <a:rPr lang="en-US" altLang="en-US" sz="2200" dirty="0" smtClean="0">
                <a:latin typeface="Arial" panose="020B0604020202020204" pitchFamily="34" charset="0"/>
                <a:cs typeface="Arial" panose="020B0604020202020204" pitchFamily="34" charset="0"/>
              </a:rPr>
              <a:t>∙ Model must be expert-certified</a:t>
            </a:r>
            <a:endParaRPr lang="en-US" altLang="en-US" sz="2200" dirty="0">
              <a:latin typeface="Arial" panose="020B0604020202020204" pitchFamily="34" charset="0"/>
              <a:cs typeface="Arial" panose="020B0604020202020204" pitchFamily="34" charset="0"/>
            </a:endParaRPr>
          </a:p>
          <a:p>
            <a:pPr marL="682625" lvl="1" indent="-188913">
              <a:buClr>
                <a:schemeClr val="tx1"/>
              </a:buClr>
            </a:pPr>
            <a:r>
              <a:rPr lang="en-US" altLang="en-US" sz="2200" dirty="0">
                <a:latin typeface="Arial" panose="020B0604020202020204" pitchFamily="34" charset="0"/>
                <a:cs typeface="Arial" panose="020B0604020202020204" pitchFamily="34" charset="0"/>
              </a:rPr>
              <a:t>∙ </a:t>
            </a:r>
            <a:r>
              <a:rPr lang="en-US" altLang="en-US" sz="2200" dirty="0" smtClean="0">
                <a:latin typeface="Arial" panose="020B0604020202020204" pitchFamily="34" charset="0"/>
                <a:cs typeface="Arial" panose="020B0604020202020204" pitchFamily="34" charset="0"/>
              </a:rPr>
              <a:t>Advice arrangement must be audited annually</a:t>
            </a:r>
            <a:endParaRPr lang="en-US" altLang="en-US" sz="2200" dirty="0">
              <a:latin typeface="Arial" panose="020B0604020202020204" pitchFamily="34" charset="0"/>
              <a:cs typeface="Arial" panose="020B0604020202020204" pitchFamily="34" charset="0"/>
            </a:endParaRPr>
          </a:p>
          <a:p>
            <a:pPr marL="682625" lvl="1" indent="-188913">
              <a:buClr>
                <a:schemeClr val="tx1"/>
              </a:buClr>
            </a:pPr>
            <a:r>
              <a:rPr lang="en-US" altLang="en-US" sz="2200" dirty="0">
                <a:latin typeface="Arial" panose="020B0604020202020204" pitchFamily="34" charset="0"/>
                <a:cs typeface="Arial" panose="020B0604020202020204" pitchFamily="34" charset="0"/>
              </a:rPr>
              <a:t>∙ </a:t>
            </a:r>
            <a:r>
              <a:rPr lang="en-US" altLang="en-US" sz="2200" dirty="0" smtClean="0">
                <a:latin typeface="Arial" panose="020B0604020202020204" pitchFamily="34" charset="0"/>
                <a:cs typeface="Arial" panose="020B0604020202020204" pitchFamily="34" charset="0"/>
              </a:rPr>
              <a:t>Model must utilize participant data</a:t>
            </a:r>
          </a:p>
          <a:p>
            <a:pPr lvl="0">
              <a:buClr>
                <a:srgbClr val="918F90"/>
              </a:buClr>
            </a:pPr>
            <a:r>
              <a:rPr lang="en-US" altLang="en-US" sz="2200" dirty="0" smtClean="0">
                <a:latin typeface="Arial" panose="020B0604020202020204" pitchFamily="34" charset="0"/>
                <a:cs typeface="Arial" panose="020B0604020202020204" pitchFamily="34" charset="0"/>
              </a:rPr>
              <a:t>• Computerized asset allocation by third parties</a:t>
            </a:r>
          </a:p>
          <a:p>
            <a:pPr marL="682625" lvl="1" indent="-188913">
              <a:buClr>
                <a:schemeClr val="tx1"/>
              </a:buClr>
            </a:pPr>
            <a:r>
              <a:rPr lang="en-US" altLang="en-US" sz="2200" dirty="0" smtClean="0">
                <a:latin typeface="Arial" panose="020B0604020202020204" pitchFamily="34" charset="0"/>
                <a:cs typeface="Arial" panose="020B0604020202020204" pitchFamily="34" charset="0"/>
              </a:rPr>
              <a:t>∙ Enables advisor to avoid fiduciary status</a:t>
            </a:r>
            <a:endParaRPr lang="en-US" altLang="en-US" sz="2200" dirty="0">
              <a:latin typeface="Arial" panose="020B0604020202020204" pitchFamily="34" charset="0"/>
              <a:cs typeface="Arial" panose="020B0604020202020204" pitchFamily="34" charset="0"/>
            </a:endParaRPr>
          </a:p>
          <a:p>
            <a:pPr marL="682625" lvl="1" indent="-188913">
              <a:buClr>
                <a:schemeClr val="tx1"/>
              </a:buClr>
            </a:pPr>
            <a:r>
              <a:rPr lang="en-US" altLang="en-US" sz="2200" dirty="0">
                <a:latin typeface="Arial" panose="020B0604020202020204" pitchFamily="34" charset="0"/>
                <a:cs typeface="Arial" panose="020B0604020202020204" pitchFamily="34" charset="0"/>
              </a:rPr>
              <a:t>∙ </a:t>
            </a:r>
            <a:r>
              <a:rPr lang="en-US" altLang="en-US" sz="2200" dirty="0" smtClean="0">
                <a:latin typeface="Arial" panose="020B0604020202020204" pitchFamily="34" charset="0"/>
                <a:cs typeface="Arial" panose="020B0604020202020204" pitchFamily="34" charset="0"/>
              </a:rPr>
              <a:t>More freedom fro rollover services</a:t>
            </a:r>
            <a:endParaRPr lang="en-US" altLang="en-US" sz="2200" dirty="0">
              <a:latin typeface="Arial" panose="020B0604020202020204" pitchFamily="34" charset="0"/>
              <a:cs typeface="Arial" panose="020B0604020202020204" pitchFamily="34" charset="0"/>
            </a:endParaRPr>
          </a:p>
          <a:p>
            <a:endParaRPr lang="en-US" sz="2200" dirty="0">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16901538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6"/>
          </a:xfrm>
          <a:prstGeom prst="rect">
            <a:avLst/>
          </a:prstGeom>
          <a:noFill/>
        </p:spPr>
        <p:txBody>
          <a:bodyPr wrap="square" rtlCol="0">
            <a:spAutoFit/>
          </a:bodyPr>
          <a:lstStyle/>
          <a:p>
            <a:r>
              <a:rPr lang="en-US" sz="3200" b="1" dirty="0" smtClean="0">
                <a:latin typeface="Arial"/>
                <a:cs typeface="Arial"/>
              </a:rPr>
              <a:t>Capturing Rollovers</a:t>
            </a:r>
            <a:endParaRPr lang="en-US" sz="3200" b="1" dirty="0">
              <a:latin typeface="Arial"/>
              <a:cs typeface="Arial"/>
            </a:endParaRPr>
          </a:p>
        </p:txBody>
      </p:sp>
      <p:sp>
        <p:nvSpPr>
          <p:cNvPr id="6" name="TextBox 5"/>
          <p:cNvSpPr txBox="1"/>
          <p:nvPr/>
        </p:nvSpPr>
        <p:spPr>
          <a:xfrm>
            <a:off x="234195" y="1161225"/>
            <a:ext cx="8696448" cy="3016210"/>
          </a:xfrm>
          <a:prstGeom prst="rect">
            <a:avLst/>
          </a:prstGeom>
          <a:noFill/>
        </p:spPr>
        <p:txBody>
          <a:bodyPr wrap="square" rtlCol="0">
            <a:spAutoFit/>
          </a:bodyPr>
          <a:lstStyle/>
          <a:p>
            <a:r>
              <a:rPr lang="en-US" altLang="en-US" sz="2400" dirty="0" smtClean="0">
                <a:latin typeface="Arial" charset="0"/>
                <a:cs typeface="Arial" charset="0"/>
              </a:rPr>
              <a:t>•  Issues </a:t>
            </a:r>
            <a:r>
              <a:rPr lang="en-US" altLang="en-US" sz="2400" dirty="0">
                <a:latin typeface="Arial" charset="0"/>
                <a:cs typeface="Arial" charset="0"/>
              </a:rPr>
              <a:t>arising from cross-selling</a:t>
            </a:r>
          </a:p>
          <a:p>
            <a:pPr lvl="1"/>
            <a:r>
              <a:rPr lang="en-US" altLang="en-US" sz="2400" dirty="0" smtClean="0">
                <a:latin typeface="Arial" charset="0"/>
                <a:cs typeface="Arial" charset="0"/>
              </a:rPr>
              <a:t>∙  Potential </a:t>
            </a:r>
            <a:r>
              <a:rPr lang="en-US" altLang="en-US" sz="2400" dirty="0">
                <a:latin typeface="Arial" charset="0"/>
                <a:cs typeface="Arial" charset="0"/>
              </a:rPr>
              <a:t>conflicts of interest</a:t>
            </a:r>
          </a:p>
          <a:p>
            <a:pPr lvl="1"/>
            <a:r>
              <a:rPr lang="en-US" altLang="en-US" sz="2400" dirty="0" smtClean="0">
                <a:latin typeface="Arial" charset="0"/>
                <a:cs typeface="Arial" charset="0"/>
              </a:rPr>
              <a:t>	-  Advisor </a:t>
            </a:r>
            <a:r>
              <a:rPr lang="en-US" altLang="en-US" sz="2400" dirty="0">
                <a:latin typeface="Arial" charset="0"/>
                <a:cs typeface="Arial" charset="0"/>
              </a:rPr>
              <a:t>develops relationships with plan sponsor and </a:t>
            </a:r>
            <a:endParaRPr lang="en-US" altLang="en-US" sz="2400" dirty="0" smtClean="0">
              <a:latin typeface="Arial" charset="0"/>
              <a:cs typeface="Arial" charset="0"/>
            </a:endParaRPr>
          </a:p>
          <a:p>
            <a:pPr lvl="1"/>
            <a:r>
              <a:rPr lang="en-US" altLang="en-US" sz="2400" dirty="0">
                <a:latin typeface="Arial" charset="0"/>
                <a:cs typeface="Arial" charset="0"/>
              </a:rPr>
              <a:t> </a:t>
            </a:r>
            <a:r>
              <a:rPr lang="en-US" altLang="en-US" sz="2400" dirty="0" smtClean="0">
                <a:latin typeface="Arial" charset="0"/>
                <a:cs typeface="Arial" charset="0"/>
              </a:rPr>
              <a:t>        participants</a:t>
            </a:r>
          </a:p>
          <a:p>
            <a:pPr lvl="1"/>
            <a:r>
              <a:rPr lang="en-US" altLang="en-US" sz="2400" dirty="0" smtClean="0">
                <a:latin typeface="Arial" charset="0"/>
                <a:cs typeface="Arial" charset="0"/>
              </a:rPr>
              <a:t>	-  Exploiting </a:t>
            </a:r>
            <a:r>
              <a:rPr lang="en-US" altLang="en-US" sz="2400" dirty="0">
                <a:latin typeface="Arial" charset="0"/>
                <a:cs typeface="Arial" charset="0"/>
              </a:rPr>
              <a:t>trust to sell at unfavorable terms</a:t>
            </a:r>
          </a:p>
          <a:p>
            <a:pPr lvl="1"/>
            <a:r>
              <a:rPr lang="en-US" altLang="en-US" sz="2400" dirty="0" smtClean="0">
                <a:latin typeface="Arial" charset="0"/>
                <a:cs typeface="Arial" charset="0"/>
              </a:rPr>
              <a:t>∙Potential </a:t>
            </a:r>
            <a:r>
              <a:rPr lang="en-US" altLang="en-US" sz="2400" dirty="0">
                <a:latin typeface="Arial" charset="0"/>
                <a:cs typeface="Arial" charset="0"/>
              </a:rPr>
              <a:t>conflict if advisor’s fees on rollover assets are higher than fees on plan assets</a:t>
            </a:r>
          </a:p>
          <a:p>
            <a:endParaRPr lang="en-US" sz="2200" dirty="0">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34688825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6"/>
          </a:xfrm>
          <a:prstGeom prst="rect">
            <a:avLst/>
          </a:prstGeom>
          <a:noFill/>
        </p:spPr>
        <p:txBody>
          <a:bodyPr wrap="square" rtlCol="0">
            <a:spAutoFit/>
          </a:bodyPr>
          <a:lstStyle/>
          <a:p>
            <a:r>
              <a:rPr lang="en-US" sz="3200" b="1" dirty="0" smtClean="0">
                <a:latin typeface="Arial"/>
                <a:cs typeface="Arial"/>
              </a:rPr>
              <a:t>DOL Rollover Opinion</a:t>
            </a:r>
            <a:endParaRPr lang="en-US" sz="3200" b="1" dirty="0">
              <a:latin typeface="Arial"/>
              <a:cs typeface="Arial"/>
            </a:endParaRPr>
          </a:p>
        </p:txBody>
      </p:sp>
      <p:sp>
        <p:nvSpPr>
          <p:cNvPr id="6" name="TextBox 5"/>
          <p:cNvSpPr txBox="1"/>
          <p:nvPr/>
        </p:nvSpPr>
        <p:spPr>
          <a:xfrm>
            <a:off x="234195" y="1161225"/>
            <a:ext cx="8696448" cy="3801041"/>
          </a:xfrm>
          <a:prstGeom prst="rect">
            <a:avLst/>
          </a:prstGeom>
          <a:noFill/>
        </p:spPr>
        <p:txBody>
          <a:bodyPr wrap="square" rtlCol="0">
            <a:spAutoFit/>
          </a:bodyPr>
          <a:lstStyle/>
          <a:p>
            <a:r>
              <a:rPr lang="en-US" altLang="en-US" sz="2200" dirty="0">
                <a:latin typeface="Arial" charset="0"/>
                <a:cs typeface="Arial" charset="0"/>
              </a:rPr>
              <a:t>• Advisory Opinion 2005-23A</a:t>
            </a:r>
          </a:p>
          <a:p>
            <a:pPr lvl="1"/>
            <a:r>
              <a:rPr lang="en-US" altLang="en-US" sz="2200" dirty="0">
                <a:latin typeface="Arial" charset="0"/>
                <a:cs typeface="Arial" charset="0"/>
              </a:rPr>
              <a:t>∙ Broadly suggests that if an advisor is </a:t>
            </a:r>
            <a:r>
              <a:rPr lang="en-US" altLang="en-US" sz="2200" dirty="0" smtClean="0">
                <a:latin typeface="Arial" charset="0"/>
                <a:cs typeface="Arial" charset="0"/>
              </a:rPr>
              <a:t>a fiduciary</a:t>
            </a:r>
            <a:r>
              <a:rPr lang="en-US" altLang="en-US" sz="2200" dirty="0">
                <a:latin typeface="Arial" charset="0"/>
                <a:cs typeface="Arial" charset="0"/>
              </a:rPr>
              <a:t>, </a:t>
            </a:r>
            <a:r>
              <a:rPr lang="en-US" altLang="en-US" sz="2200" dirty="0" smtClean="0">
                <a:latin typeface="Arial" charset="0"/>
                <a:cs typeface="Arial" charset="0"/>
              </a:rPr>
              <a:t>any rollover </a:t>
            </a:r>
          </a:p>
          <a:p>
            <a:pPr lvl="1"/>
            <a:r>
              <a:rPr lang="en-US" altLang="en-US" sz="2200" dirty="0">
                <a:latin typeface="Arial" charset="0"/>
                <a:cs typeface="Arial" charset="0"/>
              </a:rPr>
              <a:t> </a:t>
            </a:r>
            <a:r>
              <a:rPr lang="en-US" altLang="en-US" sz="2200" dirty="0" smtClean="0">
                <a:latin typeface="Arial" charset="0"/>
                <a:cs typeface="Arial" charset="0"/>
              </a:rPr>
              <a:t> advice </a:t>
            </a:r>
            <a:r>
              <a:rPr lang="en-US" altLang="en-US" sz="2200" dirty="0">
                <a:latin typeface="Arial" charset="0"/>
                <a:cs typeface="Arial" charset="0"/>
              </a:rPr>
              <a:t>to participants may trigger PT</a:t>
            </a:r>
          </a:p>
          <a:p>
            <a:pPr lvl="1"/>
            <a:r>
              <a:rPr lang="en-US" altLang="en-US" sz="2200" dirty="0" smtClean="0">
                <a:latin typeface="Arial" charset="0"/>
                <a:cs typeface="Arial" charset="0"/>
              </a:rPr>
              <a:t>∙ </a:t>
            </a:r>
            <a:r>
              <a:rPr lang="en-US" altLang="en-US" sz="2200" dirty="0">
                <a:latin typeface="Arial" charset="0"/>
                <a:cs typeface="Arial" charset="0"/>
              </a:rPr>
              <a:t>If advisor is not fiduciary, rollover advice will not trigger PT</a:t>
            </a:r>
          </a:p>
          <a:p>
            <a:pPr>
              <a:spcBef>
                <a:spcPct val="0"/>
              </a:spcBef>
            </a:pPr>
            <a:r>
              <a:rPr lang="en-US" altLang="en-US" sz="2200" dirty="0" smtClean="0">
                <a:latin typeface="Arial" charset="0"/>
                <a:cs typeface="Arial" charset="0"/>
              </a:rPr>
              <a:t>	∙  Advisor accepting </a:t>
            </a:r>
            <a:r>
              <a:rPr lang="en-US" altLang="en-US" sz="2200" dirty="0">
                <a:latin typeface="Arial" charset="0"/>
                <a:cs typeface="Arial" charset="0"/>
              </a:rPr>
              <a:t>fiduciary </a:t>
            </a:r>
            <a:r>
              <a:rPr lang="en-US" altLang="en-US" sz="2200" dirty="0" smtClean="0">
                <a:latin typeface="Arial" charset="0"/>
                <a:cs typeface="Arial" charset="0"/>
              </a:rPr>
              <a:t>status cannot </a:t>
            </a:r>
            <a:r>
              <a:rPr lang="en-US" altLang="en-US" sz="2200" dirty="0">
                <a:latin typeface="Arial" charset="0"/>
                <a:cs typeface="Arial" charset="0"/>
              </a:rPr>
              <a:t>capture rollover </a:t>
            </a:r>
            <a:endParaRPr lang="en-US" altLang="en-US" sz="2200" dirty="0" smtClean="0">
              <a:latin typeface="Arial" charset="0"/>
              <a:cs typeface="Arial" charset="0"/>
            </a:endParaRPr>
          </a:p>
          <a:p>
            <a:pPr>
              <a:spcBef>
                <a:spcPct val="0"/>
              </a:spcBef>
            </a:pPr>
            <a:r>
              <a:rPr lang="en-US" altLang="en-US" sz="2200" dirty="0">
                <a:latin typeface="Arial" charset="0"/>
                <a:cs typeface="Arial" charset="0"/>
              </a:rPr>
              <a:t> </a:t>
            </a:r>
            <a:r>
              <a:rPr lang="en-US" altLang="en-US" sz="2200" dirty="0" smtClean="0">
                <a:latin typeface="Arial" charset="0"/>
                <a:cs typeface="Arial" charset="0"/>
              </a:rPr>
              <a:t>        assets, unless acting in separate non-fiduciary capacity</a:t>
            </a:r>
            <a:endParaRPr lang="en-US" altLang="en-US" sz="2200" dirty="0">
              <a:latin typeface="Arial" charset="0"/>
              <a:cs typeface="Arial" charset="0"/>
            </a:endParaRPr>
          </a:p>
          <a:p>
            <a:pPr>
              <a:spcBef>
                <a:spcPct val="0"/>
              </a:spcBef>
            </a:pPr>
            <a:r>
              <a:rPr lang="en-US" altLang="en-US" sz="2200" dirty="0">
                <a:latin typeface="Arial" charset="0"/>
                <a:cs typeface="Arial" charset="0"/>
              </a:rPr>
              <a:t>	</a:t>
            </a:r>
            <a:r>
              <a:rPr lang="en-US" altLang="en-US" sz="2200" dirty="0" smtClean="0">
                <a:latin typeface="Arial" charset="0"/>
                <a:cs typeface="Arial" charset="0"/>
              </a:rPr>
              <a:t>∙  Advisor providing </a:t>
            </a:r>
            <a:r>
              <a:rPr lang="en-US" altLang="en-US" sz="2200" dirty="0">
                <a:latin typeface="Arial" charset="0"/>
                <a:cs typeface="Arial" charset="0"/>
              </a:rPr>
              <a:t>“accidental” fiduciary </a:t>
            </a:r>
            <a:r>
              <a:rPr lang="en-US" altLang="en-US" sz="2200" dirty="0" smtClean="0">
                <a:latin typeface="Arial" charset="0"/>
                <a:cs typeface="Arial" charset="0"/>
              </a:rPr>
              <a:t>advice becomes </a:t>
            </a:r>
            <a:r>
              <a:rPr lang="en-US" altLang="en-US" sz="2200" dirty="0">
                <a:latin typeface="Arial" charset="0"/>
                <a:cs typeface="Arial" charset="0"/>
              </a:rPr>
              <a:t>a </a:t>
            </a:r>
          </a:p>
          <a:p>
            <a:pPr>
              <a:spcBef>
                <a:spcPct val="0"/>
              </a:spcBef>
            </a:pPr>
            <a:r>
              <a:rPr lang="en-US" altLang="en-US" sz="2200" dirty="0" smtClean="0">
                <a:latin typeface="Arial" charset="0"/>
                <a:cs typeface="Arial" charset="0"/>
              </a:rPr>
              <a:t>        fiduciary and is </a:t>
            </a:r>
            <a:r>
              <a:rPr lang="en-US" altLang="en-US" sz="2200" dirty="0">
                <a:latin typeface="Arial" charset="0"/>
                <a:cs typeface="Arial" charset="0"/>
              </a:rPr>
              <a:t>subject </a:t>
            </a:r>
            <a:r>
              <a:rPr lang="en-US" altLang="en-US" sz="2200" dirty="0" smtClean="0">
                <a:latin typeface="Arial" charset="0"/>
                <a:cs typeface="Arial" charset="0"/>
              </a:rPr>
              <a:t>to restrictions </a:t>
            </a:r>
            <a:r>
              <a:rPr lang="en-US" altLang="en-US" sz="2200" dirty="0">
                <a:latin typeface="Arial" charset="0"/>
                <a:cs typeface="Arial" charset="0"/>
              </a:rPr>
              <a:t>of </a:t>
            </a:r>
            <a:r>
              <a:rPr lang="en-US" altLang="en-US" sz="2200" dirty="0" smtClean="0">
                <a:latin typeface="Arial" charset="0"/>
                <a:cs typeface="Arial" charset="0"/>
              </a:rPr>
              <a:t>the Rollover </a:t>
            </a:r>
            <a:r>
              <a:rPr lang="en-US" altLang="en-US" sz="2200" dirty="0">
                <a:latin typeface="Arial" charset="0"/>
                <a:cs typeface="Arial" charset="0"/>
              </a:rPr>
              <a:t>Opinion </a:t>
            </a:r>
          </a:p>
          <a:p>
            <a:pPr>
              <a:spcBef>
                <a:spcPct val="0"/>
              </a:spcBef>
            </a:pPr>
            <a:r>
              <a:rPr lang="en-US" altLang="en-US" sz="2200" dirty="0">
                <a:latin typeface="Arial" charset="0"/>
                <a:cs typeface="Arial" charset="0"/>
              </a:rPr>
              <a:t>• </a:t>
            </a:r>
            <a:r>
              <a:rPr lang="en-US" altLang="en-US" sz="2200" dirty="0" smtClean="0">
                <a:latin typeface="Arial" charset="0"/>
                <a:cs typeface="Arial" charset="0"/>
              </a:rPr>
              <a:t>Proposed </a:t>
            </a:r>
            <a:r>
              <a:rPr lang="en-US" altLang="en-US" sz="2200" dirty="0">
                <a:latin typeface="Arial" charset="0"/>
                <a:cs typeface="Arial" charset="0"/>
              </a:rPr>
              <a:t>definition of fiduciary advice includes rollover </a:t>
            </a:r>
          </a:p>
          <a:p>
            <a:pPr>
              <a:spcBef>
                <a:spcPct val="0"/>
              </a:spcBef>
            </a:pPr>
            <a:r>
              <a:rPr lang="en-US" altLang="en-US" sz="2200" dirty="0" smtClean="0">
                <a:latin typeface="Arial" charset="0"/>
                <a:cs typeface="Arial" charset="0"/>
              </a:rPr>
              <a:t>  recommendations</a:t>
            </a:r>
            <a:endParaRPr lang="en-US" altLang="en-US" sz="2200" dirty="0">
              <a:latin typeface="Arial" charset="0"/>
              <a:cs typeface="Arial" charset="0"/>
            </a:endParaRPr>
          </a:p>
          <a:p>
            <a:endParaRPr lang="en-US" sz="2100" dirty="0">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27566383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6"/>
          </a:xfrm>
          <a:prstGeom prst="rect">
            <a:avLst/>
          </a:prstGeom>
          <a:noFill/>
        </p:spPr>
        <p:txBody>
          <a:bodyPr wrap="square" rtlCol="0">
            <a:spAutoFit/>
          </a:bodyPr>
          <a:lstStyle/>
          <a:p>
            <a:r>
              <a:rPr lang="en-US" sz="3200" b="1" dirty="0" smtClean="0">
                <a:latin typeface="Arial"/>
                <a:cs typeface="Arial"/>
              </a:rPr>
              <a:t>Effect of Fiduciary Proposal on Rollovers</a:t>
            </a:r>
            <a:endParaRPr lang="en-US" sz="3200" b="1" dirty="0">
              <a:latin typeface="Arial"/>
              <a:cs typeface="Arial"/>
            </a:endParaRPr>
          </a:p>
        </p:txBody>
      </p:sp>
      <p:sp>
        <p:nvSpPr>
          <p:cNvPr id="6" name="TextBox 5"/>
          <p:cNvSpPr txBox="1"/>
          <p:nvPr/>
        </p:nvSpPr>
        <p:spPr>
          <a:xfrm>
            <a:off x="234195" y="1161225"/>
            <a:ext cx="8696448" cy="3862596"/>
          </a:xfrm>
          <a:prstGeom prst="rect">
            <a:avLst/>
          </a:prstGeom>
          <a:noFill/>
        </p:spPr>
        <p:txBody>
          <a:bodyPr wrap="square" rtlCol="0">
            <a:spAutoFit/>
          </a:bodyPr>
          <a:lstStyle/>
          <a:p>
            <a:pPr>
              <a:spcBef>
                <a:spcPct val="0"/>
              </a:spcBef>
            </a:pPr>
            <a:r>
              <a:rPr lang="en-US" altLang="en-US" sz="2400" dirty="0" smtClean="0">
                <a:latin typeface="Arial" charset="0"/>
                <a:cs typeface="Arial" charset="0"/>
              </a:rPr>
              <a:t>•  </a:t>
            </a:r>
            <a:r>
              <a:rPr lang="en-US" altLang="en-US" sz="2400" dirty="0">
                <a:latin typeface="Arial" charset="0"/>
                <a:cs typeface="Arial" charset="0"/>
              </a:rPr>
              <a:t>Impact on Advisory Opinion 2005-23A</a:t>
            </a:r>
          </a:p>
          <a:p>
            <a:pPr lvl="1">
              <a:spcBef>
                <a:spcPct val="0"/>
              </a:spcBef>
            </a:pPr>
            <a:r>
              <a:rPr lang="en-US" altLang="en-US" sz="2200" dirty="0" smtClean="0">
                <a:latin typeface="Arial" charset="0"/>
                <a:cs typeface="Arial" charset="0"/>
              </a:rPr>
              <a:t>∙ If </a:t>
            </a:r>
            <a:r>
              <a:rPr lang="en-US" altLang="en-US" sz="2200" dirty="0">
                <a:latin typeface="Arial" charset="0"/>
                <a:cs typeface="Arial" charset="0"/>
              </a:rPr>
              <a:t>adopted, the DOL fiduciary proposal would replace current </a:t>
            </a:r>
            <a:endParaRPr lang="en-US" altLang="en-US" sz="2200" dirty="0" smtClean="0">
              <a:latin typeface="Arial" charset="0"/>
              <a:cs typeface="Arial" charset="0"/>
            </a:endParaRPr>
          </a:p>
          <a:p>
            <a:pPr lvl="1">
              <a:spcBef>
                <a:spcPct val="0"/>
              </a:spcBef>
            </a:pPr>
            <a:r>
              <a:rPr lang="en-US" altLang="en-US" sz="2200" dirty="0">
                <a:latin typeface="Arial" charset="0"/>
                <a:cs typeface="Arial" charset="0"/>
              </a:rPr>
              <a:t> </a:t>
            </a:r>
            <a:r>
              <a:rPr lang="en-US" altLang="en-US" sz="2200" dirty="0" smtClean="0">
                <a:latin typeface="Arial" charset="0"/>
                <a:cs typeface="Arial" charset="0"/>
              </a:rPr>
              <a:t> guidance </a:t>
            </a:r>
            <a:r>
              <a:rPr lang="en-US" altLang="en-US" sz="2200" dirty="0">
                <a:latin typeface="Arial" charset="0"/>
                <a:cs typeface="Arial" charset="0"/>
              </a:rPr>
              <a:t>under Advisory Opinion 2005-23A</a:t>
            </a:r>
          </a:p>
          <a:p>
            <a:pPr lvl="1">
              <a:spcBef>
                <a:spcPct val="0"/>
              </a:spcBef>
            </a:pPr>
            <a:r>
              <a:rPr lang="en-US" altLang="en-US" sz="2200" dirty="0">
                <a:latin typeface="Arial" charset="0"/>
                <a:cs typeface="Arial" charset="0"/>
              </a:rPr>
              <a:t>∙ </a:t>
            </a:r>
            <a:r>
              <a:rPr lang="en-US" altLang="en-US" sz="2200" dirty="0" smtClean="0">
                <a:latin typeface="Arial" charset="0"/>
                <a:cs typeface="Arial" charset="0"/>
              </a:rPr>
              <a:t>As </a:t>
            </a:r>
            <a:r>
              <a:rPr lang="en-US" altLang="en-US" sz="2200" dirty="0">
                <a:latin typeface="Arial" charset="0"/>
                <a:cs typeface="Arial" charset="0"/>
              </a:rPr>
              <a:t>proposed, any rollover advice would be fiduciary advice</a:t>
            </a:r>
          </a:p>
          <a:p>
            <a:pPr lvl="1">
              <a:spcBef>
                <a:spcPct val="0"/>
              </a:spcBef>
            </a:pPr>
            <a:r>
              <a:rPr lang="en-US" altLang="en-US" sz="2200" dirty="0">
                <a:latin typeface="Arial" charset="0"/>
                <a:cs typeface="Arial" charset="0"/>
              </a:rPr>
              <a:t>∙ </a:t>
            </a:r>
            <a:r>
              <a:rPr lang="en-US" altLang="en-US" sz="2200" dirty="0" smtClean="0">
                <a:latin typeface="Arial" charset="0"/>
                <a:cs typeface="Arial" charset="0"/>
              </a:rPr>
              <a:t>Non-fiduciary </a:t>
            </a:r>
            <a:r>
              <a:rPr lang="en-US" altLang="en-US" sz="2200" dirty="0">
                <a:latin typeface="Arial" charset="0"/>
                <a:cs typeface="Arial" charset="0"/>
              </a:rPr>
              <a:t>advisors providing rollover advice would </a:t>
            </a:r>
            <a:endParaRPr lang="en-US" altLang="en-US" sz="2200" dirty="0" smtClean="0">
              <a:latin typeface="Arial" charset="0"/>
              <a:cs typeface="Arial" charset="0"/>
            </a:endParaRPr>
          </a:p>
          <a:p>
            <a:pPr lvl="1">
              <a:spcBef>
                <a:spcPct val="0"/>
              </a:spcBef>
            </a:pPr>
            <a:r>
              <a:rPr lang="en-US" altLang="en-US" sz="2200" dirty="0">
                <a:latin typeface="Arial" charset="0"/>
                <a:cs typeface="Arial" charset="0"/>
              </a:rPr>
              <a:t> </a:t>
            </a:r>
            <a:r>
              <a:rPr lang="en-US" altLang="en-US" sz="2200" dirty="0" smtClean="0">
                <a:latin typeface="Arial" charset="0"/>
                <a:cs typeface="Arial" charset="0"/>
              </a:rPr>
              <a:t> automatically </a:t>
            </a:r>
            <a:r>
              <a:rPr lang="en-US" altLang="en-US" sz="2200" dirty="0">
                <a:latin typeface="Arial" charset="0"/>
                <a:cs typeface="Arial" charset="0"/>
              </a:rPr>
              <a:t>become plan or IRA fiduciaries</a:t>
            </a:r>
          </a:p>
          <a:p>
            <a:pPr>
              <a:spcBef>
                <a:spcPct val="0"/>
              </a:spcBef>
            </a:pPr>
            <a:r>
              <a:rPr lang="en-US" altLang="en-US" sz="2400" dirty="0">
                <a:latin typeface="Arial" charset="0"/>
                <a:cs typeface="Arial" charset="0"/>
              </a:rPr>
              <a:t>• </a:t>
            </a:r>
            <a:r>
              <a:rPr lang="en-US" altLang="en-US" sz="2400" dirty="0" smtClean="0">
                <a:latin typeface="Arial" charset="0"/>
                <a:cs typeface="Arial" charset="0"/>
              </a:rPr>
              <a:t>Relief </a:t>
            </a:r>
            <a:r>
              <a:rPr lang="en-US" altLang="en-US" sz="2400" dirty="0">
                <a:latin typeface="Arial" charset="0"/>
                <a:cs typeface="Arial" charset="0"/>
              </a:rPr>
              <a:t>under Proposed Exemptions</a:t>
            </a:r>
          </a:p>
          <a:p>
            <a:pPr lvl="1">
              <a:spcBef>
                <a:spcPct val="0"/>
              </a:spcBef>
            </a:pPr>
            <a:r>
              <a:rPr lang="en-US" altLang="en-US" sz="2200" dirty="0">
                <a:latin typeface="Arial" charset="0"/>
                <a:cs typeface="Arial" charset="0"/>
              </a:rPr>
              <a:t>∙ </a:t>
            </a:r>
            <a:r>
              <a:rPr lang="en-US" altLang="en-US" sz="2200" dirty="0" smtClean="0">
                <a:latin typeface="Arial" charset="0"/>
                <a:cs typeface="Arial" charset="0"/>
              </a:rPr>
              <a:t>Would </a:t>
            </a:r>
            <a:r>
              <a:rPr lang="en-US" altLang="en-US" sz="2200" dirty="0">
                <a:latin typeface="Arial" charset="0"/>
                <a:cs typeface="Arial" charset="0"/>
              </a:rPr>
              <a:t>give advisors ability to provide rollover advice and earn </a:t>
            </a:r>
            <a:endParaRPr lang="en-US" altLang="en-US" sz="2200" dirty="0" smtClean="0">
              <a:latin typeface="Arial" charset="0"/>
              <a:cs typeface="Arial" charset="0"/>
            </a:endParaRPr>
          </a:p>
          <a:p>
            <a:pPr lvl="1">
              <a:spcBef>
                <a:spcPct val="0"/>
              </a:spcBef>
            </a:pPr>
            <a:r>
              <a:rPr lang="en-US" altLang="en-US" sz="2200" dirty="0">
                <a:latin typeface="Arial" charset="0"/>
                <a:cs typeface="Arial" charset="0"/>
              </a:rPr>
              <a:t> </a:t>
            </a:r>
            <a:r>
              <a:rPr lang="en-US" altLang="en-US" sz="2200" dirty="0" smtClean="0">
                <a:latin typeface="Arial" charset="0"/>
                <a:cs typeface="Arial" charset="0"/>
              </a:rPr>
              <a:t> higher </a:t>
            </a:r>
            <a:r>
              <a:rPr lang="en-US" altLang="en-US" sz="2200" dirty="0">
                <a:latin typeface="Arial" charset="0"/>
                <a:cs typeface="Arial" charset="0"/>
              </a:rPr>
              <a:t>rates of compensation on rollover IRA assets</a:t>
            </a:r>
          </a:p>
          <a:p>
            <a:pPr lvl="1">
              <a:spcBef>
                <a:spcPct val="0"/>
              </a:spcBef>
            </a:pPr>
            <a:r>
              <a:rPr lang="en-US" altLang="en-US" sz="2200" dirty="0">
                <a:latin typeface="Arial" charset="0"/>
                <a:cs typeface="Arial" charset="0"/>
              </a:rPr>
              <a:t>∙ </a:t>
            </a:r>
            <a:r>
              <a:rPr lang="en-US" altLang="en-US" sz="2200" dirty="0" smtClean="0">
                <a:latin typeface="Arial" charset="0"/>
                <a:cs typeface="Arial" charset="0"/>
              </a:rPr>
              <a:t>Proposed </a:t>
            </a:r>
            <a:r>
              <a:rPr lang="en-US" altLang="en-US" sz="2200" dirty="0">
                <a:latin typeface="Arial" charset="0"/>
                <a:cs typeface="Arial" charset="0"/>
              </a:rPr>
              <a:t>exemptions entail numerous requirements</a:t>
            </a:r>
          </a:p>
          <a:p>
            <a:endParaRPr lang="en-US" sz="2100" dirty="0">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27156438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6"/>
          </a:xfrm>
          <a:prstGeom prst="rect">
            <a:avLst/>
          </a:prstGeom>
          <a:noFill/>
        </p:spPr>
        <p:txBody>
          <a:bodyPr wrap="square" rtlCol="0">
            <a:spAutoFit/>
          </a:bodyPr>
          <a:lstStyle/>
          <a:p>
            <a:r>
              <a:rPr lang="en-US" sz="3200" b="1" dirty="0" smtClean="0">
                <a:latin typeface="Arial"/>
                <a:cs typeface="Arial"/>
              </a:rPr>
              <a:t>Protective Measures (BIC)</a:t>
            </a:r>
            <a:endParaRPr lang="en-US" sz="3200" b="1" dirty="0">
              <a:latin typeface="Arial"/>
              <a:cs typeface="Arial"/>
            </a:endParaRPr>
          </a:p>
        </p:txBody>
      </p:sp>
      <p:sp>
        <p:nvSpPr>
          <p:cNvPr id="6" name="TextBox 5"/>
          <p:cNvSpPr txBox="1"/>
          <p:nvPr/>
        </p:nvSpPr>
        <p:spPr>
          <a:xfrm>
            <a:off x="234195" y="1161225"/>
            <a:ext cx="8696448" cy="3400931"/>
          </a:xfrm>
          <a:prstGeom prst="rect">
            <a:avLst/>
          </a:prstGeom>
          <a:noFill/>
        </p:spPr>
        <p:txBody>
          <a:bodyPr wrap="square" rtlCol="0">
            <a:spAutoFit/>
          </a:bodyPr>
          <a:lstStyle/>
          <a:p>
            <a:pPr>
              <a:spcBef>
                <a:spcPct val="0"/>
              </a:spcBef>
            </a:pPr>
            <a:r>
              <a:rPr lang="en-US" altLang="en-US" sz="2000" dirty="0" smtClean="0">
                <a:latin typeface="Arial" charset="0"/>
                <a:cs typeface="Arial" charset="0"/>
              </a:rPr>
              <a:t>•  </a:t>
            </a:r>
            <a:r>
              <a:rPr lang="en-US" altLang="en-US" sz="2600" dirty="0" smtClean="0">
                <a:latin typeface="Arial" charset="0"/>
                <a:cs typeface="Arial" charset="0"/>
              </a:rPr>
              <a:t>BIC Exemption protection for IRA rollovers</a:t>
            </a:r>
          </a:p>
          <a:p>
            <a:pPr lvl="1">
              <a:spcBef>
                <a:spcPct val="0"/>
              </a:spcBef>
            </a:pPr>
            <a:r>
              <a:rPr lang="en-US" altLang="en-US" sz="2400" dirty="0" smtClean="0">
                <a:latin typeface="Arial" charset="0"/>
                <a:cs typeface="Arial" charset="0"/>
              </a:rPr>
              <a:t>∙ Written contract requirement</a:t>
            </a:r>
          </a:p>
          <a:p>
            <a:pPr lvl="2">
              <a:spcBef>
                <a:spcPct val="0"/>
              </a:spcBef>
            </a:pPr>
            <a:r>
              <a:rPr lang="en-US" altLang="en-US" sz="2400" dirty="0" smtClean="0">
                <a:latin typeface="Arial" charset="0"/>
                <a:cs typeface="Arial" charset="0"/>
              </a:rPr>
              <a:t>- Timing</a:t>
            </a:r>
            <a:r>
              <a:rPr lang="en-US" altLang="en-US" sz="2400" dirty="0">
                <a:latin typeface="Arial" charset="0"/>
                <a:cs typeface="Arial" charset="0"/>
              </a:rPr>
              <a:t>: before recommendation</a:t>
            </a:r>
          </a:p>
          <a:p>
            <a:pPr lvl="2">
              <a:spcBef>
                <a:spcPct val="0"/>
              </a:spcBef>
            </a:pPr>
            <a:r>
              <a:rPr lang="en-US" altLang="en-US" sz="2400" dirty="0" smtClean="0">
                <a:latin typeface="Arial" charset="0"/>
                <a:cs typeface="Arial" charset="0"/>
              </a:rPr>
              <a:t>- Best </a:t>
            </a:r>
            <a:r>
              <a:rPr lang="en-US" altLang="en-US" sz="2400" dirty="0">
                <a:latin typeface="Arial" charset="0"/>
                <a:cs typeface="Arial" charset="0"/>
              </a:rPr>
              <a:t>interest standard</a:t>
            </a:r>
          </a:p>
          <a:p>
            <a:pPr lvl="2">
              <a:spcBef>
                <a:spcPct val="0"/>
              </a:spcBef>
            </a:pPr>
            <a:r>
              <a:rPr lang="en-US" altLang="en-US" sz="2400" dirty="0" smtClean="0">
                <a:latin typeface="Arial" charset="0"/>
                <a:cs typeface="Arial" charset="0"/>
              </a:rPr>
              <a:t>- Policies </a:t>
            </a:r>
            <a:r>
              <a:rPr lang="en-US" altLang="en-US" sz="2400" dirty="0">
                <a:latin typeface="Arial" charset="0"/>
                <a:cs typeface="Arial" charset="0"/>
              </a:rPr>
              <a:t>mitigating effects of differential compensation</a:t>
            </a:r>
          </a:p>
          <a:p>
            <a:pPr lvl="1">
              <a:spcBef>
                <a:spcPct val="0"/>
              </a:spcBef>
            </a:pPr>
            <a:r>
              <a:rPr lang="en-US" altLang="en-US" sz="2400" dirty="0">
                <a:latin typeface="Arial" charset="0"/>
                <a:cs typeface="Arial" charset="0"/>
              </a:rPr>
              <a:t>∙ </a:t>
            </a:r>
            <a:r>
              <a:rPr lang="en-US" altLang="en-US" sz="2400" dirty="0" smtClean="0">
                <a:latin typeface="Arial" charset="0"/>
                <a:cs typeface="Arial" charset="0"/>
              </a:rPr>
              <a:t>Disclosures</a:t>
            </a:r>
            <a:endParaRPr lang="en-US" altLang="en-US" sz="2400" dirty="0">
              <a:latin typeface="Arial" charset="0"/>
              <a:cs typeface="Arial" charset="0"/>
            </a:endParaRPr>
          </a:p>
          <a:p>
            <a:pPr lvl="2">
              <a:spcBef>
                <a:spcPct val="0"/>
              </a:spcBef>
            </a:pPr>
            <a:r>
              <a:rPr lang="en-US" altLang="en-US" sz="2400" dirty="0" smtClean="0">
                <a:latin typeface="Arial" charset="0"/>
                <a:cs typeface="Arial" charset="0"/>
              </a:rPr>
              <a:t>- Pre-transaction </a:t>
            </a:r>
            <a:r>
              <a:rPr lang="en-US" altLang="en-US" sz="2400" dirty="0">
                <a:latin typeface="Arial" charset="0"/>
                <a:cs typeface="Arial" charset="0"/>
              </a:rPr>
              <a:t>chart for compensation</a:t>
            </a:r>
          </a:p>
          <a:p>
            <a:pPr lvl="2">
              <a:spcBef>
                <a:spcPct val="0"/>
              </a:spcBef>
            </a:pPr>
            <a:r>
              <a:rPr lang="en-US" altLang="en-US" sz="2400" dirty="0" smtClean="0">
                <a:latin typeface="Arial" charset="0"/>
                <a:cs typeface="Arial" charset="0"/>
              </a:rPr>
              <a:t>- Annual </a:t>
            </a:r>
            <a:r>
              <a:rPr lang="en-US" altLang="en-US" sz="2400" dirty="0">
                <a:latin typeface="Arial" charset="0"/>
                <a:cs typeface="Arial" charset="0"/>
              </a:rPr>
              <a:t>fee activity</a:t>
            </a:r>
          </a:p>
          <a:p>
            <a:endParaRPr lang="en-US" sz="2100" dirty="0">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37615377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3086" cy="5143500"/>
          </a:xfrm>
          <a:prstGeom prst="rect">
            <a:avLst/>
          </a:prstGeom>
        </p:spPr>
      </p:pic>
      <p:sp>
        <p:nvSpPr>
          <p:cNvPr id="5" name="TextBox 4"/>
          <p:cNvSpPr txBox="1"/>
          <p:nvPr/>
        </p:nvSpPr>
        <p:spPr>
          <a:xfrm>
            <a:off x="234195" y="654285"/>
            <a:ext cx="8265645" cy="584776"/>
          </a:xfrm>
          <a:prstGeom prst="rect">
            <a:avLst/>
          </a:prstGeom>
          <a:noFill/>
        </p:spPr>
        <p:txBody>
          <a:bodyPr wrap="square" rtlCol="0">
            <a:spAutoFit/>
          </a:bodyPr>
          <a:lstStyle/>
          <a:p>
            <a:r>
              <a:rPr lang="en-US" sz="3200" b="1" dirty="0" smtClean="0">
                <a:latin typeface="Arial"/>
                <a:cs typeface="Arial"/>
              </a:rPr>
              <a:t>Protective Measures (PTE 84-24)</a:t>
            </a:r>
            <a:endParaRPr lang="en-US" sz="3200" b="1" dirty="0">
              <a:latin typeface="Arial"/>
              <a:cs typeface="Arial"/>
            </a:endParaRPr>
          </a:p>
        </p:txBody>
      </p:sp>
      <p:sp>
        <p:nvSpPr>
          <p:cNvPr id="6" name="TextBox 5"/>
          <p:cNvSpPr txBox="1"/>
          <p:nvPr/>
        </p:nvSpPr>
        <p:spPr>
          <a:xfrm>
            <a:off x="234195" y="1161225"/>
            <a:ext cx="8696448" cy="3585597"/>
          </a:xfrm>
          <a:prstGeom prst="rect">
            <a:avLst/>
          </a:prstGeom>
          <a:noFill/>
        </p:spPr>
        <p:txBody>
          <a:bodyPr wrap="square" rtlCol="0">
            <a:spAutoFit/>
          </a:bodyPr>
          <a:lstStyle/>
          <a:p>
            <a:pPr>
              <a:spcBef>
                <a:spcPct val="0"/>
              </a:spcBef>
            </a:pPr>
            <a:r>
              <a:rPr lang="en-US" altLang="en-US" sz="2000" dirty="0" smtClean="0">
                <a:latin typeface="Arial" charset="0"/>
                <a:cs typeface="Arial" charset="0"/>
              </a:rPr>
              <a:t>•  </a:t>
            </a:r>
            <a:r>
              <a:rPr lang="en-US" altLang="en-US" sz="2600" dirty="0">
                <a:latin typeface="Arial" charset="0"/>
                <a:cs typeface="Arial" charset="0"/>
              </a:rPr>
              <a:t>PTE 84-24 </a:t>
            </a:r>
            <a:endParaRPr lang="en-US" altLang="en-US" sz="2600" dirty="0" smtClean="0">
              <a:latin typeface="Arial" charset="0"/>
              <a:cs typeface="Arial" charset="0"/>
            </a:endParaRPr>
          </a:p>
          <a:p>
            <a:pPr>
              <a:spcBef>
                <a:spcPct val="0"/>
              </a:spcBef>
            </a:pPr>
            <a:r>
              <a:rPr lang="en-US" altLang="en-US" sz="2600" dirty="0">
                <a:latin typeface="Arial" charset="0"/>
                <a:cs typeface="Arial" charset="0"/>
              </a:rPr>
              <a:t>	</a:t>
            </a:r>
            <a:r>
              <a:rPr lang="en-US" altLang="en-US" sz="2600" dirty="0" smtClean="0">
                <a:latin typeface="Arial" charset="0"/>
                <a:cs typeface="Arial" charset="0"/>
              </a:rPr>
              <a:t>∙ Generally applies only to insurance products and </a:t>
            </a:r>
          </a:p>
          <a:p>
            <a:pPr>
              <a:spcBef>
                <a:spcPct val="0"/>
              </a:spcBef>
            </a:pPr>
            <a:r>
              <a:rPr lang="en-US" altLang="en-US" sz="2600" dirty="0">
                <a:latin typeface="Arial" charset="0"/>
                <a:cs typeface="Arial" charset="0"/>
              </a:rPr>
              <a:t> </a:t>
            </a:r>
            <a:r>
              <a:rPr lang="en-US" altLang="en-US" sz="2600" dirty="0" smtClean="0">
                <a:latin typeface="Arial" charset="0"/>
                <a:cs typeface="Arial" charset="0"/>
              </a:rPr>
              <a:t>      mutual funds</a:t>
            </a:r>
          </a:p>
          <a:p>
            <a:pPr>
              <a:spcBef>
                <a:spcPct val="0"/>
              </a:spcBef>
            </a:pPr>
            <a:r>
              <a:rPr lang="en-US" altLang="en-US" sz="2600" dirty="0">
                <a:latin typeface="Arial" charset="0"/>
                <a:cs typeface="Arial" charset="0"/>
              </a:rPr>
              <a:t>	</a:t>
            </a:r>
            <a:r>
              <a:rPr lang="en-US" altLang="en-US" sz="2600" dirty="0" smtClean="0">
                <a:latin typeface="Arial" charset="0"/>
                <a:cs typeface="Arial" charset="0"/>
              </a:rPr>
              <a:t>∙ Not available for certain rollovers</a:t>
            </a:r>
          </a:p>
          <a:p>
            <a:pPr>
              <a:spcBef>
                <a:spcPct val="0"/>
              </a:spcBef>
            </a:pPr>
            <a:r>
              <a:rPr lang="en-US" altLang="en-US" sz="2600" dirty="0">
                <a:latin typeface="Arial" charset="0"/>
                <a:cs typeface="Arial" charset="0"/>
              </a:rPr>
              <a:t>	</a:t>
            </a:r>
            <a:r>
              <a:rPr lang="en-US" altLang="en-US" sz="2600" dirty="0" smtClean="0">
                <a:latin typeface="Arial" charset="0"/>
                <a:cs typeface="Arial" charset="0"/>
              </a:rPr>
              <a:t>	</a:t>
            </a:r>
            <a:r>
              <a:rPr lang="en-US" altLang="en-US" sz="2400" dirty="0" smtClean="0">
                <a:latin typeface="Arial" charset="0"/>
                <a:cs typeface="Arial" charset="0"/>
              </a:rPr>
              <a:t>- Mutual funds</a:t>
            </a:r>
          </a:p>
          <a:p>
            <a:pPr>
              <a:spcBef>
                <a:spcPct val="0"/>
              </a:spcBef>
            </a:pPr>
            <a:r>
              <a:rPr lang="en-US" altLang="en-US" sz="2400" dirty="0">
                <a:latin typeface="Arial" charset="0"/>
                <a:cs typeface="Arial" charset="0"/>
              </a:rPr>
              <a:t>	</a:t>
            </a:r>
            <a:r>
              <a:rPr lang="en-US" altLang="en-US" sz="2400" dirty="0" smtClean="0">
                <a:latin typeface="Arial" charset="0"/>
                <a:cs typeface="Arial" charset="0"/>
              </a:rPr>
              <a:t>	- Annuities treated as securities (variable annuities)</a:t>
            </a:r>
            <a:endParaRPr lang="en-US" altLang="en-US" sz="2400" dirty="0">
              <a:latin typeface="Arial" charset="0"/>
              <a:cs typeface="Arial" charset="0"/>
            </a:endParaRPr>
          </a:p>
          <a:p>
            <a:pPr lvl="1">
              <a:spcBef>
                <a:spcPct val="0"/>
              </a:spcBef>
            </a:pPr>
            <a:r>
              <a:rPr lang="en-US" altLang="en-US" sz="2600" dirty="0" smtClean="0">
                <a:latin typeface="Arial" charset="0"/>
                <a:cs typeface="Arial" charset="0"/>
              </a:rPr>
              <a:t>∙ No </a:t>
            </a:r>
            <a:r>
              <a:rPr lang="en-US" altLang="en-US" sz="2600" dirty="0">
                <a:latin typeface="Arial" charset="0"/>
                <a:cs typeface="Arial" charset="0"/>
              </a:rPr>
              <a:t>written contract or conflicts policies</a:t>
            </a:r>
          </a:p>
          <a:p>
            <a:pPr lvl="1">
              <a:spcBef>
                <a:spcPct val="0"/>
              </a:spcBef>
            </a:pPr>
            <a:r>
              <a:rPr lang="en-US" altLang="en-US" sz="2600" dirty="0">
                <a:latin typeface="Arial" charset="0"/>
                <a:cs typeface="Arial" charset="0"/>
              </a:rPr>
              <a:t>∙ </a:t>
            </a:r>
            <a:r>
              <a:rPr lang="en-US" altLang="en-US" sz="2600" dirty="0" smtClean="0">
                <a:latin typeface="Arial" charset="0"/>
                <a:cs typeface="Arial" charset="0"/>
              </a:rPr>
              <a:t>Adherence </a:t>
            </a:r>
            <a:r>
              <a:rPr lang="en-US" altLang="en-US" sz="2600" dirty="0">
                <a:latin typeface="Arial" charset="0"/>
                <a:cs typeface="Arial" charset="0"/>
              </a:rPr>
              <a:t>to best interest </a:t>
            </a:r>
            <a:r>
              <a:rPr lang="en-US" altLang="en-US" sz="2600" dirty="0" smtClean="0">
                <a:latin typeface="Arial" charset="0"/>
                <a:cs typeface="Arial" charset="0"/>
              </a:rPr>
              <a:t>standard required</a:t>
            </a:r>
            <a:endParaRPr lang="en-US" altLang="en-US" sz="2600" dirty="0">
              <a:latin typeface="Arial" charset="0"/>
              <a:cs typeface="Arial" charset="0"/>
            </a:endParaRPr>
          </a:p>
          <a:p>
            <a:endParaRPr lang="en-US" sz="2100" dirty="0">
              <a:latin typeface="Arial" panose="020B0604020202020204" pitchFamily="34" charset="0"/>
              <a:cs typeface="Arial" panose="020B0604020202020204" pitchFamily="34" charset="0"/>
            </a:endParaRPr>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spTree>
    <p:extLst>
      <p:ext uri="{BB962C8B-B14F-4D97-AF65-F5344CB8AC3E}">
        <p14:creationId xmlns:p14="http://schemas.microsoft.com/office/powerpoint/2010/main" val="21092662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ANC15_PPT-blank_16x9_p1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5879"/>
            <a:ext cx="9143086" cy="5143500"/>
          </a:xfrm>
          <a:prstGeom prst="rect">
            <a:avLst/>
          </a:prstGeom>
        </p:spPr>
      </p:pic>
      <p:sp>
        <p:nvSpPr>
          <p:cNvPr id="5" name="TextBox 4"/>
          <p:cNvSpPr txBox="1"/>
          <p:nvPr/>
        </p:nvSpPr>
        <p:spPr>
          <a:xfrm>
            <a:off x="234195" y="654285"/>
            <a:ext cx="8265645" cy="2554545"/>
          </a:xfrm>
          <a:prstGeom prst="rect">
            <a:avLst/>
          </a:prstGeom>
          <a:noFill/>
        </p:spPr>
        <p:txBody>
          <a:bodyPr wrap="square" rtlCol="0">
            <a:spAutoFit/>
          </a:bodyPr>
          <a:lstStyle/>
          <a:p>
            <a:pPr marL="26988" algn="ctr">
              <a:spcBef>
                <a:spcPts val="0"/>
              </a:spcBef>
              <a:spcAft>
                <a:spcPts val="0"/>
              </a:spcAft>
              <a:defRPr/>
            </a:pPr>
            <a:endParaRPr lang="en-US" sz="3200" b="1" dirty="0" smtClean="0">
              <a:solidFill>
                <a:schemeClr val="accent3">
                  <a:lumMod val="50000"/>
                </a:schemeClr>
              </a:solidFill>
              <a:latin typeface="Arial" charset="0"/>
            </a:endParaRPr>
          </a:p>
          <a:p>
            <a:pPr marL="26988" algn="ctr">
              <a:spcBef>
                <a:spcPts val="0"/>
              </a:spcBef>
              <a:spcAft>
                <a:spcPts val="0"/>
              </a:spcAft>
              <a:defRPr/>
            </a:pPr>
            <a:r>
              <a:rPr lang="en-US" sz="3200" b="1" dirty="0" smtClean="0">
                <a:solidFill>
                  <a:schemeClr val="accent3">
                    <a:lumMod val="50000"/>
                  </a:schemeClr>
                </a:solidFill>
                <a:latin typeface="Arial" charset="0"/>
              </a:rPr>
              <a:t>DOL’s </a:t>
            </a:r>
            <a:r>
              <a:rPr lang="en-US" sz="3200" b="1" dirty="0">
                <a:solidFill>
                  <a:schemeClr val="accent3">
                    <a:lumMod val="50000"/>
                  </a:schemeClr>
                </a:solidFill>
                <a:latin typeface="Arial" charset="0"/>
              </a:rPr>
              <a:t>Fiduciary </a:t>
            </a:r>
            <a:r>
              <a:rPr lang="en-US" sz="3200" b="1" dirty="0" smtClean="0">
                <a:solidFill>
                  <a:schemeClr val="accent3">
                    <a:lumMod val="50000"/>
                  </a:schemeClr>
                </a:solidFill>
                <a:latin typeface="Arial" charset="0"/>
              </a:rPr>
              <a:t>Rule &amp; Rollovers</a:t>
            </a:r>
          </a:p>
          <a:p>
            <a:pPr marL="26988">
              <a:spcBef>
                <a:spcPts val="0"/>
              </a:spcBef>
              <a:spcAft>
                <a:spcPts val="0"/>
              </a:spcAft>
              <a:defRPr/>
            </a:pPr>
            <a:r>
              <a:rPr lang="en-US" sz="3200" b="1" dirty="0">
                <a:solidFill>
                  <a:schemeClr val="accent3">
                    <a:lumMod val="50000"/>
                  </a:schemeClr>
                </a:solidFill>
                <a:latin typeface="Arial" charset="0"/>
              </a:rPr>
              <a:t>	</a:t>
            </a:r>
            <a:r>
              <a:rPr lang="en-US" sz="3200" b="1" dirty="0" smtClean="0">
                <a:solidFill>
                  <a:schemeClr val="accent3">
                    <a:lumMod val="50000"/>
                  </a:schemeClr>
                </a:solidFill>
                <a:latin typeface="Arial" charset="0"/>
              </a:rPr>
              <a:t>								</a:t>
            </a:r>
          </a:p>
          <a:p>
            <a:pPr marL="26988">
              <a:spcBef>
                <a:spcPts val="0"/>
              </a:spcBef>
              <a:spcAft>
                <a:spcPts val="0"/>
              </a:spcAft>
              <a:defRPr/>
            </a:pPr>
            <a:r>
              <a:rPr lang="en-US" sz="3200" b="1" dirty="0">
                <a:solidFill>
                  <a:schemeClr val="accent3">
                    <a:lumMod val="50000"/>
                  </a:schemeClr>
                </a:solidFill>
                <a:latin typeface="Arial" charset="0"/>
              </a:rPr>
              <a:t>	</a:t>
            </a:r>
            <a:r>
              <a:rPr lang="en-US" sz="3200" b="1" dirty="0" smtClean="0">
                <a:solidFill>
                  <a:schemeClr val="accent3">
                    <a:lumMod val="50000"/>
                  </a:schemeClr>
                </a:solidFill>
                <a:latin typeface="Arial" charset="0"/>
              </a:rPr>
              <a:t>								</a:t>
            </a:r>
            <a:r>
              <a:rPr lang="en-US" sz="2400" b="1" dirty="0" smtClean="0">
                <a:solidFill>
                  <a:schemeClr val="accent3">
                    <a:lumMod val="50000"/>
                  </a:schemeClr>
                </a:solidFill>
                <a:latin typeface="Arial" charset="0"/>
              </a:rPr>
              <a:t>Marcia S. Wagner, Esq.</a:t>
            </a:r>
          </a:p>
          <a:p>
            <a:pPr marL="26988">
              <a:spcBef>
                <a:spcPts val="0"/>
              </a:spcBef>
              <a:spcAft>
                <a:spcPts val="0"/>
              </a:spcAft>
              <a:defRPr/>
            </a:pPr>
            <a:endParaRPr lang="en-US" sz="3200" b="1" dirty="0">
              <a:latin typeface="Arial"/>
              <a:cs typeface="Arial"/>
            </a:endParaRPr>
          </a:p>
        </p:txBody>
      </p:sp>
      <p:pic>
        <p:nvPicPr>
          <p:cNvPr id="12" name="Picture 11"/>
          <p:cNvPicPr>
            <a:picLocks noChangeAspect="1"/>
          </p:cNvPicPr>
          <p:nvPr/>
        </p:nvPicPr>
        <p:blipFill>
          <a:blip r:embed="rId4"/>
          <a:stretch>
            <a:fillRect/>
          </a:stretch>
        </p:blipFill>
        <p:spPr>
          <a:xfrm>
            <a:off x="293727" y="4609659"/>
            <a:ext cx="2068473" cy="312878"/>
          </a:xfrm>
          <a:prstGeom prst="rect">
            <a:avLst/>
          </a:prstGeom>
        </p:spPr>
      </p:pic>
      <p:pic>
        <p:nvPicPr>
          <p:cNvPr id="6" name="Picture 5" descr="C:\Documents and Settings\Barbara Lewis\Local Settings\Temporary Internet Files\OLK2EB\Wagner-Logo.b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1543" y="2673243"/>
            <a:ext cx="3505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724507" y="3435243"/>
            <a:ext cx="4583151" cy="1631216"/>
          </a:xfrm>
          <a:prstGeom prst="rect">
            <a:avLst/>
          </a:prstGeom>
        </p:spPr>
        <p:txBody>
          <a:bodyPr wrap="square">
            <a:spAutoFit/>
          </a:bodyPr>
          <a:lstStyle/>
          <a:p>
            <a:pPr algn="ctr">
              <a:spcBef>
                <a:spcPts val="0"/>
              </a:spcBef>
              <a:defRPr/>
            </a:pPr>
            <a:r>
              <a:rPr lang="en-US" dirty="0">
                <a:solidFill>
                  <a:schemeClr val="tx2"/>
                </a:solidFill>
                <a:latin typeface="Arial" charset="0"/>
                <a:cs typeface="Arial" charset="0"/>
              </a:rPr>
              <a:t>99 </a:t>
            </a:r>
            <a:r>
              <a:rPr lang="en-US" dirty="0" smtClean="0">
                <a:solidFill>
                  <a:schemeClr val="tx2"/>
                </a:solidFill>
                <a:latin typeface="Arial" charset="0"/>
                <a:cs typeface="Arial" charset="0"/>
              </a:rPr>
              <a:t>Summer Street, 13th Floor</a:t>
            </a:r>
          </a:p>
          <a:p>
            <a:pPr algn="ctr">
              <a:spcBef>
                <a:spcPts val="0"/>
              </a:spcBef>
              <a:defRPr/>
            </a:pPr>
            <a:r>
              <a:rPr lang="en-US" dirty="0" smtClean="0">
                <a:solidFill>
                  <a:schemeClr val="tx2"/>
                </a:solidFill>
                <a:latin typeface="Arial" charset="0"/>
                <a:cs typeface="Arial" charset="0"/>
              </a:rPr>
              <a:t>Boston, MA 02110</a:t>
            </a:r>
          </a:p>
          <a:p>
            <a:pPr algn="ctr">
              <a:spcBef>
                <a:spcPts val="0"/>
              </a:spcBef>
              <a:defRPr/>
            </a:pPr>
            <a:r>
              <a:rPr lang="en-US" dirty="0" smtClean="0">
                <a:solidFill>
                  <a:schemeClr val="tx2"/>
                </a:solidFill>
                <a:latin typeface="Arial" charset="0"/>
                <a:cs typeface="Arial" charset="0"/>
              </a:rPr>
              <a:t>(617) 357-5200 </a:t>
            </a:r>
          </a:p>
          <a:p>
            <a:pPr algn="ctr">
              <a:spcBef>
                <a:spcPts val="0"/>
              </a:spcBef>
              <a:defRPr/>
            </a:pPr>
            <a:r>
              <a:rPr lang="en-US" dirty="0" smtClean="0">
                <a:solidFill>
                  <a:schemeClr val="tx2"/>
                </a:solidFill>
                <a:latin typeface="Arial" charset="0"/>
                <a:cs typeface="Arial" charset="0"/>
              </a:rPr>
              <a:t>www.wagnerlawgroup.com</a:t>
            </a:r>
          </a:p>
          <a:p>
            <a:pPr algn="ctr">
              <a:spcBef>
                <a:spcPts val="0"/>
              </a:spcBef>
              <a:defRPr/>
            </a:pPr>
            <a:r>
              <a:rPr lang="en-US" dirty="0" smtClean="0">
                <a:solidFill>
                  <a:schemeClr val="tx2"/>
                </a:solidFill>
                <a:latin typeface="Arial" charset="0"/>
                <a:cs typeface="Arial" charset="0"/>
                <a:hlinkClick r:id="rId6"/>
              </a:rPr>
              <a:t>marcia@wagnerlawgroup.com</a:t>
            </a:r>
            <a:r>
              <a:rPr lang="en-US" dirty="0" smtClean="0">
                <a:solidFill>
                  <a:schemeClr val="tx2"/>
                </a:solidFill>
                <a:latin typeface="Arial" charset="0"/>
                <a:cs typeface="Arial" charset="0"/>
              </a:rPr>
              <a:t> </a:t>
            </a:r>
            <a:endParaRPr lang="en-US" dirty="0">
              <a:solidFill>
                <a:schemeClr val="tx2"/>
              </a:solidFill>
              <a:latin typeface="Arial" charset="0"/>
              <a:cs typeface="Arial" charset="0"/>
            </a:endParaRPr>
          </a:p>
          <a:p>
            <a:pPr algn="r">
              <a:spcBef>
                <a:spcPts val="0"/>
              </a:spcBef>
              <a:defRPr/>
            </a:pPr>
            <a:r>
              <a:rPr lang="en-US" sz="1000" dirty="0" smtClean="0">
                <a:solidFill>
                  <a:schemeClr val="tx2"/>
                </a:solidFill>
                <a:latin typeface="Arial" charset="0"/>
                <a:cs typeface="Arial" charset="0"/>
              </a:rPr>
              <a:t>A0176218.PPTX</a:t>
            </a:r>
            <a:endParaRPr lang="en-US" sz="1000" dirty="0">
              <a:solidFill>
                <a:schemeClr val="tx2"/>
              </a:solidFill>
              <a:latin typeface="Arial" charset="0"/>
              <a:cs typeface="Arial" charset="0"/>
            </a:endParaRPr>
          </a:p>
        </p:txBody>
      </p:sp>
    </p:spTree>
    <p:extLst>
      <p:ext uri="{BB962C8B-B14F-4D97-AF65-F5344CB8AC3E}">
        <p14:creationId xmlns:p14="http://schemas.microsoft.com/office/powerpoint/2010/main" val="223512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2266</TotalTime>
  <Words>3127</Words>
  <Application>Microsoft Office PowerPoint</Application>
  <PresentationFormat>On-screen Show (16:9)</PresentationFormat>
  <Paragraphs>183</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Jung</dc:creator>
  <cp:lastModifiedBy>krk</cp:lastModifiedBy>
  <cp:revision>119</cp:revision>
  <cp:lastPrinted>2015-09-11T23:28:52Z</cp:lastPrinted>
  <dcterms:created xsi:type="dcterms:W3CDTF">2014-05-29T17:44:24Z</dcterms:created>
  <dcterms:modified xsi:type="dcterms:W3CDTF">2015-10-06T15:48:22Z</dcterms:modified>
</cp:coreProperties>
</file>