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</p:sldMasterIdLst>
  <p:notesMasterIdLst>
    <p:notesMasterId r:id="rId15"/>
  </p:notesMasterIdLst>
  <p:handoutMasterIdLst>
    <p:handoutMasterId r:id="rId16"/>
  </p:handoutMasterIdLst>
  <p:sldIdLst>
    <p:sldId id="630" r:id="rId2"/>
    <p:sldId id="661" r:id="rId3"/>
    <p:sldId id="687" r:id="rId4"/>
    <p:sldId id="704" r:id="rId5"/>
    <p:sldId id="705" r:id="rId6"/>
    <p:sldId id="706" r:id="rId7"/>
    <p:sldId id="703" r:id="rId8"/>
    <p:sldId id="594" r:id="rId9"/>
    <p:sldId id="709" r:id="rId10"/>
    <p:sldId id="710" r:id="rId11"/>
    <p:sldId id="711" r:id="rId12"/>
    <p:sldId id="713" r:id="rId13"/>
    <p:sldId id="712" r:id="rId14"/>
  </p:sldIdLst>
  <p:sldSz cx="9144000" cy="5143500" type="screen16x9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DE8B"/>
    <a:srgbClr val="FFC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93" autoAdjust="0"/>
    <p:restoredTop sz="65309" autoAdjust="0"/>
  </p:normalViewPr>
  <p:slideViewPr>
    <p:cSldViewPr>
      <p:cViewPr>
        <p:scale>
          <a:sx n="63" d="100"/>
          <a:sy n="63" d="100"/>
        </p:scale>
        <p:origin x="-306" y="156"/>
      </p:cViewPr>
      <p:guideLst>
        <p:guide orient="horz" pos="1620"/>
        <p:guide pos="2880"/>
      </p:guideLst>
    </p:cSldViewPr>
  </p:slideViewPr>
  <p:notesTextViewPr>
    <p:cViewPr>
      <p:scale>
        <a:sx n="95" d="100"/>
        <a:sy n="9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552" y="-808"/>
      </p:cViewPr>
      <p:guideLst>
        <p:guide orient="horz" pos="290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7C13C162-FF4A-4D3B-953C-683E06DB2167}" type="datetimeFigureOut">
              <a:rPr lang="en-US"/>
              <a:pPr>
                <a:defRPr/>
              </a:pPr>
              <a:t>2/26/2018</a:t>
            </a:fld>
            <a:endParaRPr lang="en-US" dirty="0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69D44C23-A377-4E26-B1B8-48854E0FE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3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7038" y="692150"/>
            <a:ext cx="615950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8"/>
            <a:ext cx="5608638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B49C6D9-F17C-45B5-9A7F-C5A98FEF49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32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214DEA33-BF8F-4CBA-97EB-59425767F7A2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 dirty="0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06425"/>
            <a:ext cx="6156325" cy="346233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692150"/>
            <a:ext cx="615950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49C6D9-F17C-45B5-9A7F-C5A98FEF49D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66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692150"/>
            <a:ext cx="615950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49C6D9-F17C-45B5-9A7F-C5A98FEF49D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66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692150"/>
            <a:ext cx="615950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49C6D9-F17C-45B5-9A7F-C5A98FEF49D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661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214DEA33-BF8F-4CBA-97EB-59425767F7A2}" type="slidenum">
              <a:rPr lang="en-US" sz="1200" smtClean="0">
                <a:latin typeface="Arial" charset="0"/>
              </a:rPr>
              <a:pPr eaLnBrk="1" hangingPunct="1"/>
              <a:t>13</a:t>
            </a:fld>
            <a:endParaRPr lang="en-US" sz="1200" dirty="0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06425"/>
            <a:ext cx="6156325" cy="346233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692150"/>
            <a:ext cx="615950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FA92-B2D5-4729-B9B8-22F7E3852FE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692150"/>
            <a:ext cx="615950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FA92-B2D5-4729-B9B8-22F7E3852FE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692150"/>
            <a:ext cx="615950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FA92-B2D5-4729-B9B8-22F7E3852F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692150"/>
            <a:ext cx="615950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FA92-B2D5-4729-B9B8-22F7E3852FE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692150"/>
            <a:ext cx="615950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FA92-B2D5-4729-B9B8-22F7E3852FE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692150"/>
            <a:ext cx="615950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FA92-B2D5-4729-B9B8-22F7E3852FE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692150"/>
            <a:ext cx="615950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49C6D9-F17C-45B5-9A7F-C5A98FEF49D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66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692150"/>
            <a:ext cx="615950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49C6D9-F17C-45B5-9A7F-C5A98FEF49D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66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F109A-F57D-4FB8-9DFD-5E3D9F376472}" type="datetime1">
              <a:rPr lang="en-US"/>
              <a:pPr>
                <a:defRPr/>
              </a:pPr>
              <a:t>2/26/2018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4721B-BEC6-4790-98F7-B9E7F1FDDC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C:\Documents and Settings\Barbara Lewis\Local Settings\Temporary Internet Files\OLK2EB\Wagner-Logo.bm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67151"/>
            <a:ext cx="2468880" cy="91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401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906D7-D9CD-41AA-98CE-BE089E5E4F19}" type="datetime1">
              <a:rPr lang="en-US"/>
              <a:pPr>
                <a:defRPr/>
              </a:pPr>
              <a:t>2/26/2018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08340-7B5C-4C59-A437-16A6B567D7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1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05979"/>
            <a:ext cx="1828800" cy="4388644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76411-F605-4341-B46F-350674FDCCE6}" type="datetime1">
              <a:rPr lang="en-US"/>
              <a:pPr>
                <a:defRPr/>
              </a:pPr>
              <a:t>2/26/2018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C30F7-33F1-49C4-A384-A240062E84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811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D9B50-F796-4400-9E71-75D1DAEEDFF8}" type="datetime1">
              <a:rPr lang="en-US"/>
              <a:pPr>
                <a:defRPr/>
              </a:pPr>
              <a:t>2/26/2018</a:t>
            </a:fld>
            <a:endParaRPr 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D87DF-E0CE-4DC9-8BC7-147ADB47C1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35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F0B25-E1DB-487E-99CA-1976194D3012}" type="datetime1">
              <a:rPr lang="en-US"/>
              <a:pPr>
                <a:defRPr/>
              </a:pPr>
              <a:t>2/26/2018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818CC-217F-4484-AEDF-321D6DD1A1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35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6" name="Oval 5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7" name="Oval 6"/>
          <p:cNvSpPr/>
          <p:nvPr/>
        </p:nvSpPr>
        <p:spPr>
          <a:xfrm>
            <a:off x="2408238" y="2059781"/>
            <a:ext cx="63500" cy="47625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3B555-7A4D-4F38-8077-FA0429B9EF04}" type="datetime1">
              <a:rPr lang="en-US"/>
              <a:pPr>
                <a:defRPr/>
              </a:pPr>
              <a:t>2/26/2018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100FF0-D116-4247-92A9-31693A0A0E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34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9ADF6-2F2A-4440-9AD2-CF628F2A1EEF}" type="datetime1">
              <a:rPr lang="en-US"/>
              <a:pPr>
                <a:defRPr/>
              </a:pPr>
              <a:t>2/26/2018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CFAE3-E1F0-425E-ACAF-19A60CBDE4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4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245F1-EE49-48BF-B85E-FB7532F1FE77}" type="datetime1">
              <a:rPr lang="en-US"/>
              <a:pPr>
                <a:defRPr/>
              </a:pPr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EEC25A-DAC0-49B0-9600-4DEA5E92E9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7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C7E35-AF31-447B-B317-14B71D540A6D}" type="datetime1">
              <a:rPr lang="en-US"/>
              <a:pPr>
                <a:defRPr/>
              </a:pPr>
              <a:t>2/26/2018</a:t>
            </a:fld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09D47-CFA2-4FA4-A29F-F1A8AF3428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02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4" y="0"/>
            <a:ext cx="8129587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3" name="Rectangle 2"/>
          <p:cNvSpPr/>
          <p:nvPr/>
        </p:nvSpPr>
        <p:spPr bwMode="invGray">
          <a:xfrm>
            <a:off x="1014414" y="0"/>
            <a:ext cx="73025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3EE3-A95E-43DD-A499-CF769D25A687}" type="datetime1">
              <a:rPr lang="en-US"/>
              <a:pPr>
                <a:defRPr/>
              </a:pPr>
              <a:t>2/26/2018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A06611-272E-4764-A52D-ADD197A6A0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62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B2C67-7B85-4AAC-81CA-4B0DA195F892}" type="datetime1">
              <a:rPr lang="en-US"/>
              <a:pPr>
                <a:defRPr/>
              </a:pPr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1FFCC2-FE64-48FE-8CEF-FA918D1CC9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94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715567"/>
            <a:ext cx="685800" cy="15359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702469"/>
            <a:ext cx="649288" cy="15359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4AC3-ED09-4238-AE90-E71F538E54C0}" type="datetime1">
              <a:rPr lang="en-US"/>
              <a:pPr>
                <a:defRPr/>
              </a:pPr>
              <a:t>2/26/2018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266A1B-3F88-48B9-80A0-EACBEBCBB4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9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611981"/>
            <a:ext cx="1638300" cy="122872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8" name="Oval 7"/>
          <p:cNvSpPr/>
          <p:nvPr/>
        </p:nvSpPr>
        <p:spPr>
          <a:xfrm>
            <a:off x="168275" y="15479"/>
            <a:ext cx="1703388" cy="1277540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05978"/>
            <a:ext cx="749935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085850"/>
            <a:ext cx="74993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B5A788"/>
                </a:solidFill>
                <a:cs typeface="+mn-cs"/>
              </a:defRPr>
            </a:lvl1pPr>
          </a:lstStyle>
          <a:p>
            <a:pPr>
              <a:defRPr/>
            </a:pPr>
            <a:fld id="{FBF606F7-F2CF-4191-9589-00DEAA84B0A8}" type="datetime1">
              <a:rPr lang="en-US"/>
              <a:pPr>
                <a:defRPr/>
              </a:pPr>
              <a:t>2/26/2018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solidFill>
                  <a:srgbClr val="B5A788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cs typeface="+mn-cs"/>
              </a:defRPr>
            </a:lvl1pPr>
            <a:extLst/>
          </a:lstStyle>
          <a:p>
            <a:pPr>
              <a:defRPr/>
            </a:pPr>
            <a:fld id="{22882F58-2D88-4991-A3CB-92A7D7EEEF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4" y="0"/>
            <a:ext cx="73025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6" r:id="rId3"/>
    <p:sldLayoutId id="2147484041" r:id="rId4"/>
    <p:sldLayoutId id="2147484047" r:id="rId5"/>
    <p:sldLayoutId id="2147484042" r:id="rId6"/>
    <p:sldLayoutId id="2147484048" r:id="rId7"/>
    <p:sldLayoutId id="2147484049" r:id="rId8"/>
    <p:sldLayoutId id="2147484050" r:id="rId9"/>
    <p:sldLayoutId id="2147484043" r:id="rId10"/>
    <p:sldLayoutId id="2147484044" r:id="rId11"/>
    <p:sldLayoutId id="214748404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447801" y="228600"/>
            <a:ext cx="7407275" cy="26289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400" b="1" dirty="0" smtClean="0">
                <a:effectLst/>
              </a:rPr>
              <a:t/>
            </a:r>
            <a:br>
              <a:rPr lang="en-US" sz="4400" b="1" dirty="0" smtClean="0">
                <a:effectLst/>
              </a:rPr>
            </a:br>
            <a:endParaRPr lang="en-US" sz="4000" b="1" dirty="0" smtClean="0">
              <a:effectLst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4258" y="2000250"/>
            <a:ext cx="7407275" cy="2228850"/>
          </a:xfrm>
        </p:spPr>
        <p:txBody>
          <a:bodyPr/>
          <a:lstStyle/>
          <a:p>
            <a:pPr marL="26988" eaLnBrk="1" hangingPunct="1">
              <a:lnSpc>
                <a:spcPct val="80000"/>
              </a:lnSpc>
            </a:pPr>
            <a:endParaRPr lang="en-US" sz="2200" b="1" dirty="0" smtClean="0">
              <a:solidFill>
                <a:srgbClr val="320E04"/>
              </a:solidFill>
              <a:latin typeface="Times New Roman" pitchFamily="18" charset="0"/>
            </a:endParaRPr>
          </a:p>
          <a:p>
            <a:pPr marL="26988" algn="ctr"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320E04"/>
                </a:solidFill>
                <a:latin typeface="Arial" charset="0"/>
                <a:cs typeface="Arial" charset="0"/>
              </a:rPr>
              <a:t>Stephen P. Wilkes, Esq.</a:t>
            </a:r>
          </a:p>
          <a:p>
            <a:pPr marL="26988" algn="ctr"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320E04"/>
                </a:solidFill>
                <a:latin typeface="Times New Roman" pitchFamily="18" charset="0"/>
              </a:rPr>
              <a:t>300 Montgomery Street, Suite 600</a:t>
            </a:r>
          </a:p>
          <a:p>
            <a:pPr marL="26988" algn="ctr"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320E04"/>
                </a:solidFill>
                <a:latin typeface="Times New Roman" pitchFamily="18" charset="0"/>
              </a:rPr>
              <a:t>San Francisco, CA 94104</a:t>
            </a:r>
          </a:p>
          <a:p>
            <a:pPr marL="26988" algn="ctr"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320E04"/>
                </a:solidFill>
                <a:latin typeface="Times New Roman" pitchFamily="18" charset="0"/>
              </a:rPr>
              <a:t>415-625-0002</a:t>
            </a:r>
          </a:p>
          <a:p>
            <a:pPr marL="26988" algn="ctr"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320E04"/>
                </a:solidFill>
                <a:latin typeface="Times New Roman" pitchFamily="18" charset="0"/>
              </a:rPr>
              <a:t>swilkes@wagnerlawgroup.com</a:t>
            </a:r>
            <a:endParaRPr lang="en-US" sz="1800" b="1" dirty="0">
              <a:solidFill>
                <a:srgbClr val="320E04"/>
              </a:solidFill>
              <a:latin typeface="Times New Roman" pitchFamily="18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424940" y="361950"/>
            <a:ext cx="73914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/>
          <a:p>
            <a:pPr marL="26988" lvl="0" algn="ctr">
              <a:spcBef>
                <a:spcPts val="0"/>
              </a:spcBef>
              <a:buClr>
                <a:srgbClr val="3891A7"/>
              </a:buClr>
              <a:buSzPct val="80000"/>
            </a:pPr>
            <a:r>
              <a:rPr lang="en-US" sz="3800" b="1" dirty="0" smtClean="0">
                <a:solidFill>
                  <a:srgbClr val="C32D2E">
                    <a:lumMod val="50000"/>
                  </a:srgbClr>
                </a:solidFill>
                <a:latin typeface="Arial" charset="0"/>
              </a:rPr>
              <a:t>ROBO-ADVICE </a:t>
            </a:r>
            <a:endParaRPr lang="en-US" sz="2200" dirty="0">
              <a:solidFill>
                <a:srgbClr val="320E04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lvl="0" algn="ctr">
              <a:spcBef>
                <a:spcPts val="0"/>
              </a:spcBef>
              <a:buClr>
                <a:srgbClr val="3891A7"/>
              </a:buClr>
              <a:buSzPct val="80000"/>
            </a:pPr>
            <a:endParaRPr lang="en-US" sz="4400" b="1" dirty="0" smtClean="0">
              <a:solidFill>
                <a:srgbClr val="C32D2E">
                  <a:lumMod val="50000"/>
                </a:srgbClr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24940" y="135255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What Sayeth the Digital Police?</a:t>
            </a:r>
            <a:endParaRPr lang="en-US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888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91678"/>
            <a:ext cx="7499350" cy="59412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effectLst/>
                <a:latin typeface="+mn-lt"/>
                <a:cs typeface="Arial" pitchFamily="34" charset="0"/>
              </a:rPr>
              <a:t>Suitability Advertising Rebalancing </a:t>
            </a:r>
            <a:endParaRPr lang="en-US" sz="3600" b="1" i="1" dirty="0">
              <a:effectLst/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71550"/>
            <a:ext cx="6934200" cy="3962400"/>
          </a:xfrm>
        </p:spPr>
        <p:txBody>
          <a:bodyPr/>
          <a:lstStyle/>
          <a:p>
            <a:pPr marL="82550" indent="0">
              <a:buNone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Suitability turns on reasonable determination</a:t>
            </a:r>
          </a:p>
          <a:p>
            <a:pPr marL="406400" lvl="1" indent="0">
              <a:buNone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Rebalancing requires clear disclosure </a:t>
            </a:r>
          </a:p>
          <a:p>
            <a:pPr marL="406400" lvl="1" indent="0">
              <a:buNone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Advertising rules apply</a:t>
            </a:r>
          </a:p>
          <a:p>
            <a:pPr marL="995362" lvl="2" indent="-342900">
              <a:buFont typeface="Wingdings" panose="05000000000000000000" pitchFamily="2" charset="2"/>
              <a:buChar char="§"/>
              <a:defRPr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Don’t forget social media </a:t>
            </a:r>
            <a:endParaRPr lang="en-US" sz="2000" i="1" dirty="0">
              <a:latin typeface="Arial" pitchFamily="34" charset="0"/>
              <a:cs typeface="Arial" pitchFamily="34" charset="0"/>
            </a:endParaRPr>
          </a:p>
          <a:p>
            <a:pPr marL="652462" lvl="2" indent="0">
              <a:buNone/>
              <a:defRPr/>
            </a:pPr>
            <a:endParaRPr lang="en-US" sz="1200" i="1" dirty="0" smtClean="0">
              <a:latin typeface="Arial" pitchFamily="34" charset="0"/>
              <a:cs typeface="Arial" pitchFamily="34" charset="0"/>
            </a:endParaRP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Is the algorithm suitable?</a:t>
            </a:r>
          </a:p>
          <a:p>
            <a:pPr marL="995362" lvl="2" indent="-342900">
              <a:buFont typeface="Wingdings" panose="05000000000000000000" pitchFamily="2" charset="2"/>
              <a:buChar char="§"/>
              <a:defRPr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Is it performing? 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18CC-217F-4484-AEDF-321D6DD1A1B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0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91678"/>
            <a:ext cx="7499350" cy="59412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effectLst/>
                <a:latin typeface="+mn-lt"/>
                <a:cs typeface="Arial" pitchFamily="34" charset="0"/>
              </a:rPr>
              <a:t>DOL and ERISA </a:t>
            </a:r>
            <a:endParaRPr lang="en-US" sz="3600" b="1" dirty="0">
              <a:effectLst/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71550"/>
            <a:ext cx="7162800" cy="3962400"/>
          </a:xfrm>
        </p:spPr>
        <p:txBody>
          <a:bodyPr/>
          <a:lstStyle/>
          <a:p>
            <a:pPr marL="82550" indent="0">
              <a:buNone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Robo advisers need to square with fiduciary standards and prohibited transaction</a:t>
            </a: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Is it a fiduciary for ERISA?  </a:t>
            </a: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Common exemptions</a:t>
            </a:r>
          </a:p>
          <a:p>
            <a:pPr marL="995362" lvl="2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BIC</a:t>
            </a:r>
          </a:p>
          <a:p>
            <a:pPr marL="995362" lvl="2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PPA Computer Exemption</a:t>
            </a:r>
          </a:p>
          <a:p>
            <a:pPr marL="995362" lvl="2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Sun America</a:t>
            </a:r>
          </a:p>
          <a:p>
            <a:pPr marL="995362" lvl="2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PTE 77-4</a:t>
            </a:r>
          </a:p>
          <a:p>
            <a:pPr marL="995362" lvl="2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Frost type offsets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18CC-217F-4484-AEDF-321D6DD1A1B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8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91678"/>
            <a:ext cx="7499350" cy="59412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effectLst/>
                <a:latin typeface="+mn-lt"/>
                <a:cs typeface="Arial" pitchFamily="34" charset="0"/>
              </a:rPr>
              <a:t>IMPORTANT INFORMATION </a:t>
            </a:r>
            <a:endParaRPr lang="en-US" sz="3600" b="1" dirty="0">
              <a:effectLst/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71550"/>
            <a:ext cx="7162800" cy="3333750"/>
          </a:xfrm>
        </p:spPr>
        <p:txBody>
          <a:bodyPr/>
          <a:lstStyle/>
          <a:p>
            <a:pPr marL="82550" indent="0">
              <a:buNone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82550" indent="0">
              <a:buNone/>
              <a:defRPr/>
            </a:pPr>
            <a:r>
              <a:rPr lang="en-US" sz="2800" dirty="0">
                <a:cs typeface="Arial" pitchFamily="34" charset="0"/>
              </a:rPr>
              <a:t>This presentation is intended for general informational purposes only, and it does not constitute legal, tax or investment advice from The Wagner Law Group. </a:t>
            </a:r>
            <a:endParaRPr lang="en-US" sz="2100" dirty="0">
              <a:cs typeface="Arial" pitchFamily="34" charset="0"/>
            </a:endParaRPr>
          </a:p>
          <a:p>
            <a:pPr marL="403225" lvl="1" indent="0">
              <a:buNone/>
              <a:defRPr/>
            </a:pPr>
            <a:endParaRPr lang="en-US" sz="2100" dirty="0">
              <a:latin typeface="Arial" pitchFamily="34" charset="0"/>
              <a:cs typeface="Arial" pitchFamily="34" charset="0"/>
            </a:endParaRPr>
          </a:p>
          <a:p>
            <a:pPr marL="995362" lvl="2" indent="-342900"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18CC-217F-4484-AEDF-321D6DD1A1B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54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447801" y="228600"/>
            <a:ext cx="7407275" cy="26289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400" b="1" dirty="0" smtClean="0">
                <a:effectLst/>
              </a:rPr>
              <a:t/>
            </a:r>
            <a:br>
              <a:rPr lang="en-US" sz="4400" b="1" dirty="0" smtClean="0">
                <a:effectLst/>
              </a:rPr>
            </a:br>
            <a:endParaRPr lang="en-US" sz="4000" b="1" dirty="0" smtClean="0">
              <a:effectLst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199" y="2000250"/>
            <a:ext cx="5943601" cy="1943100"/>
          </a:xfrm>
        </p:spPr>
        <p:txBody>
          <a:bodyPr/>
          <a:lstStyle/>
          <a:p>
            <a:pPr marL="26988" eaLnBrk="1" hangingPunct="1">
              <a:lnSpc>
                <a:spcPct val="80000"/>
              </a:lnSpc>
            </a:pPr>
            <a:endParaRPr lang="en-US" sz="2200" b="1" dirty="0" smtClean="0">
              <a:solidFill>
                <a:srgbClr val="320E04"/>
              </a:solidFill>
              <a:latin typeface="Times New Roman" pitchFamily="18" charset="0"/>
            </a:endParaRPr>
          </a:p>
          <a:p>
            <a:pPr marL="26988" algn="ctr"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320E04"/>
                </a:solidFill>
                <a:latin typeface="Arial" charset="0"/>
                <a:cs typeface="Arial" charset="0"/>
              </a:rPr>
              <a:t>Stephen P. Wilkes, Esq.</a:t>
            </a:r>
          </a:p>
          <a:p>
            <a:pPr marL="26988" algn="ctr"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320E04"/>
                </a:solidFill>
                <a:latin typeface="Times New Roman" pitchFamily="18" charset="0"/>
              </a:rPr>
              <a:t>300 Montgomery Street, Suite 600</a:t>
            </a:r>
          </a:p>
          <a:p>
            <a:pPr marL="26988" algn="ctr"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320E04"/>
                </a:solidFill>
                <a:latin typeface="Times New Roman" pitchFamily="18" charset="0"/>
              </a:rPr>
              <a:t>San Francisco, CA 94104</a:t>
            </a:r>
          </a:p>
          <a:p>
            <a:pPr marL="26988" algn="ctr"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320E04"/>
                </a:solidFill>
                <a:latin typeface="Times New Roman" pitchFamily="18" charset="0"/>
              </a:rPr>
              <a:t>415-625-0002</a:t>
            </a:r>
          </a:p>
          <a:p>
            <a:pPr marL="26988" algn="ctr"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320E04"/>
                </a:solidFill>
                <a:latin typeface="Times New Roman" pitchFamily="18" charset="0"/>
              </a:rPr>
              <a:t>swilkes@wagnerlawgroup.com</a:t>
            </a:r>
            <a:endParaRPr lang="en-US" sz="1800" b="1" dirty="0">
              <a:solidFill>
                <a:srgbClr val="320E04"/>
              </a:solidFill>
              <a:latin typeface="Times New Roman" pitchFamily="18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417320" y="361950"/>
            <a:ext cx="73914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/>
          <a:p>
            <a:pPr marL="26988" lvl="0" algn="ctr">
              <a:spcBef>
                <a:spcPts val="0"/>
              </a:spcBef>
              <a:buClr>
                <a:srgbClr val="3891A7"/>
              </a:buClr>
              <a:buSzPct val="80000"/>
            </a:pPr>
            <a:r>
              <a:rPr lang="en-US" sz="3800" b="1" dirty="0" smtClean="0">
                <a:solidFill>
                  <a:srgbClr val="C32D2E">
                    <a:lumMod val="50000"/>
                  </a:srgbClr>
                </a:solidFill>
                <a:latin typeface="Arial" charset="0"/>
              </a:rPr>
              <a:t>ROBO-ADVICE </a:t>
            </a:r>
            <a:endParaRPr lang="en-US" sz="2200" dirty="0">
              <a:solidFill>
                <a:srgbClr val="320E04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lvl="0" algn="ctr">
              <a:spcBef>
                <a:spcPts val="0"/>
              </a:spcBef>
              <a:buClr>
                <a:srgbClr val="3891A7"/>
              </a:buClr>
              <a:buSzPct val="80000"/>
            </a:pPr>
            <a:endParaRPr lang="en-US" sz="4400" b="1" dirty="0" smtClean="0">
              <a:solidFill>
                <a:srgbClr val="C32D2E">
                  <a:lumMod val="50000"/>
                </a:srgbClr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8820" y="11811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What Sayeth the Digital Police?</a:t>
            </a:r>
            <a:endParaRPr lang="en-US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046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effectLst/>
                <a:latin typeface="+mn-lt"/>
                <a:cs typeface="Arial" pitchFamily="34" charset="0"/>
              </a:rPr>
              <a:t>Agenda</a:t>
            </a:r>
            <a:endParaRPr lang="en-US" dirty="0">
              <a:effectLst/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Introduction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Regulators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SEC, FINRA, State….and DOL</a:t>
            </a:r>
          </a:p>
          <a:p>
            <a:pPr marL="457200" lvl="1" indent="-334963">
              <a:buFont typeface="Wingdings" panose="05000000000000000000" pitchFamily="2" charset="2"/>
              <a:buChar char="§"/>
            </a:pPr>
            <a:r>
              <a:rPr lang="en-US" dirty="0" smtClean="0"/>
              <a:t>Suitability, Advertising, Registration </a:t>
            </a:r>
          </a:p>
          <a:p>
            <a:pPr marL="457200" lvl="1" indent="-334963">
              <a:buFont typeface="Wingdings" panose="05000000000000000000" pitchFamily="2" charset="2"/>
              <a:buChar char="§"/>
            </a:pPr>
            <a:r>
              <a:rPr lang="en-US" sz="2800" dirty="0" smtClean="0"/>
              <a:t>Privacy</a:t>
            </a:r>
          </a:p>
          <a:p>
            <a:pPr marL="457200" lvl="1" indent="-334963">
              <a:buFont typeface="Wingdings" panose="05000000000000000000" pitchFamily="2" charset="2"/>
              <a:buChar char="§"/>
            </a:pPr>
            <a:r>
              <a:rPr lang="en-US" sz="2800" dirty="0" smtClean="0"/>
              <a:t>DOL exemptions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3775" y="4729162"/>
            <a:ext cx="457200" cy="3571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440E262-413E-463C-BF6B-C6C50F8FFF3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01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effectLst/>
                <a:latin typeface="+mn-lt"/>
                <a:cs typeface="Arial" pitchFamily="34" charset="0"/>
              </a:rPr>
              <a:t>Introduction </a:t>
            </a:r>
            <a:endParaRPr lang="en-US" dirty="0">
              <a:effectLst/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81150"/>
            <a:ext cx="5867400" cy="2819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What is a Robo-Adviser?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Significant growth statistics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Can a robot be a fiduciary?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3775" y="4729162"/>
            <a:ext cx="457200" cy="3571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440E262-413E-463C-BF6B-C6C50F8FFF3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87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effectLst/>
                <a:latin typeface="+mn-lt"/>
                <a:cs typeface="Arial" pitchFamily="34" charset="0"/>
              </a:rPr>
              <a:t>SEC </a:t>
            </a:r>
            <a:endParaRPr lang="en-US" dirty="0">
              <a:effectLst/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085850"/>
            <a:ext cx="7499350" cy="37719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 SEC IM Guidance February 23, 2017 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Subject to Advisers Act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Focus on Disclosures, Client Data/Profile, Effective compliance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Disclosures on Business Model     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Compliance Responsibilities Adequate disclosure</a:t>
            </a:r>
          </a:p>
          <a:p>
            <a:pPr marL="457200" lvl="1" indent="-396875">
              <a:buFont typeface="Wingdings" panose="05000000000000000000" pitchFamily="2" charset="2"/>
              <a:buChar char="§"/>
            </a:pPr>
            <a:r>
              <a:rPr lang="en-US" sz="2400" dirty="0" smtClean="0"/>
              <a:t>OCIE Priorities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3775" y="4729162"/>
            <a:ext cx="457200" cy="3571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440E262-413E-463C-BF6B-C6C50F8FFF3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71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effectLst/>
                <a:latin typeface="+mn-lt"/>
                <a:cs typeface="Arial" pitchFamily="34" charset="0"/>
              </a:rPr>
              <a:t>FINRA</a:t>
            </a:r>
            <a:endParaRPr lang="en-US" dirty="0">
              <a:effectLst/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00150"/>
            <a:ext cx="7499350" cy="30861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FINRA Report March 2016  on Digital Investment Advice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Governance and Supervision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Investors Profile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Rebalancing accounts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Training   </a:t>
            </a:r>
          </a:p>
          <a:p>
            <a:pPr marL="396875" lvl="1" indent="-274638">
              <a:buFont typeface="Wingdings" panose="05000000000000000000" pitchFamily="2" charset="2"/>
              <a:buChar char="§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3775" y="4729162"/>
            <a:ext cx="457200" cy="3571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440E262-413E-463C-BF6B-C6C50F8FFF3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3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effectLst/>
                <a:latin typeface="+mn-lt"/>
                <a:cs typeface="Arial" pitchFamily="34" charset="0"/>
              </a:rPr>
              <a:t>State Activity </a:t>
            </a:r>
            <a:endParaRPr lang="en-US" dirty="0">
              <a:effectLst/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98047"/>
            <a:ext cx="7162800" cy="2857500"/>
          </a:xfrm>
        </p:spPr>
        <p:txBody>
          <a:bodyPr numCol="2"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Due diligence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Sub-advisory issues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Disclosure obligations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3775" y="4729162"/>
            <a:ext cx="457200" cy="3571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440E262-413E-463C-BF6B-C6C50F8FFF3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04775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n-lt"/>
              </a:rPr>
              <a:t>MA Securities Division 2016 Policy Stmts. 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610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effectLst/>
                <a:latin typeface="+mn-lt"/>
                <a:cs typeface="Arial" pitchFamily="34" charset="0"/>
              </a:rPr>
              <a:t>SEC Registration  </a:t>
            </a:r>
            <a:endParaRPr lang="en-US" dirty="0">
              <a:effectLst/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76350"/>
            <a:ext cx="6858000" cy="2514600"/>
          </a:xfrm>
        </p:spPr>
        <p:txBody>
          <a:bodyPr numCol="2"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Various exemptions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Multi State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Internet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3775" y="4729162"/>
            <a:ext cx="457200" cy="3571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440E262-413E-463C-BF6B-C6C50F8FFF3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4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91678"/>
            <a:ext cx="7499350" cy="59412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effectLst/>
                <a:latin typeface="+mn-lt"/>
                <a:cs typeface="Arial" pitchFamily="34" charset="0"/>
              </a:rPr>
              <a:t>Disclosure Issues</a:t>
            </a:r>
            <a:endParaRPr lang="en-US" b="1" i="1" dirty="0">
              <a:effectLst/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71550"/>
            <a:ext cx="7162800" cy="3048000"/>
          </a:xfrm>
        </p:spPr>
        <p:txBody>
          <a:bodyPr numCol="2"/>
          <a:lstStyle/>
          <a:p>
            <a:pPr marL="82550" indent="0">
              <a:buNone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82550" indent="0">
              <a:buNone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IM Guidance</a:t>
            </a: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Algorithms</a:t>
            </a: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Risks</a:t>
            </a: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Third Party involvement</a:t>
            </a: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Tax Harvesting </a:t>
            </a: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Fees and expenses</a:t>
            </a: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Conflicts </a:t>
            </a: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Scope of Services</a:t>
            </a: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06400" lvl="1" indent="0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06400" lvl="1" indent="0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18CC-217F-4484-AEDF-321D6DD1A1B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91678"/>
            <a:ext cx="7499350" cy="59412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effectLst/>
                <a:latin typeface="+mn-lt"/>
                <a:cs typeface="Arial" pitchFamily="34" charset="0"/>
              </a:rPr>
              <a:t>Rule 3a-4</a:t>
            </a:r>
            <a:endParaRPr lang="en-US" b="1" i="1" dirty="0">
              <a:effectLst/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71550"/>
            <a:ext cx="7162800" cy="3333750"/>
          </a:xfrm>
        </p:spPr>
        <p:txBody>
          <a:bodyPr/>
          <a:lstStyle/>
          <a:p>
            <a:pPr marL="82550" indent="0">
              <a:buNone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Non exclusive safe harbor </a:t>
            </a: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“Each client’s account…managed on basis of client’s financial situation…in accordance with any reasonable restrictions…”</a:t>
            </a:r>
          </a:p>
          <a:p>
            <a:pPr marL="749300" lvl="1" indent="-3429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“Sponsor and personnel…reasonably available”</a:t>
            </a:r>
          </a:p>
          <a:p>
            <a:pPr marL="406400" lvl="1" indent="0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06400" lvl="1" indent="0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18CC-217F-4484-AEDF-321D6DD1A1B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05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43388</TotalTime>
  <Words>327</Words>
  <Application>Microsoft Office PowerPoint</Application>
  <PresentationFormat>On-screen Show (16:9)</PresentationFormat>
  <Paragraphs>127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 </vt:lpstr>
      <vt:lpstr>Agenda</vt:lpstr>
      <vt:lpstr>Introduction </vt:lpstr>
      <vt:lpstr>SEC </vt:lpstr>
      <vt:lpstr>FINRA</vt:lpstr>
      <vt:lpstr>State Activity </vt:lpstr>
      <vt:lpstr>SEC Registration  </vt:lpstr>
      <vt:lpstr>Disclosure Issues</vt:lpstr>
      <vt:lpstr>Rule 3a-4</vt:lpstr>
      <vt:lpstr>Suitability Advertising Rebalancing </vt:lpstr>
      <vt:lpstr>DOL and ERISA </vt:lpstr>
      <vt:lpstr>IMPORTANT INFORMATION </vt:lpstr>
      <vt:lpstr> </vt:lpstr>
    </vt:vector>
  </TitlesOfParts>
  <Company>MNA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ERISA Section 408(b)(2) Fee Disclosures: Impact on Broker-Dealers</dc:title>
  <dc:creator>mcnealsa</dc:creator>
  <cp:lastModifiedBy>Stephen Wilkes</cp:lastModifiedBy>
  <cp:revision>1445</cp:revision>
  <cp:lastPrinted>2018-02-26T18:24:41Z</cp:lastPrinted>
  <dcterms:created xsi:type="dcterms:W3CDTF">2008-04-29T20:53:18Z</dcterms:created>
  <dcterms:modified xsi:type="dcterms:W3CDTF">2018-02-26T18:24:50Z</dcterms:modified>
</cp:coreProperties>
</file>