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7" r:id="rId2"/>
    <p:sldId id="257" r:id="rId3"/>
    <p:sldId id="258" r:id="rId4"/>
    <p:sldId id="259" r:id="rId5"/>
    <p:sldId id="260" r:id="rId6"/>
    <p:sldId id="263" r:id="rId7"/>
    <p:sldId id="261" r:id="rId8"/>
    <p:sldId id="262" r:id="rId9"/>
    <p:sldId id="264" r:id="rId10"/>
    <p:sldId id="265" r:id="rId11"/>
    <p:sldId id="279" r:id="rId12"/>
    <p:sldId id="266" r:id="rId13"/>
    <p:sldId id="267" r:id="rId14"/>
    <p:sldId id="268" r:id="rId15"/>
    <p:sldId id="269" r:id="rId16"/>
    <p:sldId id="270" r:id="rId17"/>
    <p:sldId id="280" r:id="rId18"/>
    <p:sldId id="271" r:id="rId19"/>
    <p:sldId id="272" r:id="rId20"/>
    <p:sldId id="273" r:id="rId21"/>
    <p:sldId id="274" r:id="rId22"/>
    <p:sldId id="281" r:id="rId23"/>
    <p:sldId id="275" r:id="rId24"/>
    <p:sldId id="276" r:id="rId25"/>
    <p:sldId id="277" r:id="rId26"/>
    <p:sldId id="278" r:id="rId27"/>
    <p:sldId id="282" r:id="rId28"/>
    <p:sldId id="286" r:id="rId29"/>
    <p:sldId id="288"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1" d="100"/>
          <a:sy n="61" d="100"/>
        </p:scale>
        <p:origin x="-782" y="3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116BF4-13B4-4BBF-9E7B-7353E51B77B4}" type="datetimeFigureOut">
              <a:rPr lang="en-US" smtClean="0"/>
              <a:t>5/13/2020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C014FD-4504-4CD0-A7CD-98856DA77645}" type="slidenum">
              <a:rPr lang="en-US" smtClean="0"/>
              <a:t>‹#›</a:t>
            </a:fld>
            <a:endParaRPr lang="en-US" dirty="0"/>
          </a:p>
        </p:txBody>
      </p:sp>
    </p:spTree>
    <p:extLst>
      <p:ext uri="{BB962C8B-B14F-4D97-AF65-F5344CB8AC3E}">
        <p14:creationId xmlns:p14="http://schemas.microsoft.com/office/powerpoint/2010/main" val="27474241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305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6379057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30588"/>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3D10D5-403C-4F13-89DB-7D0D86F960A6}" type="slidenum">
              <a:rPr lang="en-US" smtClean="0">
                <a:solidFill>
                  <a:prstClr val="black"/>
                </a:solidFill>
              </a:rPr>
              <a:pPr/>
              <a:t>29</a:t>
            </a:fld>
            <a:endParaRPr lang="en-US" dirty="0">
              <a:solidFill>
                <a:prstClr val="black"/>
              </a:solidFill>
            </a:endParaRPr>
          </a:p>
        </p:txBody>
      </p:sp>
    </p:spTree>
    <p:extLst>
      <p:ext uri="{BB962C8B-B14F-4D97-AF65-F5344CB8AC3E}">
        <p14:creationId xmlns:p14="http://schemas.microsoft.com/office/powerpoint/2010/main" val="25123379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DEF81E-9143-45A3-923B-40CD7D62146A}"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ADF5B0-D38C-49BD-9F8C-9576898BC812}" type="slidenum">
              <a:rPr lang="en-US" smtClean="0"/>
              <a:t>‹#›</a:t>
            </a:fld>
            <a:endParaRPr lang="en-US" dirty="0"/>
          </a:p>
        </p:txBody>
      </p:sp>
    </p:spTree>
    <p:extLst>
      <p:ext uri="{BB962C8B-B14F-4D97-AF65-F5344CB8AC3E}">
        <p14:creationId xmlns:p14="http://schemas.microsoft.com/office/powerpoint/2010/main" val="18432857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EF81E-9143-45A3-923B-40CD7D62146A}"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ADF5B0-D38C-49BD-9F8C-9576898BC812}" type="slidenum">
              <a:rPr lang="en-US" smtClean="0"/>
              <a:t>‹#›</a:t>
            </a:fld>
            <a:endParaRPr lang="en-US" dirty="0"/>
          </a:p>
        </p:txBody>
      </p:sp>
    </p:spTree>
    <p:extLst>
      <p:ext uri="{BB962C8B-B14F-4D97-AF65-F5344CB8AC3E}">
        <p14:creationId xmlns:p14="http://schemas.microsoft.com/office/powerpoint/2010/main" val="40278728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EF81E-9143-45A3-923B-40CD7D62146A}"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ADF5B0-D38C-49BD-9F8C-9576898BC812}" type="slidenum">
              <a:rPr lang="en-US" smtClean="0"/>
              <a:t>‹#›</a:t>
            </a:fld>
            <a:endParaRPr lang="en-US" dirty="0"/>
          </a:p>
        </p:txBody>
      </p:sp>
    </p:spTree>
    <p:extLst>
      <p:ext uri="{BB962C8B-B14F-4D97-AF65-F5344CB8AC3E}">
        <p14:creationId xmlns:p14="http://schemas.microsoft.com/office/powerpoint/2010/main" val="133346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DEF81E-9143-45A3-923B-40CD7D62146A}"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ADF5B0-D38C-49BD-9F8C-9576898BC812}" type="slidenum">
              <a:rPr lang="en-US" smtClean="0"/>
              <a:t>‹#›</a:t>
            </a:fld>
            <a:endParaRPr lang="en-US" dirty="0"/>
          </a:p>
        </p:txBody>
      </p:sp>
    </p:spTree>
    <p:extLst>
      <p:ext uri="{BB962C8B-B14F-4D97-AF65-F5344CB8AC3E}">
        <p14:creationId xmlns:p14="http://schemas.microsoft.com/office/powerpoint/2010/main" val="3579579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DEF81E-9143-45A3-923B-40CD7D62146A}" type="datetimeFigureOut">
              <a:rPr lang="en-US" smtClean="0"/>
              <a:t>5/13/2020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ADF5B0-D38C-49BD-9F8C-9576898BC812}" type="slidenum">
              <a:rPr lang="en-US" smtClean="0"/>
              <a:t>‹#›</a:t>
            </a:fld>
            <a:endParaRPr lang="en-US" dirty="0"/>
          </a:p>
        </p:txBody>
      </p:sp>
    </p:spTree>
    <p:extLst>
      <p:ext uri="{BB962C8B-B14F-4D97-AF65-F5344CB8AC3E}">
        <p14:creationId xmlns:p14="http://schemas.microsoft.com/office/powerpoint/2010/main" val="275555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4DEF81E-9143-45A3-923B-40CD7D62146A}"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ADF5B0-D38C-49BD-9F8C-9576898BC812}" type="slidenum">
              <a:rPr lang="en-US" smtClean="0"/>
              <a:t>‹#›</a:t>
            </a:fld>
            <a:endParaRPr lang="en-US" dirty="0"/>
          </a:p>
        </p:txBody>
      </p:sp>
    </p:spTree>
    <p:extLst>
      <p:ext uri="{BB962C8B-B14F-4D97-AF65-F5344CB8AC3E}">
        <p14:creationId xmlns:p14="http://schemas.microsoft.com/office/powerpoint/2010/main" val="981791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4DEF81E-9143-45A3-923B-40CD7D62146A}" type="datetimeFigureOut">
              <a:rPr lang="en-US" smtClean="0"/>
              <a:t>5/13/2020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ADF5B0-D38C-49BD-9F8C-9576898BC812}" type="slidenum">
              <a:rPr lang="en-US" smtClean="0"/>
              <a:t>‹#›</a:t>
            </a:fld>
            <a:endParaRPr lang="en-US" dirty="0"/>
          </a:p>
        </p:txBody>
      </p:sp>
    </p:spTree>
    <p:extLst>
      <p:ext uri="{BB962C8B-B14F-4D97-AF65-F5344CB8AC3E}">
        <p14:creationId xmlns:p14="http://schemas.microsoft.com/office/powerpoint/2010/main" val="8919997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4DEF81E-9143-45A3-923B-40CD7D62146A}" type="datetimeFigureOut">
              <a:rPr lang="en-US" smtClean="0"/>
              <a:t>5/13/2020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ADF5B0-D38C-49BD-9F8C-9576898BC812}" type="slidenum">
              <a:rPr lang="en-US" smtClean="0"/>
              <a:t>‹#›</a:t>
            </a:fld>
            <a:endParaRPr lang="en-US" dirty="0"/>
          </a:p>
        </p:txBody>
      </p:sp>
    </p:spTree>
    <p:extLst>
      <p:ext uri="{BB962C8B-B14F-4D97-AF65-F5344CB8AC3E}">
        <p14:creationId xmlns:p14="http://schemas.microsoft.com/office/powerpoint/2010/main" val="3228546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DEF81E-9143-45A3-923B-40CD7D62146A}" type="datetimeFigureOut">
              <a:rPr lang="en-US" smtClean="0"/>
              <a:t>5/13/2020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ADF5B0-D38C-49BD-9F8C-9576898BC812}" type="slidenum">
              <a:rPr lang="en-US" smtClean="0"/>
              <a:t>‹#›</a:t>
            </a:fld>
            <a:endParaRPr lang="en-US" dirty="0"/>
          </a:p>
        </p:txBody>
      </p:sp>
    </p:spTree>
    <p:extLst>
      <p:ext uri="{BB962C8B-B14F-4D97-AF65-F5344CB8AC3E}">
        <p14:creationId xmlns:p14="http://schemas.microsoft.com/office/powerpoint/2010/main" val="972385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EF81E-9143-45A3-923B-40CD7D62146A}"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ADF5B0-D38C-49BD-9F8C-9576898BC812}" type="slidenum">
              <a:rPr lang="en-US" smtClean="0"/>
              <a:t>‹#›</a:t>
            </a:fld>
            <a:endParaRPr lang="en-US" dirty="0"/>
          </a:p>
        </p:txBody>
      </p:sp>
    </p:spTree>
    <p:extLst>
      <p:ext uri="{BB962C8B-B14F-4D97-AF65-F5344CB8AC3E}">
        <p14:creationId xmlns:p14="http://schemas.microsoft.com/office/powerpoint/2010/main" val="2516238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DEF81E-9143-45A3-923B-40CD7D62146A}" type="datetimeFigureOut">
              <a:rPr lang="en-US" smtClean="0"/>
              <a:t>5/13/2020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ADF5B0-D38C-49BD-9F8C-9576898BC812}" type="slidenum">
              <a:rPr lang="en-US" smtClean="0"/>
              <a:t>‹#›</a:t>
            </a:fld>
            <a:endParaRPr lang="en-US" dirty="0"/>
          </a:p>
        </p:txBody>
      </p:sp>
    </p:spTree>
    <p:extLst>
      <p:ext uri="{BB962C8B-B14F-4D97-AF65-F5344CB8AC3E}">
        <p14:creationId xmlns:p14="http://schemas.microsoft.com/office/powerpoint/2010/main" val="3324973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DEF81E-9143-45A3-923B-40CD7D62146A}" type="datetimeFigureOut">
              <a:rPr lang="en-US" smtClean="0"/>
              <a:t>5/13/2020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DF5B0-D38C-49BD-9F8C-9576898BC812}" type="slidenum">
              <a:rPr lang="en-US" smtClean="0"/>
              <a:t>‹#›</a:t>
            </a:fld>
            <a:endParaRPr lang="en-US" dirty="0"/>
          </a:p>
        </p:txBody>
      </p:sp>
    </p:spTree>
    <p:extLst>
      <p:ext uri="{BB962C8B-B14F-4D97-AF65-F5344CB8AC3E}">
        <p14:creationId xmlns:p14="http://schemas.microsoft.com/office/powerpoint/2010/main" val="23147438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rosenberg@wagnerlawgroup.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mailto:machua.Millett@marsh.com" TargetMode="External"/><Relationship Id="rId5" Type="http://schemas.openxmlformats.org/officeDocument/2006/relationships/image" Target="../media/image2.jp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s://www.google.com/url?sa=i&amp;url=https://www.abajournal.com/news/article/defense-bar-decries-reptile-approach-by-plaintiffs-lawyers&amp;psig=AOvVaw3b9x80g9rJnnA05hpu5Y15&amp;ust=1588877367051000&amp;source=images&amp;cd=vfe&amp;ved=0CAIQjRxqFwoTCNDV5Mrzn-kCFQAAAAAdAAAAABAU" TargetMode="Externa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url?sa=i&amp;url=https://www.dreamstime.com/court-session-judges-sit-court-judges-sit-their-seats-court-session-judges-sit-court-judges-sit-their-image121377152&amp;psig=AOvVaw3b9x80g9rJnnA05hpu5Y15&amp;ust=1588877367051000&amp;source=images&amp;cd=vfe&amp;ved=0CAIQjRxqFwoTCLC_hoD6n-kCFQAAAAAdAAAAABAK" TargetMode="Externa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www.brainyquote.com/authors/warren-buffett-quotes"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srosenberg@wagnerlawgroup.com"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hyperlink" Target="mailto:machua.Millett@marsh.com" TargetMode="External"/><Relationship Id="rId5" Type="http://schemas.openxmlformats.org/officeDocument/2006/relationships/image" Target="../media/image2.jp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0" y="2037547"/>
            <a:ext cx="9144000" cy="1848653"/>
          </a:xfrm>
        </p:spPr>
        <p:txBody>
          <a:bodyPr>
            <a:noAutofit/>
          </a:bodyPr>
          <a:lstStyle/>
          <a:p>
            <a:pPr indent="47336" defTabSz="1577915">
              <a:spcBef>
                <a:spcPts val="1000"/>
              </a:spcBef>
              <a:defRPr sz="4200" b="1">
                <a:solidFill>
                  <a:srgbClr val="941100"/>
                </a:solidFill>
              </a:defRPr>
            </a:pPr>
            <a:r>
              <a:rPr lang="en-US" sz="2800" dirty="0" smtClean="0"/>
              <a:t>COVID-19 </a:t>
            </a:r>
            <a:r>
              <a:rPr lang="en-US" sz="2800" dirty="0"/>
              <a:t>and Director and Officer Liability: Defense, Insurance Coverage and the Role of the </a:t>
            </a:r>
            <a:r>
              <a:rPr lang="en-US" sz="2800" dirty="0" smtClean="0"/>
              <a:t>Broker</a:t>
            </a:r>
            <a:r>
              <a:rPr lang="en-US" sz="2000" dirty="0" smtClean="0"/>
              <a:t/>
            </a:r>
            <a:br>
              <a:rPr lang="en-US" sz="2000" dirty="0" smtClean="0"/>
            </a:br>
            <a:r>
              <a:rPr lang="en-US" sz="2000" dirty="0" smtClean="0"/>
              <a:t/>
            </a:r>
            <a:br>
              <a:rPr lang="en-US" sz="2000" dirty="0" smtClean="0"/>
            </a:br>
            <a:r>
              <a:rPr lang="en-US" sz="2000" dirty="0" smtClean="0"/>
              <a:t>  </a:t>
            </a:r>
            <a:r>
              <a:rPr lang="en-US" sz="2000" dirty="0" smtClean="0">
                <a:solidFill>
                  <a:prstClr val="black"/>
                </a:solidFill>
              </a:rPr>
              <a:t>Presented </a:t>
            </a:r>
            <a:r>
              <a:rPr lang="en-US" sz="2000" dirty="0">
                <a:solidFill>
                  <a:prstClr val="black"/>
                </a:solidFill>
              </a:rPr>
              <a:t>by:</a:t>
            </a:r>
            <a:r>
              <a:rPr lang="en-US" sz="2800" dirty="0">
                <a:solidFill>
                  <a:prstClr val="black"/>
                </a:solidFill>
              </a:rPr>
              <a:t/>
            </a:r>
            <a:br>
              <a:rPr lang="en-US" sz="2800" dirty="0">
                <a:solidFill>
                  <a:prstClr val="black"/>
                </a:solidFill>
              </a:rPr>
            </a:br>
            <a:endParaRPr lang="en-US" sz="2800" dirty="0"/>
          </a:p>
        </p:txBody>
      </p:sp>
      <p:sp>
        <p:nvSpPr>
          <p:cNvPr id="11" name="Subtitle 2"/>
          <p:cNvSpPr txBox="1">
            <a:spLocks/>
          </p:cNvSpPr>
          <p:nvPr/>
        </p:nvSpPr>
        <p:spPr bwMode="auto">
          <a:xfrm>
            <a:off x="230675" y="3428999"/>
            <a:ext cx="4423787" cy="112625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ctr">
              <a:spcBef>
                <a:spcPts val="0"/>
              </a:spcBef>
              <a:buNone/>
              <a:defRPr sz="2400" baseline="0">
                <a:solidFill>
                  <a:srgbClr val="4F597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buFont typeface="Arial" charset="0"/>
              <a:buNone/>
              <a:defRPr/>
            </a:pPr>
            <a:endParaRPr lang="en-US" sz="2000" dirty="0" smtClean="0">
              <a:solidFill>
                <a:prstClr val="black"/>
              </a:solidFill>
              <a:latin typeface="Calibri"/>
            </a:endParaRPr>
          </a:p>
          <a:p>
            <a:pPr>
              <a:buFont typeface="Arial" charset="0"/>
              <a:buNone/>
              <a:defRPr/>
            </a:pPr>
            <a:endParaRPr lang="en-US" sz="2000" dirty="0" smtClean="0">
              <a:solidFill>
                <a:prstClr val="black"/>
              </a:solidFill>
              <a:latin typeface="Calibri"/>
            </a:endParaRPr>
          </a:p>
          <a:p>
            <a:pPr>
              <a:buFont typeface="Arial" charset="0"/>
              <a:buNone/>
              <a:defRPr/>
            </a:pPr>
            <a:endParaRPr lang="en-US" sz="2000" dirty="0">
              <a:solidFill>
                <a:prstClr val="black"/>
              </a:solidFill>
              <a:latin typeface="Calibri"/>
            </a:endParaRPr>
          </a:p>
          <a:p>
            <a:pPr>
              <a:buFont typeface="Arial" charset="0"/>
              <a:buNone/>
              <a:defRPr/>
            </a:pPr>
            <a:endParaRPr lang="en-US" sz="1000" dirty="0" smtClean="0">
              <a:solidFill>
                <a:prstClr val="black"/>
              </a:solidFill>
              <a:latin typeface="Calibri"/>
            </a:endParaRPr>
          </a:p>
          <a:p>
            <a:pPr>
              <a:buFont typeface="Arial" charset="0"/>
              <a:buNone/>
              <a:defRPr/>
            </a:pPr>
            <a:r>
              <a:rPr lang="en-US" b="1" dirty="0" smtClean="0">
                <a:solidFill>
                  <a:prstClr val="black"/>
                </a:solidFill>
                <a:latin typeface="Calibri"/>
              </a:rPr>
              <a:t>Stephen Rosenberg,</a:t>
            </a:r>
          </a:p>
          <a:p>
            <a:pPr>
              <a:buFont typeface="Arial" charset="0"/>
              <a:buNone/>
              <a:defRPr/>
            </a:pPr>
            <a:r>
              <a:rPr lang="en-US" b="1" dirty="0" smtClean="0">
                <a:solidFill>
                  <a:prstClr val="black"/>
                </a:solidFill>
                <a:latin typeface="Calibri"/>
              </a:rPr>
              <a:t> The Wagner Law Group</a:t>
            </a:r>
          </a:p>
          <a:p>
            <a:pPr>
              <a:buFont typeface="Arial" charset="0"/>
              <a:buNone/>
              <a:defRPr/>
            </a:pPr>
            <a:r>
              <a:rPr lang="en-US" sz="2200" b="1" dirty="0" smtClean="0">
                <a:solidFill>
                  <a:prstClr val="black"/>
                </a:solidFill>
                <a:latin typeface="Calibri"/>
                <a:hlinkClick r:id="rId3"/>
              </a:rPr>
              <a:t>srosenberg@wagnerlawgroup.com</a:t>
            </a:r>
            <a:r>
              <a:rPr lang="en-US" sz="2000" b="1" dirty="0" smtClean="0">
                <a:solidFill>
                  <a:prstClr val="black"/>
                </a:solidFill>
                <a:latin typeface="Calibri"/>
              </a:rPr>
              <a:t> </a:t>
            </a: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5958"/>
            <a:ext cx="8612240" cy="2007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Content Placeholder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57695" y="4724400"/>
            <a:ext cx="3793535" cy="1989712"/>
          </a:xfrm>
          <a:prstGeom prst="rect">
            <a:avLst/>
          </a:prstGeom>
        </p:spPr>
      </p:pic>
      <p:sp>
        <p:nvSpPr>
          <p:cNvPr id="6" name="Subtitle 2"/>
          <p:cNvSpPr txBox="1">
            <a:spLocks/>
          </p:cNvSpPr>
          <p:nvPr/>
        </p:nvSpPr>
        <p:spPr bwMode="auto">
          <a:xfrm>
            <a:off x="4720213" y="3428999"/>
            <a:ext cx="4423787" cy="114082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ctr">
              <a:spcBef>
                <a:spcPts val="0"/>
              </a:spcBef>
              <a:buNone/>
              <a:defRPr sz="2400" baseline="0">
                <a:solidFill>
                  <a:srgbClr val="4F597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buFont typeface="Arial" charset="0"/>
              <a:buNone/>
              <a:defRPr/>
            </a:pPr>
            <a:endParaRPr lang="en-US" sz="2000" dirty="0" smtClean="0">
              <a:solidFill>
                <a:prstClr val="black"/>
              </a:solidFill>
              <a:latin typeface="Calibri"/>
            </a:endParaRPr>
          </a:p>
          <a:p>
            <a:pPr>
              <a:buFont typeface="Arial" charset="0"/>
              <a:buNone/>
              <a:defRPr/>
            </a:pPr>
            <a:r>
              <a:rPr lang="en-US" b="1" dirty="0" smtClean="0">
                <a:solidFill>
                  <a:prstClr val="black"/>
                </a:solidFill>
                <a:latin typeface="Calibri"/>
              </a:rPr>
              <a:t>Machua Millett, </a:t>
            </a:r>
          </a:p>
          <a:p>
            <a:pPr>
              <a:buFont typeface="Arial" charset="0"/>
              <a:buNone/>
              <a:defRPr/>
            </a:pPr>
            <a:r>
              <a:rPr lang="en-US" b="1" dirty="0" smtClean="0">
                <a:solidFill>
                  <a:prstClr val="black"/>
                </a:solidFill>
                <a:latin typeface="Calibri"/>
              </a:rPr>
              <a:t>Marsh, USA</a:t>
            </a:r>
          </a:p>
          <a:p>
            <a:pPr>
              <a:defRPr/>
            </a:pPr>
            <a:r>
              <a:rPr lang="en-US" sz="2200" b="1" dirty="0" smtClean="0">
                <a:solidFill>
                  <a:prstClr val="black"/>
                </a:solidFill>
                <a:hlinkClick r:id="rId6"/>
              </a:rPr>
              <a:t>machua.millett@marsh.com</a:t>
            </a:r>
            <a:r>
              <a:rPr lang="en-US" b="1" dirty="0" smtClean="0">
                <a:solidFill>
                  <a:prstClr val="black"/>
                </a:solidFill>
              </a:rPr>
              <a:t> </a:t>
            </a:r>
            <a:endParaRPr lang="en-US" b="1" dirty="0" smtClean="0">
              <a:solidFill>
                <a:prstClr val="black"/>
              </a:solidFill>
              <a:latin typeface="Calibri"/>
            </a:endParaRPr>
          </a:p>
        </p:txBody>
      </p:sp>
    </p:spTree>
    <p:extLst>
      <p:ext uri="{BB962C8B-B14F-4D97-AF65-F5344CB8AC3E}">
        <p14:creationId xmlns:p14="http://schemas.microsoft.com/office/powerpoint/2010/main" val="412946144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a:t/>
            </a:r>
            <a:br>
              <a:rPr lang="en-US" dirty="0"/>
            </a:br>
            <a:r>
              <a:rPr lang="en-US" dirty="0" smtClean="0"/>
              <a:t/>
            </a:r>
            <a:br>
              <a:rPr lang="en-US" dirty="0" smtClean="0"/>
            </a:br>
            <a:endParaRPr lang="en-US" dirty="0"/>
          </a:p>
        </p:txBody>
      </p:sp>
      <p:sp>
        <p:nvSpPr>
          <p:cNvPr id="6" name="Text Placeholder 5"/>
          <p:cNvSpPr>
            <a:spLocks noGrp="1"/>
          </p:cNvSpPr>
          <p:nvPr>
            <p:ph idx="1"/>
          </p:nvPr>
        </p:nvSpPr>
        <p:spPr>
          <a:xfrm>
            <a:off x="457200" y="304800"/>
            <a:ext cx="8229600" cy="5821363"/>
          </a:xfrm>
        </p:spPr>
        <p:txBody>
          <a:bodyPr>
            <a:noAutofit/>
          </a:bodyPr>
          <a:lstStyle/>
          <a:p>
            <a:pPr marL="0" indent="0">
              <a:buNone/>
            </a:pPr>
            <a:r>
              <a:rPr lang="en-US" sz="2400" dirty="0" smtClean="0"/>
              <a:t>So what happened? Settlement, paid by directors and officers insurer, after court ruled the deep pocket defendants were not fiduciaries, leaving only insurance money as target</a:t>
            </a:r>
          </a:p>
          <a:p>
            <a:endParaRPr lang="en-US" sz="2400" dirty="0"/>
          </a:p>
        </p:txBody>
      </p:sp>
      <p:pic>
        <p:nvPicPr>
          <p:cNvPr id="1026" name="Picture 2" descr="\\PHL1NAS1\SRosenberg149$\Personal\My Pictures\bonus-pile-of-money-hundred-dollar-bills-benjamins-cash.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2051538"/>
            <a:ext cx="8189524"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2612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b="1" i="1" dirty="0"/>
              <a:t>First Scenario – Breach of Fiduciary Duty Class </a:t>
            </a:r>
            <a:r>
              <a:rPr lang="en-US" b="1" i="1" dirty="0" smtClean="0"/>
              <a:t>Action – Insurance and Claims Advocacy Issues</a:t>
            </a:r>
            <a:endParaRPr lang="en-US" b="1" i="1" dirty="0"/>
          </a:p>
        </p:txBody>
      </p:sp>
      <p:sp>
        <p:nvSpPr>
          <p:cNvPr id="3" name="Content Placeholder 2"/>
          <p:cNvSpPr>
            <a:spLocks noGrp="1"/>
          </p:cNvSpPr>
          <p:nvPr>
            <p:ph idx="1"/>
          </p:nvPr>
        </p:nvSpPr>
        <p:spPr>
          <a:xfrm>
            <a:off x="457200" y="1905000"/>
            <a:ext cx="8229600" cy="4724400"/>
          </a:xfrm>
        </p:spPr>
        <p:txBody>
          <a:bodyPr>
            <a:normAutofit/>
          </a:bodyPr>
          <a:lstStyle/>
          <a:p>
            <a:r>
              <a:rPr lang="en-US" dirty="0" smtClean="0"/>
              <a:t>Insurance Issues</a:t>
            </a:r>
          </a:p>
          <a:p>
            <a:pPr lvl="1"/>
            <a:r>
              <a:rPr lang="en-US" dirty="0" smtClean="0"/>
              <a:t>Policy triggers and priority: D&amp;O insurance; fiduciary liability; private equity GPL.</a:t>
            </a:r>
          </a:p>
          <a:p>
            <a:pPr lvl="1"/>
            <a:r>
              <a:rPr lang="en-US" dirty="0" smtClean="0"/>
              <a:t>Insured Person definitions.</a:t>
            </a:r>
          </a:p>
          <a:p>
            <a:pPr lvl="1"/>
            <a:r>
              <a:rPr lang="en-US" dirty="0" smtClean="0"/>
              <a:t>Exclusions at inception and after court rulings.</a:t>
            </a:r>
          </a:p>
          <a:p>
            <a:r>
              <a:rPr lang="en-US" dirty="0" smtClean="0"/>
              <a:t>Claims Advocacy Issues</a:t>
            </a:r>
          </a:p>
          <a:p>
            <a:pPr lvl="1"/>
            <a:r>
              <a:rPr lang="en-US" dirty="0" smtClean="0"/>
              <a:t>Coordinate response of various insurers.</a:t>
            </a:r>
          </a:p>
          <a:p>
            <a:pPr lvl="1"/>
            <a:r>
              <a:rPr lang="en-US" dirty="0" smtClean="0"/>
              <a:t>Allocation: maximize defense costs coverage.</a:t>
            </a:r>
          </a:p>
          <a:p>
            <a:pPr lvl="1"/>
            <a:r>
              <a:rPr lang="en-US" dirty="0" smtClean="0"/>
              <a:t>Position insurers to fund settlement.</a:t>
            </a:r>
          </a:p>
          <a:p>
            <a:pPr lvl="1"/>
            <a:endParaRPr lang="en-US" dirty="0"/>
          </a:p>
        </p:txBody>
      </p:sp>
    </p:spTree>
    <p:extLst>
      <p:ext uri="{BB962C8B-B14F-4D97-AF65-F5344CB8AC3E}">
        <p14:creationId xmlns:p14="http://schemas.microsoft.com/office/powerpoint/2010/main" val="2652170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i="1" dirty="0" smtClean="0"/>
              <a:t>Second Scenario- Personal Liability Theory Against Officer</a:t>
            </a:r>
            <a:endParaRPr lang="en-US" b="1" i="1" dirty="0"/>
          </a:p>
        </p:txBody>
      </p:sp>
      <p:sp>
        <p:nvSpPr>
          <p:cNvPr id="6" name="Content Placeholder 5"/>
          <p:cNvSpPr>
            <a:spLocks noGrp="1"/>
          </p:cNvSpPr>
          <p:nvPr>
            <p:ph sz="half" idx="1"/>
          </p:nvPr>
        </p:nvSpPr>
        <p:spPr/>
        <p:txBody>
          <a:bodyPr>
            <a:normAutofit fontScale="85000" lnSpcReduction="20000"/>
          </a:bodyPr>
          <a:lstStyle/>
          <a:p>
            <a:r>
              <a:rPr lang="en-US" dirty="0" smtClean="0"/>
              <a:t>Cash intensive business operations</a:t>
            </a:r>
          </a:p>
          <a:p>
            <a:r>
              <a:rPr lang="en-US" dirty="0" smtClean="0"/>
              <a:t>Trial testimony – post downturn, cash flow from customer base and from fundraising substantially reduced</a:t>
            </a:r>
          </a:p>
          <a:p>
            <a:r>
              <a:rPr lang="en-US" dirty="0" smtClean="0"/>
              <a:t>After market collapse, clients cancel contracts, seek returns of millions in deposits and other amounts</a:t>
            </a:r>
          </a:p>
          <a:p>
            <a:r>
              <a:rPr lang="en-US" dirty="0" smtClean="0"/>
              <a:t>Testimony of officer at trial: “like a bank run”</a:t>
            </a:r>
          </a:p>
        </p:txBody>
      </p:sp>
      <p:sp>
        <p:nvSpPr>
          <p:cNvPr id="7" name="Content Placeholder 6"/>
          <p:cNvSpPr>
            <a:spLocks noGrp="1"/>
          </p:cNvSpPr>
          <p:nvPr>
            <p:ph sz="half" idx="2"/>
          </p:nvPr>
        </p:nvSpPr>
        <p:spPr/>
        <p:txBody>
          <a:bodyPr>
            <a:normAutofit fontScale="85000" lnSpcReduction="20000"/>
          </a:bodyPr>
          <a:lstStyle/>
          <a:p>
            <a:r>
              <a:rPr lang="en-US" dirty="0"/>
              <a:t>Company in </a:t>
            </a:r>
            <a:r>
              <a:rPr lang="en-US" dirty="0" smtClean="0"/>
              <a:t>bankruptcy</a:t>
            </a:r>
          </a:p>
          <a:p>
            <a:r>
              <a:rPr lang="en-US" dirty="0" smtClean="0"/>
              <a:t>One client elects to avoid bankruptcy claim by suing private equity lead investor who had stepped in as chairman and CEO</a:t>
            </a:r>
          </a:p>
          <a:p>
            <a:r>
              <a:rPr lang="en-US" dirty="0" smtClean="0"/>
              <a:t>Alleges he had committed tort of conversion when he used available funds for other purposes (all legitimate) rather than refund $2 million to that client</a:t>
            </a:r>
          </a:p>
          <a:p>
            <a:endParaRPr lang="en-US" dirty="0"/>
          </a:p>
          <a:p>
            <a:endParaRPr lang="en-US" dirty="0"/>
          </a:p>
        </p:txBody>
      </p:sp>
    </p:spTree>
    <p:extLst>
      <p:ext uri="{BB962C8B-B14F-4D97-AF65-F5344CB8AC3E}">
        <p14:creationId xmlns:p14="http://schemas.microsoft.com/office/powerpoint/2010/main" val="21713091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i="1" dirty="0"/>
              <a:t>Second Scenario- Personal Liability Theory Against Officer(Cont</a:t>
            </a:r>
            <a:r>
              <a:rPr lang="en-US" b="1" i="1" dirty="0" smtClean="0"/>
              <a:t>.)</a:t>
            </a:r>
            <a:endParaRPr lang="en-US" b="1" i="1" dirty="0"/>
          </a:p>
        </p:txBody>
      </p:sp>
      <p:sp>
        <p:nvSpPr>
          <p:cNvPr id="6" name="Content Placeholder 5"/>
          <p:cNvSpPr>
            <a:spLocks noGrp="1"/>
          </p:cNvSpPr>
          <p:nvPr>
            <p:ph idx="1"/>
          </p:nvPr>
        </p:nvSpPr>
        <p:spPr/>
        <p:txBody>
          <a:bodyPr>
            <a:normAutofit lnSpcReduction="10000"/>
          </a:bodyPr>
          <a:lstStyle/>
          <a:p>
            <a:r>
              <a:rPr lang="en-US" dirty="0" smtClean="0"/>
              <a:t>A long tail case</a:t>
            </a:r>
          </a:p>
          <a:p>
            <a:r>
              <a:rPr lang="en-US" dirty="0" smtClean="0"/>
              <a:t>Six years of discovery and motion practice</a:t>
            </a:r>
          </a:p>
          <a:p>
            <a:r>
              <a:rPr lang="en-US" dirty="0" smtClean="0"/>
              <a:t>Substantial defense costs</a:t>
            </a:r>
          </a:p>
          <a:p>
            <a:r>
              <a:rPr lang="en-US" dirty="0" smtClean="0"/>
              <a:t>Multiple claims</a:t>
            </a:r>
          </a:p>
          <a:p>
            <a:pPr lvl="1"/>
            <a:r>
              <a:rPr lang="en-US" dirty="0" smtClean="0"/>
              <a:t>Only some covered by insurance</a:t>
            </a:r>
          </a:p>
          <a:p>
            <a:pPr lvl="1"/>
            <a:r>
              <a:rPr lang="en-US" dirty="0" smtClean="0"/>
              <a:t>Evidence eventually comes into the record, late in case, that provokes a reservation of right not to indemnify, and to only pay defense costs</a:t>
            </a:r>
          </a:p>
          <a:p>
            <a:pPr lvl="1"/>
            <a:r>
              <a:rPr lang="en-US" dirty="0" smtClean="0"/>
              <a:t>Reservation of right to recoup defense costs</a:t>
            </a:r>
          </a:p>
        </p:txBody>
      </p:sp>
    </p:spTree>
    <p:extLst>
      <p:ext uri="{BB962C8B-B14F-4D97-AF65-F5344CB8AC3E}">
        <p14:creationId xmlns:p14="http://schemas.microsoft.com/office/powerpoint/2010/main" val="42233574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38200"/>
            <a:ext cx="8229600" cy="1143000"/>
          </a:xfrm>
        </p:spPr>
        <p:txBody>
          <a:bodyPr/>
          <a:lstStyle/>
          <a:p>
            <a:endParaRPr lang="en-US" dirty="0"/>
          </a:p>
        </p:txBody>
      </p:sp>
      <p:pic>
        <p:nvPicPr>
          <p:cNvPr id="3074" name="Picture 2" descr="Defense bar decries 'reptile' approach by plaintiffs' lawyers">
            <a:hlinkClick r:id="rId2"/>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381000" y="1600200"/>
            <a:ext cx="4038600" cy="3048000"/>
          </a:xfrm>
          <a:prstGeom prst="rect">
            <a:avLst/>
          </a:prstGeom>
          <a:noFill/>
          <a:extLst>
            <a:ext uri="{909E8E84-426E-40DD-AFC4-6F175D3DCCD1}">
              <a14:hiddenFill xmlns:a14="http://schemas.microsoft.com/office/drawing/2010/main">
                <a:solidFill>
                  <a:srgbClr val="FFFFFF"/>
                </a:solidFill>
              </a14:hiddenFill>
            </a:ext>
          </a:extLst>
        </p:spPr>
      </p:pic>
      <p:sp>
        <p:nvSpPr>
          <p:cNvPr id="6" name="Text Placeholder 5"/>
          <p:cNvSpPr>
            <a:spLocks noGrp="1"/>
          </p:cNvSpPr>
          <p:nvPr>
            <p:ph sz="half" idx="2"/>
          </p:nvPr>
        </p:nvSpPr>
        <p:spPr>
          <a:xfrm>
            <a:off x="4648200" y="609600"/>
            <a:ext cx="4038600" cy="5516563"/>
          </a:xfrm>
        </p:spPr>
        <p:txBody>
          <a:bodyPr>
            <a:noAutofit/>
          </a:bodyPr>
          <a:lstStyle/>
          <a:p>
            <a:r>
              <a:rPr lang="en-US" sz="3600" dirty="0" smtClean="0"/>
              <a:t>Insurer unwilling to fund a settlement</a:t>
            </a:r>
          </a:p>
          <a:p>
            <a:r>
              <a:rPr lang="en-US" sz="3600" dirty="0" smtClean="0"/>
              <a:t>Tried to a jury</a:t>
            </a:r>
          </a:p>
          <a:p>
            <a:r>
              <a:rPr lang="en-US" sz="3600" dirty="0" smtClean="0"/>
              <a:t>Plaintiff’s counsel: jury won’t like the defendant in this economy</a:t>
            </a:r>
          </a:p>
          <a:p>
            <a:r>
              <a:rPr lang="en-US" sz="3600" dirty="0" smtClean="0"/>
              <a:t>Company officer lost</a:t>
            </a:r>
            <a:endParaRPr lang="en-US" sz="3600" dirty="0"/>
          </a:p>
        </p:txBody>
      </p:sp>
    </p:spTree>
    <p:extLst>
      <p:ext uri="{BB962C8B-B14F-4D97-AF65-F5344CB8AC3E}">
        <p14:creationId xmlns:p14="http://schemas.microsoft.com/office/powerpoint/2010/main" val="1097601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But surprise! Justice prevails!</a:t>
            </a:r>
            <a:endParaRPr lang="en-US" dirty="0"/>
          </a:p>
        </p:txBody>
      </p:sp>
      <p:pic>
        <p:nvPicPr>
          <p:cNvPr id="4098" name="Picture 2" descr="Court Session. The Judges Sit In Court. The Judges Sit In Their ...">
            <a:hlinkClick r:id="rId2"/>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533400" y="1981200"/>
            <a:ext cx="3200400" cy="2125821"/>
          </a:xfrm>
          <a:prstGeom prst="rect">
            <a:avLst/>
          </a:prstGeom>
          <a:noFill/>
          <a:extLst>
            <a:ext uri="{909E8E84-426E-40DD-AFC4-6F175D3DCCD1}">
              <a14:hiddenFill xmlns:a14="http://schemas.microsoft.com/office/drawing/2010/main">
                <a:solidFill>
                  <a:srgbClr val="FFFFFF"/>
                </a:solidFill>
              </a14:hiddenFill>
            </a:ext>
          </a:extLst>
        </p:spPr>
      </p:pic>
      <p:sp>
        <p:nvSpPr>
          <p:cNvPr id="4" name="Text Placeholder 3"/>
          <p:cNvSpPr>
            <a:spLocks noGrp="1"/>
          </p:cNvSpPr>
          <p:nvPr>
            <p:ph sz="half" idx="2"/>
          </p:nvPr>
        </p:nvSpPr>
        <p:spPr/>
        <p:txBody>
          <a:bodyPr>
            <a:noAutofit/>
          </a:bodyPr>
          <a:lstStyle/>
          <a:p>
            <a:r>
              <a:rPr lang="en-US" dirty="0" smtClean="0"/>
              <a:t>With the insurer still paying the defense costs, an appeals court overturned.  Officer made new law, and prevailed. </a:t>
            </a:r>
            <a:endParaRPr lang="en-US" dirty="0"/>
          </a:p>
          <a:p>
            <a:endParaRPr lang="en-US" dirty="0" smtClean="0"/>
          </a:p>
        </p:txBody>
      </p:sp>
    </p:spTree>
    <p:extLst>
      <p:ext uri="{BB962C8B-B14F-4D97-AF65-F5344CB8AC3E}">
        <p14:creationId xmlns:p14="http://schemas.microsoft.com/office/powerpoint/2010/main" val="30845171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i="1" dirty="0" smtClean="0"/>
              <a:t>Second Scenario – Personal Liability Theory Against Officer </a:t>
            </a:r>
            <a:r>
              <a:rPr lang="en-US" b="1" i="1" dirty="0"/>
              <a:t>– Insurance and Claims Advocacy </a:t>
            </a:r>
            <a:r>
              <a:rPr lang="en-US" b="1" i="1" dirty="0" smtClean="0"/>
              <a:t>Issues</a:t>
            </a:r>
            <a:endParaRPr lang="en-US" b="1" i="1" dirty="0"/>
          </a:p>
        </p:txBody>
      </p:sp>
      <p:sp>
        <p:nvSpPr>
          <p:cNvPr id="6" name="Content Placeholder 5"/>
          <p:cNvSpPr>
            <a:spLocks noGrp="1"/>
          </p:cNvSpPr>
          <p:nvPr>
            <p:ph idx="1"/>
          </p:nvPr>
        </p:nvSpPr>
        <p:spPr>
          <a:xfrm>
            <a:off x="457200" y="1981200"/>
            <a:ext cx="8229600" cy="4419600"/>
          </a:xfrm>
        </p:spPr>
        <p:txBody>
          <a:bodyPr>
            <a:normAutofit lnSpcReduction="10000"/>
          </a:bodyPr>
          <a:lstStyle/>
          <a:p>
            <a:pPr lvl="0"/>
            <a:r>
              <a:rPr lang="en-US" dirty="0">
                <a:solidFill>
                  <a:prstClr val="black"/>
                </a:solidFill>
              </a:rPr>
              <a:t>Insurance Issues</a:t>
            </a:r>
          </a:p>
          <a:p>
            <a:pPr lvl="1"/>
            <a:r>
              <a:rPr lang="en-US" dirty="0" smtClean="0">
                <a:solidFill>
                  <a:prstClr val="black"/>
                </a:solidFill>
              </a:rPr>
              <a:t>Impact of company bankruptcy – change in control; indemnification; priority of payments.</a:t>
            </a:r>
            <a:endParaRPr lang="en-US" dirty="0">
              <a:solidFill>
                <a:prstClr val="black"/>
              </a:solidFill>
            </a:endParaRPr>
          </a:p>
          <a:p>
            <a:pPr lvl="1"/>
            <a:r>
              <a:rPr lang="en-US" dirty="0" smtClean="0">
                <a:solidFill>
                  <a:prstClr val="black"/>
                </a:solidFill>
              </a:rPr>
              <a:t>Conduct exclusion.</a:t>
            </a:r>
            <a:endParaRPr lang="en-US" dirty="0">
              <a:solidFill>
                <a:prstClr val="black"/>
              </a:solidFill>
            </a:endParaRPr>
          </a:p>
          <a:p>
            <a:pPr lvl="1"/>
            <a:r>
              <a:rPr lang="en-US" dirty="0" smtClean="0">
                <a:solidFill>
                  <a:prstClr val="black"/>
                </a:solidFill>
              </a:rPr>
              <a:t>Definition of Loss.</a:t>
            </a:r>
            <a:endParaRPr lang="en-US" dirty="0">
              <a:solidFill>
                <a:prstClr val="black"/>
              </a:solidFill>
            </a:endParaRPr>
          </a:p>
          <a:p>
            <a:pPr lvl="0"/>
            <a:r>
              <a:rPr lang="en-US" dirty="0">
                <a:solidFill>
                  <a:prstClr val="black"/>
                </a:solidFill>
              </a:rPr>
              <a:t>Claims Advocacy Issues</a:t>
            </a:r>
          </a:p>
          <a:p>
            <a:pPr lvl="1"/>
            <a:r>
              <a:rPr lang="en-US" dirty="0" smtClean="0">
                <a:solidFill>
                  <a:prstClr val="black"/>
                </a:solidFill>
              </a:rPr>
              <a:t>Navigate bankruptcy process and ramifications.</a:t>
            </a:r>
            <a:endParaRPr lang="en-US" dirty="0">
              <a:solidFill>
                <a:prstClr val="black"/>
              </a:solidFill>
            </a:endParaRPr>
          </a:p>
          <a:p>
            <a:pPr lvl="1"/>
            <a:r>
              <a:rPr lang="en-US" dirty="0" smtClean="0">
                <a:solidFill>
                  <a:prstClr val="black"/>
                </a:solidFill>
              </a:rPr>
              <a:t>Position insurer to follow defense strategy: fight or settle…</a:t>
            </a:r>
            <a:endParaRPr lang="en-US" dirty="0">
              <a:solidFill>
                <a:prstClr val="black"/>
              </a:solidFill>
            </a:endParaRPr>
          </a:p>
          <a:p>
            <a:endParaRPr lang="en-US" dirty="0"/>
          </a:p>
        </p:txBody>
      </p:sp>
    </p:spTree>
    <p:extLst>
      <p:ext uri="{BB962C8B-B14F-4D97-AF65-F5344CB8AC3E}">
        <p14:creationId xmlns:p14="http://schemas.microsoft.com/office/powerpoint/2010/main" val="30369400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i="1" dirty="0" smtClean="0"/>
              <a:t>Third Scenario – Employer Stock Drop</a:t>
            </a:r>
            <a:endParaRPr lang="en-US" b="1" i="1" dirty="0"/>
          </a:p>
        </p:txBody>
      </p:sp>
      <p:sp>
        <p:nvSpPr>
          <p:cNvPr id="6" name="Content Placeholder 5"/>
          <p:cNvSpPr>
            <a:spLocks noGrp="1"/>
          </p:cNvSpPr>
          <p:nvPr>
            <p:ph idx="1"/>
          </p:nvPr>
        </p:nvSpPr>
        <p:spPr/>
        <p:txBody>
          <a:bodyPr/>
          <a:lstStyle/>
          <a:p>
            <a:r>
              <a:rPr lang="en-US" dirty="0" smtClean="0"/>
              <a:t>Class action against officers</a:t>
            </a:r>
          </a:p>
          <a:p>
            <a:r>
              <a:rPr lang="en-US" dirty="0" smtClean="0"/>
              <a:t>Effectively, a stand in for a securities claim under the securities laws</a:t>
            </a:r>
          </a:p>
          <a:p>
            <a:r>
              <a:rPr lang="en-US" dirty="0" smtClean="0"/>
              <a:t>Nature of claim:  public company should not have included its own stock as an investment option in a defined contribution plan</a:t>
            </a:r>
          </a:p>
          <a:p>
            <a:pPr lvl="1"/>
            <a:r>
              <a:rPr lang="en-US" dirty="0" smtClean="0"/>
              <a:t>Or should have discontinued doing so </a:t>
            </a:r>
            <a:endParaRPr lang="en-US" dirty="0"/>
          </a:p>
        </p:txBody>
      </p:sp>
    </p:spTree>
    <p:extLst>
      <p:ext uri="{BB962C8B-B14F-4D97-AF65-F5344CB8AC3E}">
        <p14:creationId xmlns:p14="http://schemas.microsoft.com/office/powerpoint/2010/main" val="595864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Third Scenario – Employer Stock Drop(Cont</a:t>
            </a:r>
            <a:r>
              <a:rPr lang="en-US" b="1" i="1" dirty="0" smtClean="0"/>
              <a:t>.)</a:t>
            </a:r>
            <a:endParaRPr lang="en-US" b="1" i="1" dirty="0"/>
          </a:p>
        </p:txBody>
      </p:sp>
      <p:sp>
        <p:nvSpPr>
          <p:cNvPr id="3" name="Content Placeholder 2"/>
          <p:cNvSpPr>
            <a:spLocks noGrp="1"/>
          </p:cNvSpPr>
          <p:nvPr>
            <p:ph idx="1"/>
          </p:nvPr>
        </p:nvSpPr>
        <p:spPr/>
        <p:txBody>
          <a:bodyPr/>
          <a:lstStyle/>
          <a:p>
            <a:r>
              <a:rPr lang="en-US" dirty="0" smtClean="0"/>
              <a:t>Theory of liability:  the officers should have known, or did in fact know of, serious risk to the stock price and/or that the stock price was inflated, but allowed employees to continue purchasing company stock in the retirement plan</a:t>
            </a:r>
          </a:p>
          <a:p>
            <a:pPr marL="0" indent="0">
              <a:buNone/>
            </a:pPr>
            <a:endParaRPr lang="en-US" dirty="0"/>
          </a:p>
        </p:txBody>
      </p:sp>
    </p:spTree>
    <p:extLst>
      <p:ext uri="{BB962C8B-B14F-4D97-AF65-F5344CB8AC3E}">
        <p14:creationId xmlns:p14="http://schemas.microsoft.com/office/powerpoint/2010/main" val="33264866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Third Scenario – Employer Stock Drop(Cont</a:t>
            </a:r>
            <a:r>
              <a:rPr lang="en-US" b="1" i="1" dirty="0" smtClean="0"/>
              <a:t>.)</a:t>
            </a:r>
            <a:endParaRPr lang="en-US" b="1" i="1" dirty="0"/>
          </a:p>
        </p:txBody>
      </p:sp>
      <p:sp>
        <p:nvSpPr>
          <p:cNvPr id="3" name="Content Placeholder 2"/>
          <p:cNvSpPr>
            <a:spLocks noGrp="1"/>
          </p:cNvSpPr>
          <p:nvPr>
            <p:ph idx="1"/>
          </p:nvPr>
        </p:nvSpPr>
        <p:spPr/>
        <p:txBody>
          <a:bodyPr>
            <a:normAutofit fontScale="92500" lnSpcReduction="20000"/>
          </a:bodyPr>
          <a:lstStyle/>
          <a:p>
            <a:r>
              <a:rPr lang="en-US" dirty="0" smtClean="0"/>
              <a:t>Sounds like a typical securities law claim</a:t>
            </a:r>
          </a:p>
          <a:p>
            <a:r>
              <a:rPr lang="en-US" dirty="0" smtClean="0"/>
              <a:t>But its better (at least until the Supreme Court throws up a major roadblock in 2014, forcing litigants back to the securities laws instead)</a:t>
            </a:r>
          </a:p>
          <a:p>
            <a:r>
              <a:rPr lang="en-US" dirty="0" smtClean="0"/>
              <a:t>Why better?</a:t>
            </a:r>
          </a:p>
          <a:p>
            <a:pPr lvl="1"/>
            <a:r>
              <a:rPr lang="en-US" dirty="0" smtClean="0"/>
              <a:t>Brought under ERISA against officers as plan fiduciaries</a:t>
            </a:r>
          </a:p>
          <a:p>
            <a:pPr lvl="1"/>
            <a:r>
              <a:rPr lang="en-US" dirty="0" smtClean="0"/>
              <a:t>All that is necessary is to prove the elements of a breach of fiduciary duty claim</a:t>
            </a:r>
          </a:p>
          <a:p>
            <a:pPr lvl="1"/>
            <a:r>
              <a:rPr lang="en-US" dirty="0" smtClean="0"/>
              <a:t>Not confronted by jurisprudence limiting securities actions</a:t>
            </a:r>
            <a:endParaRPr lang="en-US" dirty="0"/>
          </a:p>
        </p:txBody>
      </p:sp>
    </p:spTree>
    <p:extLst>
      <p:ext uri="{BB962C8B-B14F-4D97-AF65-F5344CB8AC3E}">
        <p14:creationId xmlns:p14="http://schemas.microsoft.com/office/powerpoint/2010/main" val="2721490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Only when the tide goes out do you discover who's been swimming naked. - Warren Buffett">
            <a:hlinkClick r:id="rId2" tooltip="view quote"/>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52400"/>
            <a:ext cx="9067800" cy="65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6718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Third Scenario – Employer Stock Drop(Cont</a:t>
            </a:r>
            <a:r>
              <a:rPr lang="en-US" b="1" i="1" dirty="0" smtClean="0"/>
              <a:t>.)</a:t>
            </a:r>
            <a:endParaRPr lang="en-US" b="1" i="1" dirty="0"/>
          </a:p>
        </p:txBody>
      </p:sp>
      <p:sp>
        <p:nvSpPr>
          <p:cNvPr id="3" name="Content Placeholder 2"/>
          <p:cNvSpPr>
            <a:spLocks noGrp="1"/>
          </p:cNvSpPr>
          <p:nvPr>
            <p:ph idx="1"/>
          </p:nvPr>
        </p:nvSpPr>
        <p:spPr/>
        <p:txBody>
          <a:bodyPr/>
          <a:lstStyle/>
          <a:p>
            <a:r>
              <a:rPr lang="en-US" dirty="0" smtClean="0"/>
              <a:t>How is officer liable?</a:t>
            </a:r>
          </a:p>
          <a:p>
            <a:r>
              <a:rPr lang="en-US" dirty="0" smtClean="0"/>
              <a:t>If actively involved in the selection and continued provision of employer stock as an investment option, is arguably acting as a fiduciary</a:t>
            </a:r>
          </a:p>
          <a:p>
            <a:r>
              <a:rPr lang="en-US" dirty="0" smtClean="0"/>
              <a:t>And can therefore be liable for the losses from the stock purchases if offering employer stock as an investment option was imprudent</a:t>
            </a:r>
            <a:endParaRPr lang="en-US" dirty="0"/>
          </a:p>
        </p:txBody>
      </p:sp>
    </p:spTree>
    <p:extLst>
      <p:ext uri="{BB962C8B-B14F-4D97-AF65-F5344CB8AC3E}">
        <p14:creationId xmlns:p14="http://schemas.microsoft.com/office/powerpoint/2010/main" val="69952826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Third Scenario – Employer Stock Drop(Cont</a:t>
            </a:r>
            <a:r>
              <a:rPr lang="en-US" b="1" i="1" dirty="0" smtClean="0"/>
              <a:t>.)</a:t>
            </a:r>
            <a:endParaRPr lang="en-US" b="1" i="1" dirty="0"/>
          </a:p>
        </p:txBody>
      </p:sp>
      <p:sp>
        <p:nvSpPr>
          <p:cNvPr id="3" name="Content Placeholder 2"/>
          <p:cNvSpPr>
            <a:spLocks noGrp="1"/>
          </p:cNvSpPr>
          <p:nvPr>
            <p:ph idx="1"/>
          </p:nvPr>
        </p:nvSpPr>
        <p:spPr/>
        <p:txBody>
          <a:bodyPr/>
          <a:lstStyle/>
          <a:p>
            <a:r>
              <a:rPr lang="en-US" dirty="0" smtClean="0"/>
              <a:t>Why valuable to the plaintiffs and the class?</a:t>
            </a:r>
          </a:p>
          <a:p>
            <a:pPr lvl="1"/>
            <a:r>
              <a:rPr lang="en-US" dirty="0" smtClean="0"/>
              <a:t>Given that the officer won’t have the assets to cover any such liability</a:t>
            </a:r>
          </a:p>
          <a:p>
            <a:pPr lvl="2"/>
            <a:r>
              <a:rPr lang="en-US" dirty="0" smtClean="0"/>
              <a:t>Under ERISA, breach of fiduciary duty is a personal liability of the fiduciary</a:t>
            </a:r>
          </a:p>
          <a:p>
            <a:r>
              <a:rPr lang="en-US" dirty="0" smtClean="0"/>
              <a:t>The officer is a pass through </a:t>
            </a:r>
          </a:p>
          <a:p>
            <a:pPr lvl="1"/>
            <a:r>
              <a:rPr lang="en-US" dirty="0" smtClean="0"/>
              <a:t>Either the liability is indemnified by the company</a:t>
            </a:r>
          </a:p>
          <a:p>
            <a:pPr lvl="1"/>
            <a:r>
              <a:rPr lang="en-US" dirty="0" smtClean="0"/>
              <a:t>Or is covered by the insurer</a:t>
            </a:r>
          </a:p>
        </p:txBody>
      </p:sp>
    </p:spTree>
    <p:extLst>
      <p:ext uri="{BB962C8B-B14F-4D97-AF65-F5344CB8AC3E}">
        <p14:creationId xmlns:p14="http://schemas.microsoft.com/office/powerpoint/2010/main" val="106925218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Third Scenario – Employer Stock Drop – Insurance and Claims Advocacy </a:t>
            </a:r>
            <a:r>
              <a:rPr lang="en-US" b="1" i="1" dirty="0" smtClean="0"/>
              <a:t>Issues</a:t>
            </a:r>
            <a:endParaRPr lang="en-US" b="1" i="1" dirty="0"/>
          </a:p>
        </p:txBody>
      </p:sp>
      <p:sp>
        <p:nvSpPr>
          <p:cNvPr id="3" name="Content Placeholder 2"/>
          <p:cNvSpPr>
            <a:spLocks noGrp="1"/>
          </p:cNvSpPr>
          <p:nvPr>
            <p:ph idx="1"/>
          </p:nvPr>
        </p:nvSpPr>
        <p:spPr>
          <a:xfrm>
            <a:off x="457200" y="1752600"/>
            <a:ext cx="8229600" cy="4724400"/>
          </a:xfrm>
        </p:spPr>
        <p:txBody>
          <a:bodyPr>
            <a:normAutofit/>
          </a:bodyPr>
          <a:lstStyle/>
          <a:p>
            <a:r>
              <a:rPr lang="en-US" dirty="0"/>
              <a:t>Insurance Issues</a:t>
            </a:r>
          </a:p>
          <a:p>
            <a:pPr lvl="1"/>
            <a:r>
              <a:rPr lang="en-US" dirty="0"/>
              <a:t>Policy triggers and priority: D&amp;O </a:t>
            </a:r>
            <a:r>
              <a:rPr lang="en-US" dirty="0" smtClean="0"/>
              <a:t>insurance vs. </a:t>
            </a:r>
            <a:r>
              <a:rPr lang="en-US" dirty="0"/>
              <a:t>fiduciary </a:t>
            </a:r>
            <a:r>
              <a:rPr lang="en-US" dirty="0" smtClean="0"/>
              <a:t>liability</a:t>
            </a:r>
            <a:r>
              <a:rPr lang="en-US" dirty="0"/>
              <a:t>.</a:t>
            </a:r>
          </a:p>
          <a:p>
            <a:pPr lvl="1"/>
            <a:r>
              <a:rPr lang="en-US" dirty="0"/>
              <a:t>Insured Person definitions.</a:t>
            </a:r>
          </a:p>
          <a:p>
            <a:pPr lvl="1"/>
            <a:r>
              <a:rPr lang="en-US" dirty="0"/>
              <a:t>Exclusions at inception and after court rulings.</a:t>
            </a:r>
          </a:p>
          <a:p>
            <a:r>
              <a:rPr lang="en-US" dirty="0"/>
              <a:t>Claims Advocacy Issues</a:t>
            </a:r>
          </a:p>
          <a:p>
            <a:pPr lvl="1"/>
            <a:r>
              <a:rPr lang="en-US" dirty="0"/>
              <a:t>Coordinate response of various insurers.</a:t>
            </a:r>
          </a:p>
          <a:p>
            <a:pPr lvl="1"/>
            <a:r>
              <a:rPr lang="en-US" dirty="0" smtClean="0"/>
              <a:t>Manage limited resources -- ensure personal asset protection.</a:t>
            </a:r>
            <a:endParaRPr lang="en-US" dirty="0"/>
          </a:p>
          <a:p>
            <a:endParaRPr lang="en-US" dirty="0" smtClean="0"/>
          </a:p>
        </p:txBody>
      </p:sp>
    </p:spTree>
    <p:extLst>
      <p:ext uri="{BB962C8B-B14F-4D97-AF65-F5344CB8AC3E}">
        <p14:creationId xmlns:p14="http://schemas.microsoft.com/office/powerpoint/2010/main" val="243778891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i="1" dirty="0" smtClean="0"/>
              <a:t>Fourth Scenario – Death by a Thousand Cases</a:t>
            </a:r>
            <a:endParaRPr lang="en-US" b="1" i="1" dirty="0"/>
          </a:p>
        </p:txBody>
      </p:sp>
      <p:sp>
        <p:nvSpPr>
          <p:cNvPr id="5" name="Content Placeholder 4"/>
          <p:cNvSpPr>
            <a:spLocks noGrp="1"/>
          </p:cNvSpPr>
          <p:nvPr>
            <p:ph sz="half" idx="1"/>
          </p:nvPr>
        </p:nvSpPr>
        <p:spPr/>
        <p:txBody>
          <a:bodyPr>
            <a:normAutofit lnSpcReduction="10000"/>
          </a:bodyPr>
          <a:lstStyle/>
          <a:p>
            <a:r>
              <a:rPr lang="en-US" dirty="0" smtClean="0"/>
              <a:t>Post – 08 collapse, company shuts down a number of operations throughout the country</a:t>
            </a:r>
          </a:p>
          <a:p>
            <a:r>
              <a:rPr lang="en-US" dirty="0" smtClean="0"/>
              <a:t>Benefits not paid</a:t>
            </a:r>
          </a:p>
          <a:p>
            <a:r>
              <a:rPr lang="en-US" dirty="0" smtClean="0"/>
              <a:t>Wages not paid</a:t>
            </a:r>
          </a:p>
          <a:p>
            <a:r>
              <a:rPr lang="en-US" dirty="0" smtClean="0"/>
              <a:t>Significant operations in multiple states shut down</a:t>
            </a:r>
          </a:p>
          <a:p>
            <a:endParaRPr lang="en-US" dirty="0" smtClean="0"/>
          </a:p>
        </p:txBody>
      </p:sp>
      <p:sp>
        <p:nvSpPr>
          <p:cNvPr id="6" name="Content Placeholder 5"/>
          <p:cNvSpPr>
            <a:spLocks noGrp="1"/>
          </p:cNvSpPr>
          <p:nvPr>
            <p:ph sz="half" idx="2"/>
          </p:nvPr>
        </p:nvSpPr>
        <p:spPr/>
        <p:txBody>
          <a:bodyPr>
            <a:normAutofit lnSpcReduction="10000"/>
          </a:bodyPr>
          <a:lstStyle/>
          <a:p>
            <a:r>
              <a:rPr lang="en-US" dirty="0" smtClean="0"/>
              <a:t>Customer and vendor disputes in multiple states</a:t>
            </a:r>
          </a:p>
          <a:p>
            <a:r>
              <a:rPr lang="en-US" dirty="0" smtClean="0"/>
              <a:t>First significant claims filed in Massachusetts arising from 800 employee operation closed</a:t>
            </a:r>
          </a:p>
          <a:p>
            <a:r>
              <a:rPr lang="en-US" dirty="0" smtClean="0"/>
              <a:t>Cases follow in multiple jurisdictions throughout the country</a:t>
            </a:r>
            <a:endParaRPr lang="en-US" dirty="0"/>
          </a:p>
        </p:txBody>
      </p:sp>
    </p:spTree>
    <p:extLst>
      <p:ext uri="{BB962C8B-B14F-4D97-AF65-F5344CB8AC3E}">
        <p14:creationId xmlns:p14="http://schemas.microsoft.com/office/powerpoint/2010/main" val="41511456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i="1" dirty="0" smtClean="0"/>
              <a:t>Fourth Scenario: Organizing a defense and settlement strategy </a:t>
            </a:r>
            <a:endParaRPr lang="en-US" b="1" i="1" dirty="0"/>
          </a:p>
        </p:txBody>
      </p:sp>
      <p:sp>
        <p:nvSpPr>
          <p:cNvPr id="6" name="Content Placeholder 5"/>
          <p:cNvSpPr>
            <a:spLocks noGrp="1"/>
          </p:cNvSpPr>
          <p:nvPr>
            <p:ph idx="1"/>
          </p:nvPr>
        </p:nvSpPr>
        <p:spPr/>
        <p:txBody>
          <a:bodyPr>
            <a:normAutofit fontScale="92500" lnSpcReduction="10000"/>
          </a:bodyPr>
          <a:lstStyle/>
          <a:p>
            <a:r>
              <a:rPr lang="en-US" dirty="0" smtClean="0"/>
              <a:t>Lawsuits vary in scale, from class actions to small customer disputes</a:t>
            </a:r>
          </a:p>
          <a:p>
            <a:r>
              <a:rPr lang="en-US" dirty="0" smtClean="0"/>
              <a:t>Many, but not all, trigger insurance coverage</a:t>
            </a:r>
          </a:p>
          <a:p>
            <a:pPr lvl="1"/>
            <a:r>
              <a:rPr lang="en-US" dirty="0" smtClean="0"/>
              <a:t>Although often only because one out of many claims in a given suit triggers a defense duty</a:t>
            </a:r>
          </a:p>
          <a:p>
            <a:r>
              <a:rPr lang="en-US" dirty="0" smtClean="0"/>
              <a:t>The legal claims are not all that complicated or distinct, from one jurisdiction to the next</a:t>
            </a:r>
          </a:p>
          <a:p>
            <a:pPr lvl="1"/>
            <a:r>
              <a:rPr lang="en-US" dirty="0" smtClean="0"/>
              <a:t>Many involve variations of one of a few legal theories: state breach of contract, state wage act, state tort law including misrepresentation</a:t>
            </a:r>
            <a:endParaRPr lang="en-US" dirty="0"/>
          </a:p>
        </p:txBody>
      </p:sp>
    </p:spTree>
    <p:extLst>
      <p:ext uri="{BB962C8B-B14F-4D97-AF65-F5344CB8AC3E}">
        <p14:creationId xmlns:p14="http://schemas.microsoft.com/office/powerpoint/2010/main" val="7205026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Fourth </a:t>
            </a:r>
            <a:r>
              <a:rPr lang="en-US" b="1" i="1" dirty="0" smtClean="0"/>
              <a:t>Scenario </a:t>
            </a:r>
            <a:r>
              <a:rPr lang="en-US" b="1" i="1" dirty="0"/>
              <a:t>– Organizing a defense and settlement strategy</a:t>
            </a:r>
          </a:p>
        </p:txBody>
      </p:sp>
      <p:sp>
        <p:nvSpPr>
          <p:cNvPr id="3" name="Content Placeholder 2"/>
          <p:cNvSpPr>
            <a:spLocks noGrp="1"/>
          </p:cNvSpPr>
          <p:nvPr>
            <p:ph idx="1"/>
          </p:nvPr>
        </p:nvSpPr>
        <p:spPr/>
        <p:txBody>
          <a:bodyPr>
            <a:normAutofit fontScale="92500" lnSpcReduction="20000"/>
          </a:bodyPr>
          <a:lstStyle/>
          <a:p>
            <a:r>
              <a:rPr lang="en-US" dirty="0" smtClean="0"/>
              <a:t>What is complicated, however, is the company’s business practices, business model, and acquisition history</a:t>
            </a:r>
          </a:p>
          <a:p>
            <a:pPr lvl="1"/>
            <a:r>
              <a:rPr lang="en-US" dirty="0" smtClean="0"/>
              <a:t>Some of the claims relate to acquisitions that weren’t finished yet and others that were, but were not well documented </a:t>
            </a:r>
          </a:p>
          <a:p>
            <a:r>
              <a:rPr lang="en-US" dirty="0" smtClean="0"/>
              <a:t>Many key decision makers and fact witnesses, including senior executives, who are important to the defense of the claims are no longer with the company (some become hostile during the course of the many cases)</a:t>
            </a:r>
            <a:endParaRPr lang="en-US" dirty="0"/>
          </a:p>
        </p:txBody>
      </p:sp>
    </p:spTree>
    <p:extLst>
      <p:ext uri="{BB962C8B-B14F-4D97-AF65-F5344CB8AC3E}">
        <p14:creationId xmlns:p14="http://schemas.microsoft.com/office/powerpoint/2010/main" val="6034774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Fourth </a:t>
            </a:r>
            <a:r>
              <a:rPr lang="en-US" b="1" i="1" dirty="0" smtClean="0"/>
              <a:t>Scenario </a:t>
            </a:r>
            <a:r>
              <a:rPr lang="en-US" b="1" i="1" dirty="0"/>
              <a:t>– Organizing a defense and settlement strategy</a:t>
            </a:r>
          </a:p>
        </p:txBody>
      </p:sp>
      <p:sp>
        <p:nvSpPr>
          <p:cNvPr id="3" name="Content Placeholder 2"/>
          <p:cNvSpPr>
            <a:spLocks noGrp="1"/>
          </p:cNvSpPr>
          <p:nvPr>
            <p:ph idx="1"/>
          </p:nvPr>
        </p:nvSpPr>
        <p:spPr/>
        <p:txBody>
          <a:bodyPr>
            <a:normAutofit fontScale="92500" lnSpcReduction="20000"/>
          </a:bodyPr>
          <a:lstStyle/>
          <a:p>
            <a:r>
              <a:rPr lang="en-US" dirty="0" smtClean="0"/>
              <a:t>Thus, the key is to have the lawyers who handled the first claim, in Massachusetts, and thereby developed deep expertise on the relevant subjects and with regard to the witnesses, handle the cases throughout the country</a:t>
            </a:r>
          </a:p>
          <a:p>
            <a:r>
              <a:rPr lang="en-US" dirty="0" smtClean="0"/>
              <a:t>But insurer preferred to use its panel counsel in each state, rather than incur the costs of out of state counsel and of need for local counsel</a:t>
            </a:r>
          </a:p>
          <a:p>
            <a:r>
              <a:rPr lang="en-US" dirty="0" smtClean="0"/>
              <a:t>We eventually convinced the insurer to allow the original defense counsel to handle the cases throughout the country</a:t>
            </a:r>
          </a:p>
          <a:p>
            <a:pPr marL="457200" lvl="1" indent="0">
              <a:buNone/>
            </a:pPr>
            <a:endParaRPr lang="en-US" dirty="0"/>
          </a:p>
        </p:txBody>
      </p:sp>
    </p:spTree>
    <p:extLst>
      <p:ext uri="{BB962C8B-B14F-4D97-AF65-F5344CB8AC3E}">
        <p14:creationId xmlns:p14="http://schemas.microsoft.com/office/powerpoint/2010/main" val="328126107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066800"/>
          </a:xfrm>
        </p:spPr>
        <p:txBody>
          <a:bodyPr>
            <a:normAutofit fontScale="90000"/>
          </a:bodyPr>
          <a:lstStyle/>
          <a:p>
            <a:r>
              <a:rPr lang="en-US" b="1" i="1" dirty="0"/>
              <a:t>Fourth </a:t>
            </a:r>
            <a:r>
              <a:rPr lang="en-US" b="1" i="1" dirty="0" smtClean="0"/>
              <a:t>Scenario </a:t>
            </a:r>
            <a:r>
              <a:rPr lang="en-US" b="1" i="1" dirty="0"/>
              <a:t>– Organizing a defense and settlement strategy – Insurance and Claims Advocacy Issues </a:t>
            </a:r>
          </a:p>
        </p:txBody>
      </p:sp>
      <p:sp>
        <p:nvSpPr>
          <p:cNvPr id="3" name="Content Placeholder 2"/>
          <p:cNvSpPr>
            <a:spLocks noGrp="1"/>
          </p:cNvSpPr>
          <p:nvPr>
            <p:ph idx="1"/>
          </p:nvPr>
        </p:nvSpPr>
        <p:spPr>
          <a:xfrm>
            <a:off x="457200" y="1981200"/>
            <a:ext cx="8229600" cy="4648200"/>
          </a:xfrm>
        </p:spPr>
        <p:txBody>
          <a:bodyPr>
            <a:normAutofit lnSpcReduction="10000"/>
          </a:bodyPr>
          <a:lstStyle/>
          <a:p>
            <a:r>
              <a:rPr lang="en-US" dirty="0"/>
              <a:t>Insurance Issues</a:t>
            </a:r>
          </a:p>
          <a:p>
            <a:pPr lvl="1"/>
            <a:r>
              <a:rPr lang="en-US" dirty="0"/>
              <a:t>Policy triggers and </a:t>
            </a:r>
            <a:r>
              <a:rPr lang="en-US" dirty="0" smtClean="0"/>
              <a:t>priority – duty to defend/indemnify.</a:t>
            </a:r>
          </a:p>
          <a:p>
            <a:pPr lvl="1"/>
            <a:r>
              <a:rPr lang="en-US" dirty="0" smtClean="0"/>
              <a:t>Consent to defense counsel and rates.</a:t>
            </a:r>
          </a:p>
          <a:p>
            <a:pPr lvl="1"/>
            <a:r>
              <a:rPr lang="en-US" dirty="0" smtClean="0"/>
              <a:t>Allocation between policies and between covered and uncovered claims.</a:t>
            </a:r>
            <a:endParaRPr lang="en-US" dirty="0"/>
          </a:p>
          <a:p>
            <a:r>
              <a:rPr lang="en-US" dirty="0"/>
              <a:t>Claims Advocacy Issues</a:t>
            </a:r>
          </a:p>
          <a:p>
            <a:pPr lvl="1"/>
            <a:r>
              <a:rPr lang="en-US" dirty="0"/>
              <a:t>Coordinate response of various insurers.</a:t>
            </a:r>
          </a:p>
          <a:p>
            <a:pPr lvl="1"/>
            <a:r>
              <a:rPr lang="en-US" dirty="0" smtClean="0"/>
              <a:t>Reduce delta between covered and uncovered defense costs.</a:t>
            </a:r>
            <a:endParaRPr lang="en-US" dirty="0"/>
          </a:p>
          <a:p>
            <a:pPr marL="457200" lvl="1" indent="0">
              <a:buNone/>
            </a:pPr>
            <a:endParaRPr lang="en-US" dirty="0"/>
          </a:p>
        </p:txBody>
      </p:sp>
    </p:spTree>
    <p:extLst>
      <p:ext uri="{BB962C8B-B14F-4D97-AF65-F5344CB8AC3E}">
        <p14:creationId xmlns:p14="http://schemas.microsoft.com/office/powerpoint/2010/main" val="416267774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Conclusion</a:t>
            </a:r>
            <a:endParaRPr lang="en-US" b="1" i="1" dirty="0"/>
          </a:p>
        </p:txBody>
      </p:sp>
      <p:sp>
        <p:nvSpPr>
          <p:cNvPr id="3" name="Content Placeholder 2"/>
          <p:cNvSpPr>
            <a:spLocks noGrp="1"/>
          </p:cNvSpPr>
          <p:nvPr>
            <p:ph idx="1"/>
          </p:nvPr>
        </p:nvSpPr>
        <p:spPr/>
        <p:txBody>
          <a:bodyPr/>
          <a:lstStyle/>
          <a:p>
            <a:r>
              <a:rPr lang="en-US" dirty="0" smtClean="0"/>
              <a:t>Any significant economic downturn inevitably increases the litigations risks for directors and officers</a:t>
            </a:r>
          </a:p>
          <a:p>
            <a:r>
              <a:rPr lang="en-US" dirty="0" smtClean="0"/>
              <a:t>But a combination of intelligent defense strategy and maximization of insurance benefits can minimize that exposure</a:t>
            </a:r>
            <a:endParaRPr lang="en-US" dirty="0"/>
          </a:p>
        </p:txBody>
      </p:sp>
    </p:spTree>
    <p:extLst>
      <p:ext uri="{BB962C8B-B14F-4D97-AF65-F5344CB8AC3E}">
        <p14:creationId xmlns:p14="http://schemas.microsoft.com/office/powerpoint/2010/main" val="12920361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0" y="2037547"/>
            <a:ext cx="9144000" cy="1848653"/>
          </a:xfrm>
        </p:spPr>
        <p:txBody>
          <a:bodyPr>
            <a:noAutofit/>
          </a:bodyPr>
          <a:lstStyle/>
          <a:p>
            <a:pPr indent="47336" defTabSz="1577915">
              <a:spcBef>
                <a:spcPts val="1000"/>
              </a:spcBef>
              <a:defRPr sz="4200" b="1">
                <a:solidFill>
                  <a:srgbClr val="941100"/>
                </a:solidFill>
              </a:defRPr>
            </a:pPr>
            <a:r>
              <a:rPr lang="en-US" sz="2800" dirty="0" smtClean="0"/>
              <a:t>COVID-19 </a:t>
            </a:r>
            <a:r>
              <a:rPr lang="en-US" sz="2800" dirty="0"/>
              <a:t>and Director and Officer Liability: Defense, Insurance Coverage and the Role of the </a:t>
            </a:r>
            <a:r>
              <a:rPr lang="en-US" sz="2800" dirty="0" smtClean="0"/>
              <a:t>Broker</a:t>
            </a:r>
            <a:r>
              <a:rPr lang="en-US" sz="2000" dirty="0" smtClean="0"/>
              <a:t/>
            </a:r>
            <a:br>
              <a:rPr lang="en-US" sz="2000" dirty="0" smtClean="0"/>
            </a:br>
            <a:r>
              <a:rPr lang="en-US" sz="2000" dirty="0" smtClean="0"/>
              <a:t/>
            </a:r>
            <a:br>
              <a:rPr lang="en-US" sz="2000" dirty="0" smtClean="0"/>
            </a:br>
            <a:r>
              <a:rPr lang="en-US" sz="2000" dirty="0" smtClean="0"/>
              <a:t>  </a:t>
            </a:r>
            <a:r>
              <a:rPr lang="en-US" sz="2000" dirty="0" smtClean="0">
                <a:solidFill>
                  <a:prstClr val="black"/>
                </a:solidFill>
              </a:rPr>
              <a:t>Presented </a:t>
            </a:r>
            <a:r>
              <a:rPr lang="en-US" sz="2000" dirty="0">
                <a:solidFill>
                  <a:prstClr val="black"/>
                </a:solidFill>
              </a:rPr>
              <a:t>by:</a:t>
            </a:r>
            <a:r>
              <a:rPr lang="en-US" sz="2800" dirty="0">
                <a:solidFill>
                  <a:prstClr val="black"/>
                </a:solidFill>
              </a:rPr>
              <a:t/>
            </a:r>
            <a:br>
              <a:rPr lang="en-US" sz="2800" dirty="0">
                <a:solidFill>
                  <a:prstClr val="black"/>
                </a:solidFill>
              </a:rPr>
            </a:br>
            <a:endParaRPr lang="en-US" sz="2800" dirty="0"/>
          </a:p>
        </p:txBody>
      </p:sp>
      <p:sp>
        <p:nvSpPr>
          <p:cNvPr id="11" name="Subtitle 2"/>
          <p:cNvSpPr txBox="1">
            <a:spLocks/>
          </p:cNvSpPr>
          <p:nvPr/>
        </p:nvSpPr>
        <p:spPr bwMode="auto">
          <a:xfrm>
            <a:off x="230675" y="3428999"/>
            <a:ext cx="4423787" cy="1126253"/>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ctr">
              <a:spcBef>
                <a:spcPts val="0"/>
              </a:spcBef>
              <a:buNone/>
              <a:defRPr sz="2400" baseline="0">
                <a:solidFill>
                  <a:srgbClr val="4F597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buFont typeface="Arial" charset="0"/>
              <a:buNone/>
              <a:defRPr/>
            </a:pPr>
            <a:endParaRPr lang="en-US" sz="2000" dirty="0" smtClean="0">
              <a:solidFill>
                <a:prstClr val="black"/>
              </a:solidFill>
              <a:latin typeface="Calibri"/>
            </a:endParaRPr>
          </a:p>
          <a:p>
            <a:pPr>
              <a:buFont typeface="Arial" charset="0"/>
              <a:buNone/>
              <a:defRPr/>
            </a:pPr>
            <a:endParaRPr lang="en-US" sz="2000" dirty="0" smtClean="0">
              <a:solidFill>
                <a:prstClr val="black"/>
              </a:solidFill>
              <a:latin typeface="Calibri"/>
            </a:endParaRPr>
          </a:p>
          <a:p>
            <a:pPr>
              <a:buFont typeface="Arial" charset="0"/>
              <a:buNone/>
              <a:defRPr/>
            </a:pPr>
            <a:endParaRPr lang="en-US" sz="2000" dirty="0">
              <a:solidFill>
                <a:prstClr val="black"/>
              </a:solidFill>
              <a:latin typeface="Calibri"/>
            </a:endParaRPr>
          </a:p>
          <a:p>
            <a:pPr>
              <a:buFont typeface="Arial" charset="0"/>
              <a:buNone/>
              <a:defRPr/>
            </a:pPr>
            <a:endParaRPr lang="en-US" sz="1000" dirty="0" smtClean="0">
              <a:solidFill>
                <a:prstClr val="black"/>
              </a:solidFill>
              <a:latin typeface="Calibri"/>
            </a:endParaRPr>
          </a:p>
          <a:p>
            <a:pPr>
              <a:buFont typeface="Arial" charset="0"/>
              <a:buNone/>
              <a:defRPr/>
            </a:pPr>
            <a:r>
              <a:rPr lang="en-US" b="1" dirty="0" smtClean="0">
                <a:solidFill>
                  <a:prstClr val="black"/>
                </a:solidFill>
                <a:latin typeface="Calibri"/>
              </a:rPr>
              <a:t>Stephen Rosenberg,</a:t>
            </a:r>
          </a:p>
          <a:p>
            <a:pPr>
              <a:buFont typeface="Arial" charset="0"/>
              <a:buNone/>
              <a:defRPr/>
            </a:pPr>
            <a:r>
              <a:rPr lang="en-US" b="1" dirty="0" smtClean="0">
                <a:solidFill>
                  <a:prstClr val="black"/>
                </a:solidFill>
                <a:latin typeface="Calibri"/>
              </a:rPr>
              <a:t> The Wagner Law Group</a:t>
            </a:r>
          </a:p>
          <a:p>
            <a:pPr>
              <a:buFont typeface="Arial" charset="0"/>
              <a:buNone/>
              <a:defRPr/>
            </a:pPr>
            <a:r>
              <a:rPr lang="en-US" sz="2200" b="1" dirty="0" smtClean="0">
                <a:solidFill>
                  <a:prstClr val="black"/>
                </a:solidFill>
                <a:latin typeface="Calibri"/>
                <a:hlinkClick r:id="rId3"/>
              </a:rPr>
              <a:t>srosenberg@wagnerlawgroup.com</a:t>
            </a:r>
            <a:r>
              <a:rPr lang="en-US" sz="2000" b="1" dirty="0" smtClean="0">
                <a:solidFill>
                  <a:prstClr val="black"/>
                </a:solidFill>
                <a:latin typeface="Calibri"/>
              </a:rPr>
              <a:t> </a:t>
            </a:r>
          </a:p>
        </p:txBody>
      </p:sp>
      <p:pic>
        <p:nvPicPr>
          <p:cNvPr id="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5958"/>
            <a:ext cx="8612240" cy="20071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 name="Content Placeholder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757695" y="4724400"/>
            <a:ext cx="3793535" cy="1989712"/>
          </a:xfrm>
          <a:prstGeom prst="rect">
            <a:avLst/>
          </a:prstGeom>
        </p:spPr>
      </p:pic>
      <p:sp>
        <p:nvSpPr>
          <p:cNvPr id="6" name="Subtitle 2"/>
          <p:cNvSpPr txBox="1">
            <a:spLocks/>
          </p:cNvSpPr>
          <p:nvPr/>
        </p:nvSpPr>
        <p:spPr bwMode="auto">
          <a:xfrm>
            <a:off x="4720213" y="3428999"/>
            <a:ext cx="4423787" cy="114082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marL="0" indent="0" algn="ctr">
              <a:spcBef>
                <a:spcPts val="0"/>
              </a:spcBef>
              <a:buNone/>
              <a:defRPr sz="2400" baseline="0">
                <a:solidFill>
                  <a:srgbClr val="4F597A"/>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buFont typeface="Arial" charset="0"/>
              <a:buNone/>
              <a:defRPr/>
            </a:pPr>
            <a:endParaRPr lang="en-US" sz="2000" dirty="0" smtClean="0">
              <a:solidFill>
                <a:prstClr val="black"/>
              </a:solidFill>
              <a:latin typeface="Calibri"/>
            </a:endParaRPr>
          </a:p>
          <a:p>
            <a:pPr>
              <a:buFont typeface="Arial" charset="0"/>
              <a:buNone/>
              <a:defRPr/>
            </a:pPr>
            <a:r>
              <a:rPr lang="en-US" b="1" dirty="0" smtClean="0">
                <a:solidFill>
                  <a:prstClr val="black"/>
                </a:solidFill>
                <a:latin typeface="Calibri"/>
              </a:rPr>
              <a:t>Machua Millett, </a:t>
            </a:r>
          </a:p>
          <a:p>
            <a:pPr>
              <a:buFont typeface="Arial" charset="0"/>
              <a:buNone/>
              <a:defRPr/>
            </a:pPr>
            <a:r>
              <a:rPr lang="en-US" b="1" dirty="0" smtClean="0">
                <a:solidFill>
                  <a:prstClr val="black"/>
                </a:solidFill>
                <a:latin typeface="Calibri"/>
              </a:rPr>
              <a:t>Marsh, USA</a:t>
            </a:r>
          </a:p>
          <a:p>
            <a:pPr>
              <a:defRPr/>
            </a:pPr>
            <a:r>
              <a:rPr lang="en-US" sz="2200" b="1" dirty="0" smtClean="0">
                <a:solidFill>
                  <a:prstClr val="black"/>
                </a:solidFill>
                <a:hlinkClick r:id="rId6"/>
              </a:rPr>
              <a:t>machua.millett@marsh.com</a:t>
            </a:r>
            <a:r>
              <a:rPr lang="en-US" b="1" dirty="0" smtClean="0">
                <a:solidFill>
                  <a:prstClr val="black"/>
                </a:solidFill>
              </a:rPr>
              <a:t> </a:t>
            </a:r>
            <a:endParaRPr lang="en-US" b="1" dirty="0" smtClean="0">
              <a:solidFill>
                <a:prstClr val="black"/>
              </a:solidFill>
              <a:latin typeface="Calibri"/>
            </a:endParaRPr>
          </a:p>
        </p:txBody>
      </p:sp>
    </p:spTree>
    <p:extLst>
      <p:ext uri="{BB962C8B-B14F-4D97-AF65-F5344CB8AC3E}">
        <p14:creationId xmlns:p14="http://schemas.microsoft.com/office/powerpoint/2010/main" val="24777034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i="1" dirty="0" smtClean="0"/>
              <a:t>Why a Market Collapse Is Like the Tide Going Out</a:t>
            </a:r>
            <a:endParaRPr lang="en-US" b="1" i="1" dirty="0"/>
          </a:p>
        </p:txBody>
      </p:sp>
      <p:sp>
        <p:nvSpPr>
          <p:cNvPr id="5" name="Content Placeholder 4"/>
          <p:cNvSpPr>
            <a:spLocks noGrp="1"/>
          </p:cNvSpPr>
          <p:nvPr>
            <p:ph idx="1"/>
          </p:nvPr>
        </p:nvSpPr>
        <p:spPr/>
        <p:txBody>
          <a:bodyPr>
            <a:normAutofit lnSpcReduction="10000"/>
          </a:bodyPr>
          <a:lstStyle/>
          <a:p>
            <a:r>
              <a:rPr lang="en-US" dirty="0" smtClean="0"/>
              <a:t>One of the lessons we learned after 2008 as ERISA litigators is a variation of Warren Buffett’s idea</a:t>
            </a:r>
          </a:p>
          <a:p>
            <a:r>
              <a:rPr lang="en-US" dirty="0" smtClean="0"/>
              <a:t>Namely – that what employees, plan participants and others ignored while the market kept going up, they will sue over when the market collapses</a:t>
            </a:r>
          </a:p>
          <a:p>
            <a:pPr lvl="1"/>
            <a:r>
              <a:rPr lang="en-US" dirty="0" smtClean="0"/>
              <a:t>Or jobs disappear, or a significant downturn in other economic indicators</a:t>
            </a:r>
            <a:endParaRPr lang="en-US" dirty="0"/>
          </a:p>
        </p:txBody>
      </p:sp>
    </p:spTree>
    <p:extLst>
      <p:ext uri="{BB962C8B-B14F-4D97-AF65-F5344CB8AC3E}">
        <p14:creationId xmlns:p14="http://schemas.microsoft.com/office/powerpoint/2010/main" val="8982165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Our Goals Today</a:t>
            </a:r>
            <a:endParaRPr lang="en-US" b="1" i="1" dirty="0"/>
          </a:p>
        </p:txBody>
      </p:sp>
      <p:sp>
        <p:nvSpPr>
          <p:cNvPr id="3" name="Content Placeholder 2"/>
          <p:cNvSpPr>
            <a:spLocks noGrp="1"/>
          </p:cNvSpPr>
          <p:nvPr>
            <p:ph idx="1"/>
          </p:nvPr>
        </p:nvSpPr>
        <p:spPr>
          <a:xfrm>
            <a:off x="457200" y="1219200"/>
            <a:ext cx="8229600" cy="4906963"/>
          </a:xfrm>
        </p:spPr>
        <p:txBody>
          <a:bodyPr/>
          <a:lstStyle/>
          <a:p>
            <a:r>
              <a:rPr lang="en-US" dirty="0" smtClean="0"/>
              <a:t>What do the types of claims against company directors and officers that arise out of a substantial market downturn look like?</a:t>
            </a:r>
          </a:p>
          <a:p>
            <a:r>
              <a:rPr lang="en-US" dirty="0" smtClean="0"/>
              <a:t>What does insurance coverage for those claims look like?</a:t>
            </a:r>
          </a:p>
          <a:p>
            <a:r>
              <a:rPr lang="en-US" dirty="0" smtClean="0"/>
              <a:t>How can you use a claim advocate to maximize your coverage and protection against those claims?</a:t>
            </a:r>
            <a:endParaRPr lang="en-US" dirty="0"/>
          </a:p>
        </p:txBody>
      </p:sp>
    </p:spTree>
    <p:extLst>
      <p:ext uri="{BB962C8B-B14F-4D97-AF65-F5344CB8AC3E}">
        <p14:creationId xmlns:p14="http://schemas.microsoft.com/office/powerpoint/2010/main" val="3223746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b="1" i="1" dirty="0" smtClean="0"/>
              <a:t>Why Sue the Directors and the Officers?</a:t>
            </a:r>
            <a:endParaRPr lang="en-US" b="1" i="1" dirty="0"/>
          </a:p>
        </p:txBody>
      </p:sp>
      <p:sp>
        <p:nvSpPr>
          <p:cNvPr id="5" name="Content Placeholder 4"/>
          <p:cNvSpPr>
            <a:spLocks noGrp="1"/>
          </p:cNvSpPr>
          <p:nvPr>
            <p:ph sz="half" idx="1"/>
          </p:nvPr>
        </p:nvSpPr>
        <p:spPr/>
        <p:txBody>
          <a:bodyPr/>
          <a:lstStyle/>
          <a:p>
            <a:r>
              <a:rPr lang="en-US" dirty="0" smtClean="0"/>
              <a:t>Target directors and officers</a:t>
            </a:r>
          </a:p>
          <a:p>
            <a:r>
              <a:rPr lang="en-US" dirty="0" smtClean="0"/>
              <a:t>Trigger insurance coverage for directors and officers</a:t>
            </a:r>
          </a:p>
          <a:p>
            <a:r>
              <a:rPr lang="en-US" dirty="0" smtClean="0"/>
              <a:t>Trigger indemnity obligations of company</a:t>
            </a:r>
            <a:endParaRPr lang="en-US" dirty="0"/>
          </a:p>
        </p:txBody>
      </p:sp>
      <p:sp>
        <p:nvSpPr>
          <p:cNvPr id="6" name="Content Placeholder 5"/>
          <p:cNvSpPr>
            <a:spLocks noGrp="1"/>
          </p:cNvSpPr>
          <p:nvPr>
            <p:ph sz="half" idx="2"/>
          </p:nvPr>
        </p:nvSpPr>
        <p:spPr/>
        <p:txBody>
          <a:bodyPr/>
          <a:lstStyle/>
          <a:p>
            <a:r>
              <a:rPr lang="en-US" dirty="0" smtClean="0"/>
              <a:t>Target individuals with presumed deep pockets</a:t>
            </a:r>
          </a:p>
          <a:p>
            <a:r>
              <a:rPr lang="en-US" dirty="0" smtClean="0"/>
              <a:t>Trigger personal financial risks and personal reputational risks</a:t>
            </a:r>
          </a:p>
          <a:p>
            <a:r>
              <a:rPr lang="en-US" dirty="0" smtClean="0"/>
              <a:t>Potentially avoid some barriers to recovery from the company itself</a:t>
            </a:r>
          </a:p>
          <a:p>
            <a:endParaRPr lang="en-US" dirty="0"/>
          </a:p>
        </p:txBody>
      </p:sp>
    </p:spTree>
    <p:extLst>
      <p:ext uri="{BB962C8B-B14F-4D97-AF65-F5344CB8AC3E}">
        <p14:creationId xmlns:p14="http://schemas.microsoft.com/office/powerpoint/2010/main" val="214244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0" y="76200"/>
            <a:ext cx="8763000" cy="926123"/>
          </a:xfrm>
        </p:spPr>
        <p:txBody>
          <a:bodyPr>
            <a:normAutofit/>
          </a:bodyPr>
          <a:lstStyle/>
          <a:p>
            <a:r>
              <a:rPr lang="en-US" b="1" i="1" dirty="0" smtClean="0"/>
              <a:t>Lessons from ‘08</a:t>
            </a:r>
            <a:endParaRPr lang="en-US" b="1" i="1" dirty="0"/>
          </a:p>
        </p:txBody>
      </p:sp>
      <p:sp>
        <p:nvSpPr>
          <p:cNvPr id="6" name="Content Placeholder 5"/>
          <p:cNvSpPr>
            <a:spLocks noGrp="1"/>
          </p:cNvSpPr>
          <p:nvPr>
            <p:ph idx="1"/>
          </p:nvPr>
        </p:nvSpPr>
        <p:spPr>
          <a:xfrm>
            <a:off x="457200" y="1295400"/>
            <a:ext cx="8229600" cy="5135563"/>
          </a:xfrm>
        </p:spPr>
        <p:txBody>
          <a:bodyPr>
            <a:normAutofit fontScale="92500" lnSpcReduction="20000"/>
          </a:bodyPr>
          <a:lstStyle/>
          <a:p>
            <a:r>
              <a:rPr lang="en-US" dirty="0" smtClean="0"/>
              <a:t>We will discuss four claim scenarios from the post -08 period that demonstrate the risks and nature of these claims</a:t>
            </a:r>
          </a:p>
          <a:p>
            <a:r>
              <a:rPr lang="en-US" dirty="0" smtClean="0"/>
              <a:t>Defended them all, settled some, tried one, won another on appeal</a:t>
            </a:r>
          </a:p>
          <a:p>
            <a:r>
              <a:rPr lang="en-US" dirty="0" smtClean="0"/>
              <a:t>Names have been changed to protect the innocent</a:t>
            </a:r>
          </a:p>
          <a:p>
            <a:r>
              <a:rPr lang="en-US" dirty="0" smtClean="0"/>
              <a:t>Long tail, highlighting the need for vigilance regarding insurance coverage, especially where defense costs deplete coverage.</a:t>
            </a:r>
          </a:p>
          <a:p>
            <a:pPr lvl="1"/>
            <a:r>
              <a:rPr lang="en-US" dirty="0" smtClean="0"/>
              <a:t>Last of the post ‘08 claims ended when an appellate ruling was issued eight years later</a:t>
            </a:r>
          </a:p>
          <a:p>
            <a:pPr marL="457200" lvl="1" indent="0">
              <a:buNone/>
            </a:pPr>
            <a:endParaRPr lang="en-US" dirty="0"/>
          </a:p>
        </p:txBody>
      </p:sp>
    </p:spTree>
    <p:extLst>
      <p:ext uri="{BB962C8B-B14F-4D97-AF65-F5344CB8AC3E}">
        <p14:creationId xmlns:p14="http://schemas.microsoft.com/office/powerpoint/2010/main" val="4065255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i="1" dirty="0" smtClean="0"/>
              <a:t>First Scenario – Breach of Fiduciary Duty Class Action</a:t>
            </a:r>
            <a:endParaRPr lang="en-US" b="1" i="1" dirty="0"/>
          </a:p>
        </p:txBody>
      </p:sp>
      <p:sp>
        <p:nvSpPr>
          <p:cNvPr id="6" name="Content Placeholder 5"/>
          <p:cNvSpPr>
            <a:spLocks noGrp="1"/>
          </p:cNvSpPr>
          <p:nvPr>
            <p:ph idx="1"/>
          </p:nvPr>
        </p:nvSpPr>
        <p:spPr/>
        <p:txBody>
          <a:bodyPr>
            <a:normAutofit/>
          </a:bodyPr>
          <a:lstStyle/>
          <a:p>
            <a:r>
              <a:rPr lang="en-US" dirty="0" smtClean="0"/>
              <a:t>Class action against directors and officers, including president, CEO and private equity investors</a:t>
            </a:r>
          </a:p>
          <a:p>
            <a:r>
              <a:rPr lang="en-US" dirty="0" smtClean="0"/>
              <a:t>Cause of action – Breach of fiduciary duty under ERISA</a:t>
            </a:r>
          </a:p>
          <a:p>
            <a:r>
              <a:rPr lang="en-US" dirty="0" smtClean="0"/>
              <a:t>Fact pattern:  employee elective deferrals to 401(k) plan for preceding month never deposited into participant accounts</a:t>
            </a:r>
          </a:p>
        </p:txBody>
      </p:sp>
    </p:spTree>
    <p:extLst>
      <p:ext uri="{BB962C8B-B14F-4D97-AF65-F5344CB8AC3E}">
        <p14:creationId xmlns:p14="http://schemas.microsoft.com/office/powerpoint/2010/main" val="14927763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i="1" dirty="0"/>
              <a:t>First Scenario – Breach of Fiduciary Duty Class Action(Cont</a:t>
            </a:r>
            <a:r>
              <a:rPr lang="en-US" b="1" i="1" dirty="0" smtClean="0"/>
              <a:t>.)</a:t>
            </a:r>
            <a:endParaRPr lang="en-US" b="1" i="1" dirty="0"/>
          </a:p>
        </p:txBody>
      </p:sp>
      <p:sp>
        <p:nvSpPr>
          <p:cNvPr id="6" name="Content Placeholder 5"/>
          <p:cNvSpPr>
            <a:spLocks noGrp="1"/>
          </p:cNvSpPr>
          <p:nvPr>
            <p:ph idx="1"/>
          </p:nvPr>
        </p:nvSpPr>
        <p:spPr/>
        <p:txBody>
          <a:bodyPr/>
          <a:lstStyle/>
          <a:p>
            <a:r>
              <a:rPr lang="en-US" dirty="0" smtClean="0"/>
              <a:t>Why not?  </a:t>
            </a:r>
          </a:p>
          <a:p>
            <a:r>
              <a:rPr lang="en-US" dirty="0" smtClean="0"/>
              <a:t>Company floating it; deferrals intermingled with general cash account; intention to deposit it as late as possible</a:t>
            </a:r>
          </a:p>
          <a:p>
            <a:pPr lvl="1"/>
            <a:r>
              <a:rPr lang="en-US" dirty="0" smtClean="0"/>
              <a:t>However, lender swept the account and seized all cash holdings before those funds were deposited</a:t>
            </a:r>
          </a:p>
          <a:p>
            <a:pPr marL="0" indent="0">
              <a:buNone/>
            </a:pPr>
            <a:endParaRPr lang="en-US" dirty="0" smtClean="0"/>
          </a:p>
        </p:txBody>
      </p:sp>
    </p:spTree>
    <p:extLst>
      <p:ext uri="{BB962C8B-B14F-4D97-AF65-F5344CB8AC3E}">
        <p14:creationId xmlns:p14="http://schemas.microsoft.com/office/powerpoint/2010/main" val="20152991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First Scenario – Breach of Fiduciary Duty Class Action(Cont</a:t>
            </a:r>
            <a:r>
              <a:rPr lang="en-US" b="1" i="1" dirty="0" smtClean="0"/>
              <a:t>.)</a:t>
            </a:r>
            <a:endParaRPr lang="en-US" b="1" i="1" dirty="0"/>
          </a:p>
        </p:txBody>
      </p:sp>
      <p:sp>
        <p:nvSpPr>
          <p:cNvPr id="3" name="Content Placeholder 2"/>
          <p:cNvSpPr>
            <a:spLocks noGrp="1"/>
          </p:cNvSpPr>
          <p:nvPr>
            <p:ph idx="1"/>
          </p:nvPr>
        </p:nvSpPr>
        <p:spPr/>
        <p:txBody>
          <a:bodyPr/>
          <a:lstStyle/>
          <a:p>
            <a:r>
              <a:rPr lang="en-US" dirty="0" smtClean="0"/>
              <a:t>Defense strategy:</a:t>
            </a:r>
          </a:p>
          <a:p>
            <a:pPr lvl="1"/>
            <a:r>
              <a:rPr lang="en-US" dirty="0" smtClean="0"/>
              <a:t>Funds were not yet required to be deposited at time seized, so no breach of fiduciary duties under ERISA</a:t>
            </a:r>
          </a:p>
          <a:p>
            <a:pPr lvl="1"/>
            <a:r>
              <a:rPr lang="en-US" dirty="0" smtClean="0"/>
              <a:t>The named defendant officers were not the decision makers, so were not fiduciaries</a:t>
            </a:r>
          </a:p>
          <a:p>
            <a:pPr lvl="1"/>
            <a:r>
              <a:rPr lang="en-US" dirty="0" smtClean="0"/>
              <a:t>The actual decision makers were lower level executives without deep pockets (and who were not named for that reason)</a:t>
            </a:r>
          </a:p>
          <a:p>
            <a:pPr lvl="1"/>
            <a:endParaRPr lang="en-US" dirty="0"/>
          </a:p>
        </p:txBody>
      </p:sp>
    </p:spTree>
    <p:extLst>
      <p:ext uri="{BB962C8B-B14F-4D97-AF65-F5344CB8AC3E}">
        <p14:creationId xmlns:p14="http://schemas.microsoft.com/office/powerpoint/2010/main" val="376157411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240</TotalTime>
  <Words>1639</Words>
  <Application>Microsoft Office PowerPoint</Application>
  <PresentationFormat>On-screen Show (4:3)</PresentationFormat>
  <Paragraphs>167</Paragraphs>
  <Slides>29</Slides>
  <Notes>2</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COVID-19 and Director and Officer Liability: Defense, Insurance Coverage and the Role of the Broker    Presented by: </vt:lpstr>
      <vt:lpstr>PowerPoint Presentation</vt:lpstr>
      <vt:lpstr>Why a Market Collapse Is Like the Tide Going Out</vt:lpstr>
      <vt:lpstr>Our Goals Today</vt:lpstr>
      <vt:lpstr>Why Sue the Directors and the Officers?</vt:lpstr>
      <vt:lpstr>Lessons from ‘08</vt:lpstr>
      <vt:lpstr>First Scenario – Breach of Fiduciary Duty Class Action</vt:lpstr>
      <vt:lpstr>First Scenario – Breach of Fiduciary Duty Class Action(Cont.)</vt:lpstr>
      <vt:lpstr>First Scenario – Breach of Fiduciary Duty Class Action(Cont.)</vt:lpstr>
      <vt:lpstr>  </vt:lpstr>
      <vt:lpstr>First Scenario – Breach of Fiduciary Duty Class Action – Insurance and Claims Advocacy Issues</vt:lpstr>
      <vt:lpstr>Second Scenario- Personal Liability Theory Against Officer</vt:lpstr>
      <vt:lpstr>Second Scenario- Personal Liability Theory Against Officer(Cont.)</vt:lpstr>
      <vt:lpstr>PowerPoint Presentation</vt:lpstr>
      <vt:lpstr>But surprise! Justice prevails!</vt:lpstr>
      <vt:lpstr>Second Scenario – Personal Liability Theory Against Officer – Insurance and Claims Advocacy Issues</vt:lpstr>
      <vt:lpstr>Third Scenario – Employer Stock Drop</vt:lpstr>
      <vt:lpstr>Third Scenario – Employer Stock Drop(Cont.)</vt:lpstr>
      <vt:lpstr>Third Scenario – Employer Stock Drop(Cont.)</vt:lpstr>
      <vt:lpstr>Third Scenario – Employer Stock Drop(Cont.)</vt:lpstr>
      <vt:lpstr>Third Scenario – Employer Stock Drop(Cont.)</vt:lpstr>
      <vt:lpstr>Third Scenario – Employer Stock Drop – Insurance and Claims Advocacy Issues</vt:lpstr>
      <vt:lpstr>Fourth Scenario – Death by a Thousand Cases</vt:lpstr>
      <vt:lpstr>Fourth Scenario: Organizing a defense and settlement strategy </vt:lpstr>
      <vt:lpstr>Fourth Scenario – Organizing a defense and settlement strategy</vt:lpstr>
      <vt:lpstr>Fourth Scenario – Organizing a defense and settlement strategy</vt:lpstr>
      <vt:lpstr>Fourth Scenario – Organizing a defense and settlement strategy – Insurance and Claims Advocacy Issues </vt:lpstr>
      <vt:lpstr>Conclusion</vt:lpstr>
      <vt:lpstr>COVID-19 and Director and Officer Liability: Defense, Insurance Coverage and the Role of the Broker    Presented by: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holder – title of webinar</dc:title>
  <dc:creator>Stephen Rosenberg</dc:creator>
  <cp:lastModifiedBy>Ari Sonneberg</cp:lastModifiedBy>
  <cp:revision>49</cp:revision>
  <dcterms:created xsi:type="dcterms:W3CDTF">2020-05-06T15:26:51Z</dcterms:created>
  <dcterms:modified xsi:type="dcterms:W3CDTF">2020-05-13T17:10:44Z</dcterms:modified>
</cp:coreProperties>
</file>